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notesMasterIdLst>
    <p:notesMasterId r:id="rId34"/>
  </p:notesMasterIdLst>
  <p:sldIdLst>
    <p:sldId id="256" r:id="rId2"/>
    <p:sldId id="258" r:id="rId3"/>
    <p:sldId id="1948" r:id="rId4"/>
    <p:sldId id="257" r:id="rId5"/>
    <p:sldId id="1939" r:id="rId6"/>
    <p:sldId id="1952" r:id="rId7"/>
    <p:sldId id="1060" r:id="rId8"/>
    <p:sldId id="1953" r:id="rId9"/>
    <p:sldId id="1078" r:id="rId10"/>
    <p:sldId id="1135" r:id="rId11"/>
    <p:sldId id="1954" r:id="rId12"/>
    <p:sldId id="1933" r:id="rId13"/>
    <p:sldId id="1946" r:id="rId14"/>
    <p:sldId id="260" r:id="rId15"/>
    <p:sldId id="1947" r:id="rId16"/>
    <p:sldId id="1940" r:id="rId17"/>
    <p:sldId id="1955" r:id="rId18"/>
    <p:sldId id="1949" r:id="rId19"/>
    <p:sldId id="261" r:id="rId20"/>
    <p:sldId id="1950" r:id="rId21"/>
    <p:sldId id="1956" r:id="rId22"/>
    <p:sldId id="263" r:id="rId23"/>
    <p:sldId id="1951" r:id="rId24"/>
    <p:sldId id="1959" r:id="rId25"/>
    <p:sldId id="1941" r:id="rId26"/>
    <p:sldId id="1957" r:id="rId27"/>
    <p:sldId id="259" r:id="rId28"/>
    <p:sldId id="1942" r:id="rId29"/>
    <p:sldId id="1943" r:id="rId30"/>
    <p:sldId id="1958" r:id="rId31"/>
    <p:sldId id="1944" r:id="rId32"/>
    <p:sldId id="1945"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B230DE-7EFE-4193-9FC6-83B37EA14F3E}" v="6" dt="2025-02-10T13:25:47.3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0" d="100"/>
          <a:sy n="100" d="100"/>
        </p:scale>
        <p:origin x="96"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aron, Gary J" userId="cb4aade3-0367-420c-bf02-c8708e9eb64e" providerId="ADAL" clId="{F4B230DE-7EFE-4193-9FC6-83B37EA14F3E}"/>
    <pc:docChg chg="custSel modSld">
      <pc:chgData name="Fearon, Gary J" userId="cb4aade3-0367-420c-bf02-c8708e9eb64e" providerId="ADAL" clId="{F4B230DE-7EFE-4193-9FC6-83B37EA14F3E}" dt="2025-02-10T13:56:09" v="90" actId="1076"/>
      <pc:docMkLst>
        <pc:docMk/>
      </pc:docMkLst>
      <pc:sldChg chg="addSp delSp modSp mod">
        <pc:chgData name="Fearon, Gary J" userId="cb4aade3-0367-420c-bf02-c8708e9eb64e" providerId="ADAL" clId="{F4B230DE-7EFE-4193-9FC6-83B37EA14F3E}" dt="2025-02-10T13:26:09.136" v="77" actId="478"/>
        <pc:sldMkLst>
          <pc:docMk/>
          <pc:sldMk cId="940586860" sldId="256"/>
        </pc:sldMkLst>
        <pc:spChg chg="mod">
          <ac:chgData name="Fearon, Gary J" userId="cb4aade3-0367-420c-bf02-c8708e9eb64e" providerId="ADAL" clId="{F4B230DE-7EFE-4193-9FC6-83B37EA14F3E}" dt="2025-02-10T13:24:38.519" v="11" actId="1076"/>
          <ac:spMkLst>
            <pc:docMk/>
            <pc:sldMk cId="940586860" sldId="256"/>
            <ac:spMk id="2" creationId="{449A0131-9A2B-780A-BAC4-CF94E09FEDC2}"/>
          </ac:spMkLst>
        </pc:spChg>
        <pc:spChg chg="mod">
          <ac:chgData name="Fearon, Gary J" userId="cb4aade3-0367-420c-bf02-c8708e9eb64e" providerId="ADAL" clId="{F4B230DE-7EFE-4193-9FC6-83B37EA14F3E}" dt="2025-02-10T13:24:50.529" v="15" actId="1076"/>
          <ac:spMkLst>
            <pc:docMk/>
            <pc:sldMk cId="940586860" sldId="256"/>
            <ac:spMk id="3" creationId="{E8782921-4E5F-835A-0C0B-5BE05298D351}"/>
          </ac:spMkLst>
        </pc:spChg>
        <pc:spChg chg="add del mod">
          <ac:chgData name="Fearon, Gary J" userId="cb4aade3-0367-420c-bf02-c8708e9eb64e" providerId="ADAL" clId="{F4B230DE-7EFE-4193-9FC6-83B37EA14F3E}" dt="2025-02-10T13:26:09.136" v="77" actId="478"/>
          <ac:spMkLst>
            <pc:docMk/>
            <pc:sldMk cId="940586860" sldId="256"/>
            <ac:spMk id="7" creationId="{82DEF499-A283-FE5D-0696-5036C9FF1F19}"/>
          </ac:spMkLst>
        </pc:spChg>
        <pc:picChg chg="add mod">
          <ac:chgData name="Fearon, Gary J" userId="cb4aade3-0367-420c-bf02-c8708e9eb64e" providerId="ADAL" clId="{F4B230DE-7EFE-4193-9FC6-83B37EA14F3E}" dt="2025-02-10T13:25:33.647" v="19" actId="1440"/>
          <ac:picMkLst>
            <pc:docMk/>
            <pc:sldMk cId="940586860" sldId="256"/>
            <ac:picMk id="6" creationId="{21DF8927-3544-97C5-BEB0-CA7A5681CA33}"/>
          </ac:picMkLst>
        </pc:picChg>
        <pc:picChg chg="mod">
          <ac:chgData name="Fearon, Gary J" userId="cb4aade3-0367-420c-bf02-c8708e9eb64e" providerId="ADAL" clId="{F4B230DE-7EFE-4193-9FC6-83B37EA14F3E}" dt="2025-02-10T13:24:46.320" v="14" actId="1076"/>
          <ac:picMkLst>
            <pc:docMk/>
            <pc:sldMk cId="940586860" sldId="256"/>
            <ac:picMk id="1028" creationId="{0D1043E7-5A51-3763-6826-BC38282B1C30}"/>
          </ac:picMkLst>
        </pc:picChg>
        <pc:picChg chg="del">
          <ac:chgData name="Fearon, Gary J" userId="cb4aade3-0367-420c-bf02-c8708e9eb64e" providerId="ADAL" clId="{F4B230DE-7EFE-4193-9FC6-83B37EA14F3E}" dt="2025-02-10T13:23:49.841" v="6" actId="478"/>
          <ac:picMkLst>
            <pc:docMk/>
            <pc:sldMk cId="940586860" sldId="256"/>
            <ac:picMk id="1030" creationId="{9AFE7514-B423-0DA0-94C2-21D0E52D2ABF}"/>
          </ac:picMkLst>
        </pc:picChg>
      </pc:sldChg>
      <pc:sldChg chg="addSp delSp modSp mod setBg">
        <pc:chgData name="Fearon, Gary J" userId="cb4aade3-0367-420c-bf02-c8708e9eb64e" providerId="ADAL" clId="{F4B230DE-7EFE-4193-9FC6-83B37EA14F3E}" dt="2025-02-10T13:56:09" v="90" actId="1076"/>
        <pc:sldMkLst>
          <pc:docMk/>
          <pc:sldMk cId="3354420207" sldId="257"/>
        </pc:sldMkLst>
        <pc:spChg chg="mod">
          <ac:chgData name="Fearon, Gary J" userId="cb4aade3-0367-420c-bf02-c8708e9eb64e" providerId="ADAL" clId="{F4B230DE-7EFE-4193-9FC6-83B37EA14F3E}" dt="2025-02-10T13:56:09" v="90" actId="1076"/>
          <ac:spMkLst>
            <pc:docMk/>
            <pc:sldMk cId="3354420207" sldId="257"/>
            <ac:spMk id="2" creationId="{9FFA0B53-B7AE-57FB-CA17-BB94D3F732EF}"/>
          </ac:spMkLst>
        </pc:spChg>
        <pc:spChg chg="del">
          <ac:chgData name="Fearon, Gary J" userId="cb4aade3-0367-420c-bf02-c8708e9eb64e" providerId="ADAL" clId="{F4B230DE-7EFE-4193-9FC6-83B37EA14F3E}" dt="2025-02-10T13:56:01.630" v="89" actId="26606"/>
          <ac:spMkLst>
            <pc:docMk/>
            <pc:sldMk cId="3354420207" sldId="257"/>
            <ac:spMk id="10" creationId="{94C52C56-BEF2-4E22-8C8E-A7AC96B03A72}"/>
          </ac:spMkLst>
        </pc:spChg>
        <pc:spChg chg="del">
          <ac:chgData name="Fearon, Gary J" userId="cb4aade3-0367-420c-bf02-c8708e9eb64e" providerId="ADAL" clId="{F4B230DE-7EFE-4193-9FC6-83B37EA14F3E}" dt="2025-02-10T13:56:01.630" v="89" actId="26606"/>
          <ac:spMkLst>
            <pc:docMk/>
            <pc:sldMk cId="3354420207" sldId="257"/>
            <ac:spMk id="12" creationId="{42285737-90EE-47DC-AC80-8AE156B11969}"/>
          </ac:spMkLst>
        </pc:spChg>
        <pc:grpChg chg="del">
          <ac:chgData name="Fearon, Gary J" userId="cb4aade3-0367-420c-bf02-c8708e9eb64e" providerId="ADAL" clId="{F4B230DE-7EFE-4193-9FC6-83B37EA14F3E}" dt="2025-02-10T13:56:01.630" v="89" actId="26606"/>
          <ac:grpSpMkLst>
            <pc:docMk/>
            <pc:sldMk cId="3354420207" sldId="257"/>
            <ac:grpSpMk id="14" creationId="{B57BDC17-F1B3-455F-BBF1-680AA1F25C06}"/>
          </ac:grpSpMkLst>
        </pc:grpChg>
        <pc:grpChg chg="add">
          <ac:chgData name="Fearon, Gary J" userId="cb4aade3-0367-420c-bf02-c8708e9eb64e" providerId="ADAL" clId="{F4B230DE-7EFE-4193-9FC6-83B37EA14F3E}" dt="2025-02-10T13:56:01.630" v="89" actId="26606"/>
          <ac:grpSpMkLst>
            <pc:docMk/>
            <pc:sldMk cId="3354420207" sldId="257"/>
            <ac:grpSpMk id="25" creationId="{6ADA8EC3-01C5-453C-91A6-D01B9E15BF0B}"/>
          </ac:grpSpMkLst>
        </pc:grpChg>
        <pc:grpChg chg="add">
          <ac:chgData name="Fearon, Gary J" userId="cb4aade3-0367-420c-bf02-c8708e9eb64e" providerId="ADAL" clId="{F4B230DE-7EFE-4193-9FC6-83B37EA14F3E}" dt="2025-02-10T13:56:01.630" v="89" actId="26606"/>
          <ac:grpSpMkLst>
            <pc:docMk/>
            <pc:sldMk cId="3354420207" sldId="257"/>
            <ac:grpSpMk id="33" creationId="{C2EAC6F4-CC14-4018-8EB7-80E98A20725F}"/>
          </ac:grpSpMkLst>
        </pc:grpChg>
      </pc:sldChg>
      <pc:sldChg chg="modSp mod">
        <pc:chgData name="Fearon, Gary J" userId="cb4aade3-0367-420c-bf02-c8708e9eb64e" providerId="ADAL" clId="{F4B230DE-7EFE-4193-9FC6-83B37EA14F3E}" dt="2025-02-10T13:38:25.738" v="88" actId="1076"/>
        <pc:sldMkLst>
          <pc:docMk/>
          <pc:sldMk cId="452795879" sldId="258"/>
        </pc:sldMkLst>
        <pc:spChg chg="mod">
          <ac:chgData name="Fearon, Gary J" userId="cb4aade3-0367-420c-bf02-c8708e9eb64e" providerId="ADAL" clId="{F4B230DE-7EFE-4193-9FC6-83B37EA14F3E}" dt="2025-02-10T13:38:25.738" v="88" actId="1076"/>
          <ac:spMkLst>
            <pc:docMk/>
            <pc:sldMk cId="452795879" sldId="258"/>
            <ac:spMk id="2" creationId="{B691995A-645D-7D3F-0B45-188719347D20}"/>
          </ac:spMkLst>
        </pc:spChg>
      </pc:sldChg>
    </pc:docChg>
  </pc:docChgLst>
</pc:chgInfo>
</file>

<file path=ppt/diagrams/_rels/data11.xml.rels><?xml version="1.0" encoding="UTF-8" standalone="yes"?>
<Relationships xmlns="http://schemas.openxmlformats.org/package/2006/relationships"><Relationship Id="rId3" Type="http://schemas.openxmlformats.org/officeDocument/2006/relationships/hyperlink" Target="mailto:Ann.c.martin@hud.gov" TargetMode="External"/><Relationship Id="rId2" Type="http://schemas.openxmlformats.org/officeDocument/2006/relationships/hyperlink" Target="mailto:Gary.j.Fearon@hud.gov" TargetMode="External"/><Relationship Id="rId1" Type="http://schemas.openxmlformats.org/officeDocument/2006/relationships/hyperlink" Target="mailto:Jennifer.l.boardman@hud.gov" TargetMode="External"/></Relationships>
</file>

<file path=ppt/diagrams/_rels/data4.xml.rels><?xml version="1.0" encoding="UTF-8" standalone="yes"?>
<Relationships xmlns="http://schemas.openxmlformats.org/package/2006/relationships"><Relationship Id="rId1" Type="http://schemas.openxmlformats.org/officeDocument/2006/relationships/hyperlink" Target="https://answers.hud.gov/housingcounseling/s/?language=en_US" TargetMode="External"/></Relationships>
</file>

<file path=ppt/diagrams/_rels/data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svg"/><Relationship Id="rId1" Type="http://schemas.openxmlformats.org/officeDocument/2006/relationships/image" Target="../media/image48.png"/><Relationship Id="rId4" Type="http://schemas.openxmlformats.org/officeDocument/2006/relationships/image" Target="../media/image51.svg"/></Relationships>
</file>

<file path=ppt/diagrams/_rels/drawing11.xml.rels><?xml version="1.0" encoding="UTF-8" standalone="yes"?>
<Relationships xmlns="http://schemas.openxmlformats.org/package/2006/relationships"><Relationship Id="rId3" Type="http://schemas.openxmlformats.org/officeDocument/2006/relationships/hyperlink" Target="mailto:Ann.c.martin@hud.gov" TargetMode="External"/><Relationship Id="rId2" Type="http://schemas.openxmlformats.org/officeDocument/2006/relationships/hyperlink" Target="mailto:Gary.j.Fearon@hud.gov" TargetMode="External"/><Relationship Id="rId1" Type="http://schemas.openxmlformats.org/officeDocument/2006/relationships/hyperlink" Target="mailto:Jennifer.l.boardman@hud.gov" TargetMode="External"/></Relationships>
</file>

<file path=ppt/diagrams/_rels/drawing4.xml.rels><?xml version="1.0" encoding="UTF-8" standalone="yes"?>
<Relationships xmlns="http://schemas.openxmlformats.org/package/2006/relationships"><Relationship Id="rId1" Type="http://schemas.openxmlformats.org/officeDocument/2006/relationships/hyperlink" Target="https://answers.hud.gov/housingcounseling/s/?language=en_US" TargetMode="External"/></Relationships>
</file>

<file path=ppt/diagrams/_rels/drawing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svg"/><Relationship Id="rId1" Type="http://schemas.openxmlformats.org/officeDocument/2006/relationships/image" Target="../media/image48.png"/><Relationship Id="rId4" Type="http://schemas.openxmlformats.org/officeDocument/2006/relationships/image" Target="../media/image51.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7DF7C3-504F-4DFA-982B-8D0FDF7485F1}"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07F251A1-42E9-40B9-8EE3-255D4BE33A1A}">
      <dgm:prSet/>
      <dgm:spPr/>
      <dgm:t>
        <a:bodyPr/>
        <a:lstStyle/>
        <a:p>
          <a:r>
            <a:rPr lang="en-US"/>
            <a:t>Offices of the Secretary &amp; Deputy Secretary</a:t>
          </a:r>
        </a:p>
      </dgm:t>
    </dgm:pt>
    <dgm:pt modelId="{64CD946F-C6F2-42D8-AF4D-97A3B1854CE0}" type="parTrans" cxnId="{C1D441C4-42E4-4E0F-81C2-3291321C7BA3}">
      <dgm:prSet/>
      <dgm:spPr/>
      <dgm:t>
        <a:bodyPr/>
        <a:lstStyle/>
        <a:p>
          <a:endParaRPr lang="en-US"/>
        </a:p>
      </dgm:t>
    </dgm:pt>
    <dgm:pt modelId="{73CA7596-5779-480A-8AE5-77DD4FF02ABC}" type="sibTrans" cxnId="{C1D441C4-42E4-4E0F-81C2-3291321C7BA3}">
      <dgm:prSet/>
      <dgm:spPr/>
      <dgm:t>
        <a:bodyPr/>
        <a:lstStyle/>
        <a:p>
          <a:endParaRPr lang="en-US"/>
        </a:p>
      </dgm:t>
    </dgm:pt>
    <dgm:pt modelId="{2FA266A4-7176-4232-9744-D541F67F4013}">
      <dgm:prSet/>
      <dgm:spPr/>
      <dgm:t>
        <a:bodyPr/>
        <a:lstStyle/>
        <a:p>
          <a:r>
            <a:rPr lang="en-US"/>
            <a:t>Community Planning &amp; Development (CPD)</a:t>
          </a:r>
        </a:p>
      </dgm:t>
    </dgm:pt>
    <dgm:pt modelId="{BE6BEFBF-126A-483C-B841-9D22111E9D33}" type="parTrans" cxnId="{A84DD861-B525-4249-885F-03507CFD289F}">
      <dgm:prSet/>
      <dgm:spPr/>
      <dgm:t>
        <a:bodyPr/>
        <a:lstStyle/>
        <a:p>
          <a:endParaRPr lang="en-US"/>
        </a:p>
      </dgm:t>
    </dgm:pt>
    <dgm:pt modelId="{1BAB9DC3-C6BF-4C0B-A8F9-B48B6A1F2961}" type="sibTrans" cxnId="{A84DD861-B525-4249-885F-03507CFD289F}">
      <dgm:prSet/>
      <dgm:spPr/>
      <dgm:t>
        <a:bodyPr/>
        <a:lstStyle/>
        <a:p>
          <a:endParaRPr lang="en-US"/>
        </a:p>
      </dgm:t>
    </dgm:pt>
    <dgm:pt modelId="{9B18ED16-76BD-4C21-9D13-458324B930E3}">
      <dgm:prSet/>
      <dgm:spPr/>
      <dgm:t>
        <a:bodyPr/>
        <a:lstStyle/>
        <a:p>
          <a:r>
            <a:rPr lang="en-US"/>
            <a:t>Office of Housing</a:t>
          </a:r>
        </a:p>
      </dgm:t>
    </dgm:pt>
    <dgm:pt modelId="{768F2804-83A3-4AEE-B90C-41CD8FCBC05C}" type="parTrans" cxnId="{6E77954D-1274-45C6-B5A5-095E3F50B60C}">
      <dgm:prSet/>
      <dgm:spPr/>
      <dgm:t>
        <a:bodyPr/>
        <a:lstStyle/>
        <a:p>
          <a:endParaRPr lang="en-US"/>
        </a:p>
      </dgm:t>
    </dgm:pt>
    <dgm:pt modelId="{C344CA68-F20F-4C4B-B17E-865D9352B866}" type="sibTrans" cxnId="{6E77954D-1274-45C6-B5A5-095E3F50B60C}">
      <dgm:prSet/>
      <dgm:spPr/>
      <dgm:t>
        <a:bodyPr/>
        <a:lstStyle/>
        <a:p>
          <a:endParaRPr lang="en-US"/>
        </a:p>
      </dgm:t>
    </dgm:pt>
    <dgm:pt modelId="{7358A709-D1C2-4ED8-8E43-1D54C6330179}">
      <dgm:prSet/>
      <dgm:spPr/>
      <dgm:t>
        <a:bodyPr/>
        <a:lstStyle/>
        <a:p>
          <a:r>
            <a:rPr lang="en-US"/>
            <a:t>Public and Indian Housing (PIH)</a:t>
          </a:r>
        </a:p>
      </dgm:t>
    </dgm:pt>
    <dgm:pt modelId="{7E045EFC-9814-4F8A-80C6-2B1D38D5E6E8}" type="parTrans" cxnId="{516670B8-9260-44B4-A49D-DA229E593DE1}">
      <dgm:prSet/>
      <dgm:spPr/>
      <dgm:t>
        <a:bodyPr/>
        <a:lstStyle/>
        <a:p>
          <a:endParaRPr lang="en-US"/>
        </a:p>
      </dgm:t>
    </dgm:pt>
    <dgm:pt modelId="{5A79378D-9FFF-4798-94AB-FE186526A8ED}" type="sibTrans" cxnId="{516670B8-9260-44B4-A49D-DA229E593DE1}">
      <dgm:prSet/>
      <dgm:spPr/>
      <dgm:t>
        <a:bodyPr/>
        <a:lstStyle/>
        <a:p>
          <a:endParaRPr lang="en-US"/>
        </a:p>
      </dgm:t>
    </dgm:pt>
    <dgm:pt modelId="{33C77AD1-638C-49D1-99D6-C11382AF9B84}">
      <dgm:prSet/>
      <dgm:spPr/>
      <dgm:t>
        <a:bodyPr/>
        <a:lstStyle/>
        <a:p>
          <a:r>
            <a:rPr lang="en-US"/>
            <a:t>Fair Housing and Equal Opportunity</a:t>
          </a:r>
        </a:p>
      </dgm:t>
    </dgm:pt>
    <dgm:pt modelId="{2C408304-EE52-44C8-A041-7BE070896ABA}" type="parTrans" cxnId="{90891BB3-5E85-4C02-B6F3-C198F4EB827C}">
      <dgm:prSet/>
      <dgm:spPr/>
      <dgm:t>
        <a:bodyPr/>
        <a:lstStyle/>
        <a:p>
          <a:endParaRPr lang="en-US"/>
        </a:p>
      </dgm:t>
    </dgm:pt>
    <dgm:pt modelId="{F8D405BC-5839-4DC2-834F-9E8F79357CB5}" type="sibTrans" cxnId="{90891BB3-5E85-4C02-B6F3-C198F4EB827C}">
      <dgm:prSet/>
      <dgm:spPr/>
      <dgm:t>
        <a:bodyPr/>
        <a:lstStyle/>
        <a:p>
          <a:endParaRPr lang="en-US"/>
        </a:p>
      </dgm:t>
    </dgm:pt>
    <dgm:pt modelId="{4458E976-94CF-48AE-AE45-9B5A9E55B0FE}">
      <dgm:prSet/>
      <dgm:spPr/>
      <dgm:t>
        <a:bodyPr/>
        <a:lstStyle/>
        <a:p>
          <a:r>
            <a:rPr lang="en-US"/>
            <a:t>Policy Development and Research (PD&amp;R)</a:t>
          </a:r>
        </a:p>
      </dgm:t>
    </dgm:pt>
    <dgm:pt modelId="{49A072A9-A3F9-43E4-BD53-B6B5EE841935}" type="parTrans" cxnId="{EE59DF79-A8A9-4ACB-B4C2-93E686A6AE58}">
      <dgm:prSet/>
      <dgm:spPr/>
      <dgm:t>
        <a:bodyPr/>
        <a:lstStyle/>
        <a:p>
          <a:endParaRPr lang="en-US"/>
        </a:p>
      </dgm:t>
    </dgm:pt>
    <dgm:pt modelId="{A4E1E474-E7DA-441C-91DE-D6298565C971}" type="sibTrans" cxnId="{EE59DF79-A8A9-4ACB-B4C2-93E686A6AE58}">
      <dgm:prSet/>
      <dgm:spPr/>
      <dgm:t>
        <a:bodyPr/>
        <a:lstStyle/>
        <a:p>
          <a:endParaRPr lang="en-US"/>
        </a:p>
      </dgm:t>
    </dgm:pt>
    <dgm:pt modelId="{56D130A4-A5E8-47CF-99BD-0E87E57C5A5C}">
      <dgm:prSet/>
      <dgm:spPr/>
      <dgm:t>
        <a:bodyPr/>
        <a:lstStyle/>
        <a:p>
          <a:r>
            <a:rPr lang="en-US"/>
            <a:t>Field Policy and Management (FPM)</a:t>
          </a:r>
        </a:p>
      </dgm:t>
    </dgm:pt>
    <dgm:pt modelId="{88C3CD92-BAD1-4EEC-8DBB-FE0A3091AFF9}" type="parTrans" cxnId="{0D6F5EC4-E88E-46B9-90BC-3F035497BE5B}">
      <dgm:prSet/>
      <dgm:spPr/>
      <dgm:t>
        <a:bodyPr/>
        <a:lstStyle/>
        <a:p>
          <a:endParaRPr lang="en-US"/>
        </a:p>
      </dgm:t>
    </dgm:pt>
    <dgm:pt modelId="{6B3092F3-93D3-4A45-AAF4-E43D17D0614A}" type="sibTrans" cxnId="{0D6F5EC4-E88E-46B9-90BC-3F035497BE5B}">
      <dgm:prSet/>
      <dgm:spPr/>
      <dgm:t>
        <a:bodyPr/>
        <a:lstStyle/>
        <a:p>
          <a:endParaRPr lang="en-US"/>
        </a:p>
      </dgm:t>
    </dgm:pt>
    <dgm:pt modelId="{3DE9E76E-023E-4783-961D-CA66B6624344}">
      <dgm:prSet/>
      <dgm:spPr/>
      <dgm:t>
        <a:bodyPr/>
        <a:lstStyle/>
        <a:p>
          <a:r>
            <a:rPr lang="en-US"/>
            <a:t>Government National Mortgage Association (Ginnie Mae)</a:t>
          </a:r>
        </a:p>
      </dgm:t>
    </dgm:pt>
    <dgm:pt modelId="{E75571C0-DDE2-4838-8CED-89BB9DB2E6BD}" type="parTrans" cxnId="{98A1B198-6A84-4DD9-9CB3-DC7AEC9B4E82}">
      <dgm:prSet/>
      <dgm:spPr/>
      <dgm:t>
        <a:bodyPr/>
        <a:lstStyle/>
        <a:p>
          <a:endParaRPr lang="en-US"/>
        </a:p>
      </dgm:t>
    </dgm:pt>
    <dgm:pt modelId="{499C4575-637C-4704-B038-BA15C6443113}" type="sibTrans" cxnId="{98A1B198-6A84-4DD9-9CB3-DC7AEC9B4E82}">
      <dgm:prSet/>
      <dgm:spPr/>
      <dgm:t>
        <a:bodyPr/>
        <a:lstStyle/>
        <a:p>
          <a:endParaRPr lang="en-US"/>
        </a:p>
      </dgm:t>
    </dgm:pt>
    <dgm:pt modelId="{CD4AF6EC-A7F2-4628-8923-DD9D00714C31}">
      <dgm:prSet/>
      <dgm:spPr/>
      <dgm:t>
        <a:bodyPr/>
        <a:lstStyle/>
        <a:p>
          <a:r>
            <a:rPr lang="en-US"/>
            <a:t>Lead Hazard Control and Healthy Homes Program</a:t>
          </a:r>
        </a:p>
      </dgm:t>
    </dgm:pt>
    <dgm:pt modelId="{F8F56B4E-E282-4D63-9ABE-CF67EBCDFFE6}" type="parTrans" cxnId="{C498B38A-489B-45EF-9389-C82E0EFF145A}">
      <dgm:prSet/>
      <dgm:spPr/>
      <dgm:t>
        <a:bodyPr/>
        <a:lstStyle/>
        <a:p>
          <a:endParaRPr lang="en-US"/>
        </a:p>
      </dgm:t>
    </dgm:pt>
    <dgm:pt modelId="{4BF13F16-CD3C-4389-B655-0C8CC6F31DAA}" type="sibTrans" cxnId="{C498B38A-489B-45EF-9389-C82E0EFF145A}">
      <dgm:prSet/>
      <dgm:spPr/>
      <dgm:t>
        <a:bodyPr/>
        <a:lstStyle/>
        <a:p>
          <a:endParaRPr lang="en-US"/>
        </a:p>
      </dgm:t>
    </dgm:pt>
    <dgm:pt modelId="{57541076-4FAB-493B-9621-1AAB3298B73E}">
      <dgm:prSet/>
      <dgm:spPr/>
      <dgm:t>
        <a:bodyPr/>
        <a:lstStyle/>
        <a:p>
          <a:r>
            <a:rPr lang="en-US"/>
            <a:t>*FEMA</a:t>
          </a:r>
        </a:p>
      </dgm:t>
    </dgm:pt>
    <dgm:pt modelId="{EF7DAD34-85DB-4CB4-A206-9F71F2326DB1}" type="parTrans" cxnId="{1B77A51C-3D7B-4E04-A17A-22EE287E2203}">
      <dgm:prSet/>
      <dgm:spPr/>
      <dgm:t>
        <a:bodyPr/>
        <a:lstStyle/>
        <a:p>
          <a:endParaRPr lang="en-US"/>
        </a:p>
      </dgm:t>
    </dgm:pt>
    <dgm:pt modelId="{4A2D3F91-FFAC-45E9-A412-99EBD8C453FC}" type="sibTrans" cxnId="{1B77A51C-3D7B-4E04-A17A-22EE287E2203}">
      <dgm:prSet/>
      <dgm:spPr/>
      <dgm:t>
        <a:bodyPr/>
        <a:lstStyle/>
        <a:p>
          <a:endParaRPr lang="en-US"/>
        </a:p>
      </dgm:t>
    </dgm:pt>
    <dgm:pt modelId="{2F0BC063-CA68-40F4-BE40-8FF8595BBB16}" type="pres">
      <dgm:prSet presAssocID="{397DF7C3-504F-4DFA-982B-8D0FDF7485F1}" presName="vert0" presStyleCnt="0">
        <dgm:presLayoutVars>
          <dgm:dir/>
          <dgm:animOne val="branch"/>
          <dgm:animLvl val="lvl"/>
        </dgm:presLayoutVars>
      </dgm:prSet>
      <dgm:spPr/>
    </dgm:pt>
    <dgm:pt modelId="{C414A523-592B-474C-A138-6B83AD282564}" type="pres">
      <dgm:prSet presAssocID="{07F251A1-42E9-40B9-8EE3-255D4BE33A1A}" presName="thickLine" presStyleLbl="alignNode1" presStyleIdx="0" presStyleCnt="10"/>
      <dgm:spPr/>
    </dgm:pt>
    <dgm:pt modelId="{CACF749B-A3CB-49D3-9F96-33C09A95336A}" type="pres">
      <dgm:prSet presAssocID="{07F251A1-42E9-40B9-8EE3-255D4BE33A1A}" presName="horz1" presStyleCnt="0"/>
      <dgm:spPr/>
    </dgm:pt>
    <dgm:pt modelId="{E06420C1-2C30-4BBB-92BC-73AE28E0C032}" type="pres">
      <dgm:prSet presAssocID="{07F251A1-42E9-40B9-8EE3-255D4BE33A1A}" presName="tx1" presStyleLbl="revTx" presStyleIdx="0" presStyleCnt="10"/>
      <dgm:spPr/>
    </dgm:pt>
    <dgm:pt modelId="{2A4B69BC-36BF-401B-ACB3-F5121E81AD66}" type="pres">
      <dgm:prSet presAssocID="{07F251A1-42E9-40B9-8EE3-255D4BE33A1A}" presName="vert1" presStyleCnt="0"/>
      <dgm:spPr/>
    </dgm:pt>
    <dgm:pt modelId="{267D155C-29F8-49DF-8560-408A1D60E23A}" type="pres">
      <dgm:prSet presAssocID="{2FA266A4-7176-4232-9744-D541F67F4013}" presName="thickLine" presStyleLbl="alignNode1" presStyleIdx="1" presStyleCnt="10"/>
      <dgm:spPr/>
    </dgm:pt>
    <dgm:pt modelId="{A3A942F7-D90F-4AB0-BD03-E8FB2CB0EAD1}" type="pres">
      <dgm:prSet presAssocID="{2FA266A4-7176-4232-9744-D541F67F4013}" presName="horz1" presStyleCnt="0"/>
      <dgm:spPr/>
    </dgm:pt>
    <dgm:pt modelId="{941545B0-FFD1-4B16-8FD4-3CE2E30CC1C2}" type="pres">
      <dgm:prSet presAssocID="{2FA266A4-7176-4232-9744-D541F67F4013}" presName="tx1" presStyleLbl="revTx" presStyleIdx="1" presStyleCnt="10"/>
      <dgm:spPr/>
    </dgm:pt>
    <dgm:pt modelId="{CD5C056E-D403-4095-B779-CD80ABF85B3E}" type="pres">
      <dgm:prSet presAssocID="{2FA266A4-7176-4232-9744-D541F67F4013}" presName="vert1" presStyleCnt="0"/>
      <dgm:spPr/>
    </dgm:pt>
    <dgm:pt modelId="{F4961443-8480-4E94-A1B3-4A5A5B7E9EAB}" type="pres">
      <dgm:prSet presAssocID="{9B18ED16-76BD-4C21-9D13-458324B930E3}" presName="thickLine" presStyleLbl="alignNode1" presStyleIdx="2" presStyleCnt="10"/>
      <dgm:spPr/>
    </dgm:pt>
    <dgm:pt modelId="{6E3C15C8-A717-4BA2-944D-BA64AE8F5970}" type="pres">
      <dgm:prSet presAssocID="{9B18ED16-76BD-4C21-9D13-458324B930E3}" presName="horz1" presStyleCnt="0"/>
      <dgm:spPr/>
    </dgm:pt>
    <dgm:pt modelId="{DE78A36F-21F2-4D66-8A5E-1904212A7FDB}" type="pres">
      <dgm:prSet presAssocID="{9B18ED16-76BD-4C21-9D13-458324B930E3}" presName="tx1" presStyleLbl="revTx" presStyleIdx="2" presStyleCnt="10"/>
      <dgm:spPr/>
    </dgm:pt>
    <dgm:pt modelId="{C6ADDE38-AF72-4986-80DF-9D39C50DD0D2}" type="pres">
      <dgm:prSet presAssocID="{9B18ED16-76BD-4C21-9D13-458324B930E3}" presName="vert1" presStyleCnt="0"/>
      <dgm:spPr/>
    </dgm:pt>
    <dgm:pt modelId="{C4599EED-292B-4707-8588-16CEAB479D35}" type="pres">
      <dgm:prSet presAssocID="{7358A709-D1C2-4ED8-8E43-1D54C6330179}" presName="thickLine" presStyleLbl="alignNode1" presStyleIdx="3" presStyleCnt="10"/>
      <dgm:spPr/>
    </dgm:pt>
    <dgm:pt modelId="{1C0A9E93-EC4E-4201-8F6C-09E93E398CB7}" type="pres">
      <dgm:prSet presAssocID="{7358A709-D1C2-4ED8-8E43-1D54C6330179}" presName="horz1" presStyleCnt="0"/>
      <dgm:spPr/>
    </dgm:pt>
    <dgm:pt modelId="{F65EC3B8-1ABB-496A-AC2F-84830CFDA7ED}" type="pres">
      <dgm:prSet presAssocID="{7358A709-D1C2-4ED8-8E43-1D54C6330179}" presName="tx1" presStyleLbl="revTx" presStyleIdx="3" presStyleCnt="10"/>
      <dgm:spPr/>
    </dgm:pt>
    <dgm:pt modelId="{B888513A-201E-4A82-8DB0-4C5A03A1B580}" type="pres">
      <dgm:prSet presAssocID="{7358A709-D1C2-4ED8-8E43-1D54C6330179}" presName="vert1" presStyleCnt="0"/>
      <dgm:spPr/>
    </dgm:pt>
    <dgm:pt modelId="{2DBB138E-668F-470C-9F72-9667E3734F9A}" type="pres">
      <dgm:prSet presAssocID="{33C77AD1-638C-49D1-99D6-C11382AF9B84}" presName="thickLine" presStyleLbl="alignNode1" presStyleIdx="4" presStyleCnt="10"/>
      <dgm:spPr/>
    </dgm:pt>
    <dgm:pt modelId="{01F56368-1A8F-409B-9B01-975936A93E0C}" type="pres">
      <dgm:prSet presAssocID="{33C77AD1-638C-49D1-99D6-C11382AF9B84}" presName="horz1" presStyleCnt="0"/>
      <dgm:spPr/>
    </dgm:pt>
    <dgm:pt modelId="{F8F19CAE-5D5D-4D0D-A87A-99FFED22E27C}" type="pres">
      <dgm:prSet presAssocID="{33C77AD1-638C-49D1-99D6-C11382AF9B84}" presName="tx1" presStyleLbl="revTx" presStyleIdx="4" presStyleCnt="10"/>
      <dgm:spPr/>
    </dgm:pt>
    <dgm:pt modelId="{87F9E4D8-25FF-47E7-8898-29727DFD655E}" type="pres">
      <dgm:prSet presAssocID="{33C77AD1-638C-49D1-99D6-C11382AF9B84}" presName="vert1" presStyleCnt="0"/>
      <dgm:spPr/>
    </dgm:pt>
    <dgm:pt modelId="{1C96C566-746F-4801-AE36-F3C09F4A65E9}" type="pres">
      <dgm:prSet presAssocID="{4458E976-94CF-48AE-AE45-9B5A9E55B0FE}" presName="thickLine" presStyleLbl="alignNode1" presStyleIdx="5" presStyleCnt="10"/>
      <dgm:spPr/>
    </dgm:pt>
    <dgm:pt modelId="{55F30954-5855-4F05-B1A6-CA21D60F68DE}" type="pres">
      <dgm:prSet presAssocID="{4458E976-94CF-48AE-AE45-9B5A9E55B0FE}" presName="horz1" presStyleCnt="0"/>
      <dgm:spPr/>
    </dgm:pt>
    <dgm:pt modelId="{3D497935-02AA-4BB0-BB48-8266B585D6BE}" type="pres">
      <dgm:prSet presAssocID="{4458E976-94CF-48AE-AE45-9B5A9E55B0FE}" presName="tx1" presStyleLbl="revTx" presStyleIdx="5" presStyleCnt="10"/>
      <dgm:spPr/>
    </dgm:pt>
    <dgm:pt modelId="{583BEE09-1C85-4A91-B2A5-663B7F995329}" type="pres">
      <dgm:prSet presAssocID="{4458E976-94CF-48AE-AE45-9B5A9E55B0FE}" presName="vert1" presStyleCnt="0"/>
      <dgm:spPr/>
    </dgm:pt>
    <dgm:pt modelId="{1DA76FAF-2391-4765-B81B-BB14D129218F}" type="pres">
      <dgm:prSet presAssocID="{56D130A4-A5E8-47CF-99BD-0E87E57C5A5C}" presName="thickLine" presStyleLbl="alignNode1" presStyleIdx="6" presStyleCnt="10"/>
      <dgm:spPr/>
    </dgm:pt>
    <dgm:pt modelId="{D28F8C0A-3329-43F3-9A15-4A73564E62FB}" type="pres">
      <dgm:prSet presAssocID="{56D130A4-A5E8-47CF-99BD-0E87E57C5A5C}" presName="horz1" presStyleCnt="0"/>
      <dgm:spPr/>
    </dgm:pt>
    <dgm:pt modelId="{924E059D-7E0C-4084-860F-8B8755822E2D}" type="pres">
      <dgm:prSet presAssocID="{56D130A4-A5E8-47CF-99BD-0E87E57C5A5C}" presName="tx1" presStyleLbl="revTx" presStyleIdx="6" presStyleCnt="10"/>
      <dgm:spPr/>
    </dgm:pt>
    <dgm:pt modelId="{6B727BE5-B453-4F40-BC29-BE0E421871E0}" type="pres">
      <dgm:prSet presAssocID="{56D130A4-A5E8-47CF-99BD-0E87E57C5A5C}" presName="vert1" presStyleCnt="0"/>
      <dgm:spPr/>
    </dgm:pt>
    <dgm:pt modelId="{965DD265-4773-4412-BE11-FF9E0C9CA158}" type="pres">
      <dgm:prSet presAssocID="{3DE9E76E-023E-4783-961D-CA66B6624344}" presName="thickLine" presStyleLbl="alignNode1" presStyleIdx="7" presStyleCnt="10"/>
      <dgm:spPr/>
    </dgm:pt>
    <dgm:pt modelId="{CCE52911-89C5-477C-9D7E-7DA068C4BD73}" type="pres">
      <dgm:prSet presAssocID="{3DE9E76E-023E-4783-961D-CA66B6624344}" presName="horz1" presStyleCnt="0"/>
      <dgm:spPr/>
    </dgm:pt>
    <dgm:pt modelId="{06C101F8-7DED-488C-AA48-E1638E9F32ED}" type="pres">
      <dgm:prSet presAssocID="{3DE9E76E-023E-4783-961D-CA66B6624344}" presName="tx1" presStyleLbl="revTx" presStyleIdx="7" presStyleCnt="10"/>
      <dgm:spPr/>
    </dgm:pt>
    <dgm:pt modelId="{459BF2FB-F7E2-4C79-AD17-7A859EC6819A}" type="pres">
      <dgm:prSet presAssocID="{3DE9E76E-023E-4783-961D-CA66B6624344}" presName="vert1" presStyleCnt="0"/>
      <dgm:spPr/>
    </dgm:pt>
    <dgm:pt modelId="{F2594A38-DF9F-4DD2-B4EB-FCC490905723}" type="pres">
      <dgm:prSet presAssocID="{CD4AF6EC-A7F2-4628-8923-DD9D00714C31}" presName="thickLine" presStyleLbl="alignNode1" presStyleIdx="8" presStyleCnt="10"/>
      <dgm:spPr/>
    </dgm:pt>
    <dgm:pt modelId="{06A32139-216C-415E-95E1-57F74241328F}" type="pres">
      <dgm:prSet presAssocID="{CD4AF6EC-A7F2-4628-8923-DD9D00714C31}" presName="horz1" presStyleCnt="0"/>
      <dgm:spPr/>
    </dgm:pt>
    <dgm:pt modelId="{B9F86FEC-7064-4889-9341-4027F089AC05}" type="pres">
      <dgm:prSet presAssocID="{CD4AF6EC-A7F2-4628-8923-DD9D00714C31}" presName="tx1" presStyleLbl="revTx" presStyleIdx="8" presStyleCnt="10"/>
      <dgm:spPr/>
    </dgm:pt>
    <dgm:pt modelId="{E1E3A2D9-654F-4053-8228-3957B3BC5C69}" type="pres">
      <dgm:prSet presAssocID="{CD4AF6EC-A7F2-4628-8923-DD9D00714C31}" presName="vert1" presStyleCnt="0"/>
      <dgm:spPr/>
    </dgm:pt>
    <dgm:pt modelId="{6DEC1D01-84E1-4B72-977B-B9A628CEE10B}" type="pres">
      <dgm:prSet presAssocID="{57541076-4FAB-493B-9621-1AAB3298B73E}" presName="thickLine" presStyleLbl="alignNode1" presStyleIdx="9" presStyleCnt="10"/>
      <dgm:spPr/>
    </dgm:pt>
    <dgm:pt modelId="{24B8B3B2-8833-4202-A835-E80B2D554AE5}" type="pres">
      <dgm:prSet presAssocID="{57541076-4FAB-493B-9621-1AAB3298B73E}" presName="horz1" presStyleCnt="0"/>
      <dgm:spPr/>
    </dgm:pt>
    <dgm:pt modelId="{983B41DC-652B-4206-A211-B6F59B21CA64}" type="pres">
      <dgm:prSet presAssocID="{57541076-4FAB-493B-9621-1AAB3298B73E}" presName="tx1" presStyleLbl="revTx" presStyleIdx="9" presStyleCnt="10"/>
      <dgm:spPr/>
    </dgm:pt>
    <dgm:pt modelId="{61428E9F-0D04-42CF-A0BF-62C94B192D27}" type="pres">
      <dgm:prSet presAssocID="{57541076-4FAB-493B-9621-1AAB3298B73E}" presName="vert1" presStyleCnt="0"/>
      <dgm:spPr/>
    </dgm:pt>
  </dgm:ptLst>
  <dgm:cxnLst>
    <dgm:cxn modelId="{BB0D970D-ADF9-45C3-863F-57934BB83D53}" type="presOf" srcId="{07F251A1-42E9-40B9-8EE3-255D4BE33A1A}" destId="{E06420C1-2C30-4BBB-92BC-73AE28E0C032}" srcOrd="0" destOrd="0" presId="urn:microsoft.com/office/officeart/2008/layout/LinedList"/>
    <dgm:cxn modelId="{1B77A51C-3D7B-4E04-A17A-22EE287E2203}" srcId="{397DF7C3-504F-4DFA-982B-8D0FDF7485F1}" destId="{57541076-4FAB-493B-9621-1AAB3298B73E}" srcOrd="9" destOrd="0" parTransId="{EF7DAD34-85DB-4CB4-A206-9F71F2326DB1}" sibTransId="{4A2D3F91-FFAC-45E9-A412-99EBD8C453FC}"/>
    <dgm:cxn modelId="{63880C20-C46D-4AB8-9E94-C8E22B49A211}" type="presOf" srcId="{33C77AD1-638C-49D1-99D6-C11382AF9B84}" destId="{F8F19CAE-5D5D-4D0D-A87A-99FFED22E27C}" srcOrd="0" destOrd="0" presId="urn:microsoft.com/office/officeart/2008/layout/LinedList"/>
    <dgm:cxn modelId="{A84DD861-B525-4249-885F-03507CFD289F}" srcId="{397DF7C3-504F-4DFA-982B-8D0FDF7485F1}" destId="{2FA266A4-7176-4232-9744-D541F67F4013}" srcOrd="1" destOrd="0" parTransId="{BE6BEFBF-126A-483C-B841-9D22111E9D33}" sibTransId="{1BAB9DC3-C6BF-4C0B-A8F9-B48B6A1F2961}"/>
    <dgm:cxn modelId="{86CE5D43-13E3-4579-B86F-88E30169CC8F}" type="presOf" srcId="{CD4AF6EC-A7F2-4628-8923-DD9D00714C31}" destId="{B9F86FEC-7064-4889-9341-4027F089AC05}" srcOrd="0" destOrd="0" presId="urn:microsoft.com/office/officeart/2008/layout/LinedList"/>
    <dgm:cxn modelId="{77CC4967-B706-4E2C-AF0A-DA70F6688358}" type="presOf" srcId="{7358A709-D1C2-4ED8-8E43-1D54C6330179}" destId="{F65EC3B8-1ABB-496A-AC2F-84830CFDA7ED}" srcOrd="0" destOrd="0" presId="urn:microsoft.com/office/officeart/2008/layout/LinedList"/>
    <dgm:cxn modelId="{E5C0874C-9A06-407B-A248-7AF1492ADA30}" type="presOf" srcId="{397DF7C3-504F-4DFA-982B-8D0FDF7485F1}" destId="{2F0BC063-CA68-40F4-BE40-8FF8595BBB16}" srcOrd="0" destOrd="0" presId="urn:microsoft.com/office/officeart/2008/layout/LinedList"/>
    <dgm:cxn modelId="{6E77954D-1274-45C6-B5A5-095E3F50B60C}" srcId="{397DF7C3-504F-4DFA-982B-8D0FDF7485F1}" destId="{9B18ED16-76BD-4C21-9D13-458324B930E3}" srcOrd="2" destOrd="0" parTransId="{768F2804-83A3-4AEE-B90C-41CD8FCBC05C}" sibTransId="{C344CA68-F20F-4C4B-B17E-865D9352B866}"/>
    <dgm:cxn modelId="{52CB7C72-97FA-4836-BF5B-C2D06C1528CE}" type="presOf" srcId="{4458E976-94CF-48AE-AE45-9B5A9E55B0FE}" destId="{3D497935-02AA-4BB0-BB48-8266B585D6BE}" srcOrd="0" destOrd="0" presId="urn:microsoft.com/office/officeart/2008/layout/LinedList"/>
    <dgm:cxn modelId="{B04C8D73-DFCA-4327-8290-9A81E17F2867}" type="presOf" srcId="{3DE9E76E-023E-4783-961D-CA66B6624344}" destId="{06C101F8-7DED-488C-AA48-E1638E9F32ED}" srcOrd="0" destOrd="0" presId="urn:microsoft.com/office/officeart/2008/layout/LinedList"/>
    <dgm:cxn modelId="{EE59DF79-A8A9-4ACB-B4C2-93E686A6AE58}" srcId="{397DF7C3-504F-4DFA-982B-8D0FDF7485F1}" destId="{4458E976-94CF-48AE-AE45-9B5A9E55B0FE}" srcOrd="5" destOrd="0" parTransId="{49A072A9-A3F9-43E4-BD53-B6B5EE841935}" sibTransId="{A4E1E474-E7DA-441C-91DE-D6298565C971}"/>
    <dgm:cxn modelId="{C498B38A-489B-45EF-9389-C82E0EFF145A}" srcId="{397DF7C3-504F-4DFA-982B-8D0FDF7485F1}" destId="{CD4AF6EC-A7F2-4628-8923-DD9D00714C31}" srcOrd="8" destOrd="0" parTransId="{F8F56B4E-E282-4D63-9ABE-CF67EBCDFFE6}" sibTransId="{4BF13F16-CD3C-4389-B655-0C8CC6F31DAA}"/>
    <dgm:cxn modelId="{31503C98-4961-48A6-96AD-3AFEE3CCE98C}" type="presOf" srcId="{2FA266A4-7176-4232-9744-D541F67F4013}" destId="{941545B0-FFD1-4B16-8FD4-3CE2E30CC1C2}" srcOrd="0" destOrd="0" presId="urn:microsoft.com/office/officeart/2008/layout/LinedList"/>
    <dgm:cxn modelId="{98A1B198-6A84-4DD9-9CB3-DC7AEC9B4E82}" srcId="{397DF7C3-504F-4DFA-982B-8D0FDF7485F1}" destId="{3DE9E76E-023E-4783-961D-CA66B6624344}" srcOrd="7" destOrd="0" parTransId="{E75571C0-DDE2-4838-8CED-89BB9DB2E6BD}" sibTransId="{499C4575-637C-4704-B038-BA15C6443113}"/>
    <dgm:cxn modelId="{90891BB3-5E85-4C02-B6F3-C198F4EB827C}" srcId="{397DF7C3-504F-4DFA-982B-8D0FDF7485F1}" destId="{33C77AD1-638C-49D1-99D6-C11382AF9B84}" srcOrd="4" destOrd="0" parTransId="{2C408304-EE52-44C8-A041-7BE070896ABA}" sibTransId="{F8D405BC-5839-4DC2-834F-9E8F79357CB5}"/>
    <dgm:cxn modelId="{516670B8-9260-44B4-A49D-DA229E593DE1}" srcId="{397DF7C3-504F-4DFA-982B-8D0FDF7485F1}" destId="{7358A709-D1C2-4ED8-8E43-1D54C6330179}" srcOrd="3" destOrd="0" parTransId="{7E045EFC-9814-4F8A-80C6-2B1D38D5E6E8}" sibTransId="{5A79378D-9FFF-4798-94AB-FE186526A8ED}"/>
    <dgm:cxn modelId="{0D6F5EC4-E88E-46B9-90BC-3F035497BE5B}" srcId="{397DF7C3-504F-4DFA-982B-8D0FDF7485F1}" destId="{56D130A4-A5E8-47CF-99BD-0E87E57C5A5C}" srcOrd="6" destOrd="0" parTransId="{88C3CD92-BAD1-4EEC-8DBB-FE0A3091AFF9}" sibTransId="{6B3092F3-93D3-4A45-AAF4-E43D17D0614A}"/>
    <dgm:cxn modelId="{C1D441C4-42E4-4E0F-81C2-3291321C7BA3}" srcId="{397DF7C3-504F-4DFA-982B-8D0FDF7485F1}" destId="{07F251A1-42E9-40B9-8EE3-255D4BE33A1A}" srcOrd="0" destOrd="0" parTransId="{64CD946F-C6F2-42D8-AF4D-97A3B1854CE0}" sibTransId="{73CA7596-5779-480A-8AE5-77DD4FF02ABC}"/>
    <dgm:cxn modelId="{3ECDB2C9-8CBC-4C79-B6D5-D1E76B21CF1D}" type="presOf" srcId="{57541076-4FAB-493B-9621-1AAB3298B73E}" destId="{983B41DC-652B-4206-A211-B6F59B21CA64}" srcOrd="0" destOrd="0" presId="urn:microsoft.com/office/officeart/2008/layout/LinedList"/>
    <dgm:cxn modelId="{5E1E03CD-5EE9-4391-87A9-7B2D88B371D3}" type="presOf" srcId="{56D130A4-A5E8-47CF-99BD-0E87E57C5A5C}" destId="{924E059D-7E0C-4084-860F-8B8755822E2D}" srcOrd="0" destOrd="0" presId="urn:microsoft.com/office/officeart/2008/layout/LinedList"/>
    <dgm:cxn modelId="{FDA384D1-CA2D-4287-970E-725A42BF5501}" type="presOf" srcId="{9B18ED16-76BD-4C21-9D13-458324B930E3}" destId="{DE78A36F-21F2-4D66-8A5E-1904212A7FDB}" srcOrd="0" destOrd="0" presId="urn:microsoft.com/office/officeart/2008/layout/LinedList"/>
    <dgm:cxn modelId="{C2E64194-5A7C-4F37-B93D-1D8225A2BA91}" type="presParOf" srcId="{2F0BC063-CA68-40F4-BE40-8FF8595BBB16}" destId="{C414A523-592B-474C-A138-6B83AD282564}" srcOrd="0" destOrd="0" presId="urn:microsoft.com/office/officeart/2008/layout/LinedList"/>
    <dgm:cxn modelId="{5403CDB9-FF4F-4743-8954-A00D2DB771D7}" type="presParOf" srcId="{2F0BC063-CA68-40F4-BE40-8FF8595BBB16}" destId="{CACF749B-A3CB-49D3-9F96-33C09A95336A}" srcOrd="1" destOrd="0" presId="urn:microsoft.com/office/officeart/2008/layout/LinedList"/>
    <dgm:cxn modelId="{231C6805-1BBB-450C-9F6D-19CC871C73C5}" type="presParOf" srcId="{CACF749B-A3CB-49D3-9F96-33C09A95336A}" destId="{E06420C1-2C30-4BBB-92BC-73AE28E0C032}" srcOrd="0" destOrd="0" presId="urn:microsoft.com/office/officeart/2008/layout/LinedList"/>
    <dgm:cxn modelId="{3ECC170F-3AB9-40E0-AE4D-6E08C37661C4}" type="presParOf" srcId="{CACF749B-A3CB-49D3-9F96-33C09A95336A}" destId="{2A4B69BC-36BF-401B-ACB3-F5121E81AD66}" srcOrd="1" destOrd="0" presId="urn:microsoft.com/office/officeart/2008/layout/LinedList"/>
    <dgm:cxn modelId="{863E653C-4B3A-4511-9BF3-73D2355A8989}" type="presParOf" srcId="{2F0BC063-CA68-40F4-BE40-8FF8595BBB16}" destId="{267D155C-29F8-49DF-8560-408A1D60E23A}" srcOrd="2" destOrd="0" presId="urn:microsoft.com/office/officeart/2008/layout/LinedList"/>
    <dgm:cxn modelId="{0D2AC8A5-13DF-4410-A859-13A845A72F0F}" type="presParOf" srcId="{2F0BC063-CA68-40F4-BE40-8FF8595BBB16}" destId="{A3A942F7-D90F-4AB0-BD03-E8FB2CB0EAD1}" srcOrd="3" destOrd="0" presId="urn:microsoft.com/office/officeart/2008/layout/LinedList"/>
    <dgm:cxn modelId="{9464F2F1-1553-4CD3-870F-FE7A5B15876A}" type="presParOf" srcId="{A3A942F7-D90F-4AB0-BD03-E8FB2CB0EAD1}" destId="{941545B0-FFD1-4B16-8FD4-3CE2E30CC1C2}" srcOrd="0" destOrd="0" presId="urn:microsoft.com/office/officeart/2008/layout/LinedList"/>
    <dgm:cxn modelId="{27071378-27F6-4655-B835-CBAA3ECFE4C8}" type="presParOf" srcId="{A3A942F7-D90F-4AB0-BD03-E8FB2CB0EAD1}" destId="{CD5C056E-D403-4095-B779-CD80ABF85B3E}" srcOrd="1" destOrd="0" presId="urn:microsoft.com/office/officeart/2008/layout/LinedList"/>
    <dgm:cxn modelId="{CF7BE3CD-7C0F-4A6B-BC18-BF691B01C1DF}" type="presParOf" srcId="{2F0BC063-CA68-40F4-BE40-8FF8595BBB16}" destId="{F4961443-8480-4E94-A1B3-4A5A5B7E9EAB}" srcOrd="4" destOrd="0" presId="urn:microsoft.com/office/officeart/2008/layout/LinedList"/>
    <dgm:cxn modelId="{80B33BDA-9950-41C2-822A-9813132600B9}" type="presParOf" srcId="{2F0BC063-CA68-40F4-BE40-8FF8595BBB16}" destId="{6E3C15C8-A717-4BA2-944D-BA64AE8F5970}" srcOrd="5" destOrd="0" presId="urn:microsoft.com/office/officeart/2008/layout/LinedList"/>
    <dgm:cxn modelId="{5B207BA8-32B1-49A4-8152-FDE1A615A11F}" type="presParOf" srcId="{6E3C15C8-A717-4BA2-944D-BA64AE8F5970}" destId="{DE78A36F-21F2-4D66-8A5E-1904212A7FDB}" srcOrd="0" destOrd="0" presId="urn:microsoft.com/office/officeart/2008/layout/LinedList"/>
    <dgm:cxn modelId="{E79F1A30-59E5-49B7-840E-5B360B5AA66C}" type="presParOf" srcId="{6E3C15C8-A717-4BA2-944D-BA64AE8F5970}" destId="{C6ADDE38-AF72-4986-80DF-9D39C50DD0D2}" srcOrd="1" destOrd="0" presId="urn:microsoft.com/office/officeart/2008/layout/LinedList"/>
    <dgm:cxn modelId="{4E1FD89D-7BF1-46E3-8A70-AC3BF455CDC0}" type="presParOf" srcId="{2F0BC063-CA68-40F4-BE40-8FF8595BBB16}" destId="{C4599EED-292B-4707-8588-16CEAB479D35}" srcOrd="6" destOrd="0" presId="urn:microsoft.com/office/officeart/2008/layout/LinedList"/>
    <dgm:cxn modelId="{BD9F7A6A-7841-409C-B903-3C07BC37DF4B}" type="presParOf" srcId="{2F0BC063-CA68-40F4-BE40-8FF8595BBB16}" destId="{1C0A9E93-EC4E-4201-8F6C-09E93E398CB7}" srcOrd="7" destOrd="0" presId="urn:microsoft.com/office/officeart/2008/layout/LinedList"/>
    <dgm:cxn modelId="{6CC6CF82-E548-4E51-A783-B382FB07C6E5}" type="presParOf" srcId="{1C0A9E93-EC4E-4201-8F6C-09E93E398CB7}" destId="{F65EC3B8-1ABB-496A-AC2F-84830CFDA7ED}" srcOrd="0" destOrd="0" presId="urn:microsoft.com/office/officeart/2008/layout/LinedList"/>
    <dgm:cxn modelId="{1C0451AD-7A81-4A81-A686-F8548C428622}" type="presParOf" srcId="{1C0A9E93-EC4E-4201-8F6C-09E93E398CB7}" destId="{B888513A-201E-4A82-8DB0-4C5A03A1B580}" srcOrd="1" destOrd="0" presId="urn:microsoft.com/office/officeart/2008/layout/LinedList"/>
    <dgm:cxn modelId="{B3BEB107-709E-4285-97C2-279B7DBC4490}" type="presParOf" srcId="{2F0BC063-CA68-40F4-BE40-8FF8595BBB16}" destId="{2DBB138E-668F-470C-9F72-9667E3734F9A}" srcOrd="8" destOrd="0" presId="urn:microsoft.com/office/officeart/2008/layout/LinedList"/>
    <dgm:cxn modelId="{B10730EF-CE7F-4ABE-B160-899261DB3118}" type="presParOf" srcId="{2F0BC063-CA68-40F4-BE40-8FF8595BBB16}" destId="{01F56368-1A8F-409B-9B01-975936A93E0C}" srcOrd="9" destOrd="0" presId="urn:microsoft.com/office/officeart/2008/layout/LinedList"/>
    <dgm:cxn modelId="{F3A03B5C-0383-496E-943E-47D277D7C5C6}" type="presParOf" srcId="{01F56368-1A8F-409B-9B01-975936A93E0C}" destId="{F8F19CAE-5D5D-4D0D-A87A-99FFED22E27C}" srcOrd="0" destOrd="0" presId="urn:microsoft.com/office/officeart/2008/layout/LinedList"/>
    <dgm:cxn modelId="{D69CCADF-9635-42B6-8406-21299F1D3483}" type="presParOf" srcId="{01F56368-1A8F-409B-9B01-975936A93E0C}" destId="{87F9E4D8-25FF-47E7-8898-29727DFD655E}" srcOrd="1" destOrd="0" presId="urn:microsoft.com/office/officeart/2008/layout/LinedList"/>
    <dgm:cxn modelId="{9B317658-4190-4E39-B390-5735A84BF5E1}" type="presParOf" srcId="{2F0BC063-CA68-40F4-BE40-8FF8595BBB16}" destId="{1C96C566-746F-4801-AE36-F3C09F4A65E9}" srcOrd="10" destOrd="0" presId="urn:microsoft.com/office/officeart/2008/layout/LinedList"/>
    <dgm:cxn modelId="{F4AD58A8-50E6-49BE-BDF1-FE0FAEB7D2EF}" type="presParOf" srcId="{2F0BC063-CA68-40F4-BE40-8FF8595BBB16}" destId="{55F30954-5855-4F05-B1A6-CA21D60F68DE}" srcOrd="11" destOrd="0" presId="urn:microsoft.com/office/officeart/2008/layout/LinedList"/>
    <dgm:cxn modelId="{F7BBF8B5-8FDD-497A-96CB-25FC4AC6F32C}" type="presParOf" srcId="{55F30954-5855-4F05-B1A6-CA21D60F68DE}" destId="{3D497935-02AA-4BB0-BB48-8266B585D6BE}" srcOrd="0" destOrd="0" presId="urn:microsoft.com/office/officeart/2008/layout/LinedList"/>
    <dgm:cxn modelId="{8368B1AF-90FC-4735-9328-93EB207D8F38}" type="presParOf" srcId="{55F30954-5855-4F05-B1A6-CA21D60F68DE}" destId="{583BEE09-1C85-4A91-B2A5-663B7F995329}" srcOrd="1" destOrd="0" presId="urn:microsoft.com/office/officeart/2008/layout/LinedList"/>
    <dgm:cxn modelId="{D8CB64EE-84AD-4F5A-8394-666ED275037E}" type="presParOf" srcId="{2F0BC063-CA68-40F4-BE40-8FF8595BBB16}" destId="{1DA76FAF-2391-4765-B81B-BB14D129218F}" srcOrd="12" destOrd="0" presId="urn:microsoft.com/office/officeart/2008/layout/LinedList"/>
    <dgm:cxn modelId="{DA1C2BC4-995F-4E3E-9969-8E8152A37008}" type="presParOf" srcId="{2F0BC063-CA68-40F4-BE40-8FF8595BBB16}" destId="{D28F8C0A-3329-43F3-9A15-4A73564E62FB}" srcOrd="13" destOrd="0" presId="urn:microsoft.com/office/officeart/2008/layout/LinedList"/>
    <dgm:cxn modelId="{1DC651E1-74B9-457F-BC67-E96F3DC2562B}" type="presParOf" srcId="{D28F8C0A-3329-43F3-9A15-4A73564E62FB}" destId="{924E059D-7E0C-4084-860F-8B8755822E2D}" srcOrd="0" destOrd="0" presId="urn:microsoft.com/office/officeart/2008/layout/LinedList"/>
    <dgm:cxn modelId="{4ACC2838-8572-4C59-AC82-0D0D86BB5380}" type="presParOf" srcId="{D28F8C0A-3329-43F3-9A15-4A73564E62FB}" destId="{6B727BE5-B453-4F40-BC29-BE0E421871E0}" srcOrd="1" destOrd="0" presId="urn:microsoft.com/office/officeart/2008/layout/LinedList"/>
    <dgm:cxn modelId="{308BC16A-D36A-445A-909D-0738751668A2}" type="presParOf" srcId="{2F0BC063-CA68-40F4-BE40-8FF8595BBB16}" destId="{965DD265-4773-4412-BE11-FF9E0C9CA158}" srcOrd="14" destOrd="0" presId="urn:microsoft.com/office/officeart/2008/layout/LinedList"/>
    <dgm:cxn modelId="{BD86EA0C-70FE-4487-AA22-EF8E4AD56720}" type="presParOf" srcId="{2F0BC063-CA68-40F4-BE40-8FF8595BBB16}" destId="{CCE52911-89C5-477C-9D7E-7DA068C4BD73}" srcOrd="15" destOrd="0" presId="urn:microsoft.com/office/officeart/2008/layout/LinedList"/>
    <dgm:cxn modelId="{28560077-95AA-4384-883F-98F4F9F6DF00}" type="presParOf" srcId="{CCE52911-89C5-477C-9D7E-7DA068C4BD73}" destId="{06C101F8-7DED-488C-AA48-E1638E9F32ED}" srcOrd="0" destOrd="0" presId="urn:microsoft.com/office/officeart/2008/layout/LinedList"/>
    <dgm:cxn modelId="{759F1145-41CC-4352-BFA3-1A7BFDAF2555}" type="presParOf" srcId="{CCE52911-89C5-477C-9D7E-7DA068C4BD73}" destId="{459BF2FB-F7E2-4C79-AD17-7A859EC6819A}" srcOrd="1" destOrd="0" presId="urn:microsoft.com/office/officeart/2008/layout/LinedList"/>
    <dgm:cxn modelId="{33060C90-58C4-442E-8913-B30E9C79B925}" type="presParOf" srcId="{2F0BC063-CA68-40F4-BE40-8FF8595BBB16}" destId="{F2594A38-DF9F-4DD2-B4EB-FCC490905723}" srcOrd="16" destOrd="0" presId="urn:microsoft.com/office/officeart/2008/layout/LinedList"/>
    <dgm:cxn modelId="{2B39DD91-1200-4FC2-824F-838170FE69CA}" type="presParOf" srcId="{2F0BC063-CA68-40F4-BE40-8FF8595BBB16}" destId="{06A32139-216C-415E-95E1-57F74241328F}" srcOrd="17" destOrd="0" presId="urn:microsoft.com/office/officeart/2008/layout/LinedList"/>
    <dgm:cxn modelId="{2FF83EE7-6A81-4377-8FB9-502C2B435A58}" type="presParOf" srcId="{06A32139-216C-415E-95E1-57F74241328F}" destId="{B9F86FEC-7064-4889-9341-4027F089AC05}" srcOrd="0" destOrd="0" presId="urn:microsoft.com/office/officeart/2008/layout/LinedList"/>
    <dgm:cxn modelId="{32822C2A-3965-48A6-809A-F22CABA063E6}" type="presParOf" srcId="{06A32139-216C-415E-95E1-57F74241328F}" destId="{E1E3A2D9-654F-4053-8228-3957B3BC5C69}" srcOrd="1" destOrd="0" presId="urn:microsoft.com/office/officeart/2008/layout/LinedList"/>
    <dgm:cxn modelId="{A481D912-3917-461C-B9AB-11BDDD2F3756}" type="presParOf" srcId="{2F0BC063-CA68-40F4-BE40-8FF8595BBB16}" destId="{6DEC1D01-84E1-4B72-977B-B9A628CEE10B}" srcOrd="18" destOrd="0" presId="urn:microsoft.com/office/officeart/2008/layout/LinedList"/>
    <dgm:cxn modelId="{89B80897-47EE-4583-AE6C-66F8C1D3BDFC}" type="presParOf" srcId="{2F0BC063-CA68-40F4-BE40-8FF8595BBB16}" destId="{24B8B3B2-8833-4202-A835-E80B2D554AE5}" srcOrd="19" destOrd="0" presId="urn:microsoft.com/office/officeart/2008/layout/LinedList"/>
    <dgm:cxn modelId="{191005BE-A602-48CD-8E4F-3D9165080F9C}" type="presParOf" srcId="{24B8B3B2-8833-4202-A835-E80B2D554AE5}" destId="{983B41DC-652B-4206-A211-B6F59B21CA64}" srcOrd="0" destOrd="0" presId="urn:microsoft.com/office/officeart/2008/layout/LinedList"/>
    <dgm:cxn modelId="{F0D6AD0C-C0C8-472C-A2B7-F8F16A695364}" type="presParOf" srcId="{24B8B3B2-8833-4202-A835-E80B2D554AE5}" destId="{61428E9F-0D04-42CF-A0BF-62C94B192D2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929CA66-E0D3-451C-AC24-ED0F3BBD8BD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9D0EE023-6445-4422-8E6F-5A6A7F4456CC}">
      <dgm:prSet/>
      <dgm:spPr/>
      <dgm:t>
        <a:bodyPr/>
        <a:lstStyle/>
        <a:p>
          <a:r>
            <a:rPr lang="en-US" b="0" i="0"/>
            <a:t>Maine Severe Winter Stor</a:t>
          </a:r>
          <a:r>
            <a:rPr lang="en-US"/>
            <a:t>m (DR-4785-ME) – April 3,2024</a:t>
          </a:r>
        </a:p>
      </dgm:t>
    </dgm:pt>
    <dgm:pt modelId="{A5DAF782-A7C2-43AC-9624-8F8402CF3C50}" type="parTrans" cxnId="{DD9DA988-F8FA-4CBE-8658-AD887167FCC2}">
      <dgm:prSet/>
      <dgm:spPr/>
      <dgm:t>
        <a:bodyPr/>
        <a:lstStyle/>
        <a:p>
          <a:endParaRPr lang="en-US"/>
        </a:p>
      </dgm:t>
    </dgm:pt>
    <dgm:pt modelId="{5D23D721-E1BA-435B-A0A8-7E9D879EA69F}" type="sibTrans" cxnId="{DD9DA988-F8FA-4CBE-8658-AD887167FCC2}">
      <dgm:prSet/>
      <dgm:spPr/>
      <dgm:t>
        <a:bodyPr/>
        <a:lstStyle/>
        <a:p>
          <a:endParaRPr lang="en-US"/>
        </a:p>
      </dgm:t>
    </dgm:pt>
    <dgm:pt modelId="{79388F70-8175-4D44-912D-0417A82FC4FE}">
      <dgm:prSet/>
      <dgm:spPr/>
      <dgm:t>
        <a:bodyPr/>
        <a:lstStyle/>
        <a:p>
          <a:r>
            <a:rPr lang="en-US" b="0" i="0"/>
            <a:t>Maine Severe Storms and Flooding (DR-4764-ME)</a:t>
          </a:r>
          <a:r>
            <a:rPr lang="en-US"/>
            <a:t> – January 9, 2024</a:t>
          </a:r>
        </a:p>
      </dgm:t>
    </dgm:pt>
    <dgm:pt modelId="{79B00CCD-6CC2-40E5-AC3F-8750F0D28DDD}" type="parTrans" cxnId="{97CC9DF8-D6B2-4FAE-B78C-5376A6A596F5}">
      <dgm:prSet/>
      <dgm:spPr/>
      <dgm:t>
        <a:bodyPr/>
        <a:lstStyle/>
        <a:p>
          <a:endParaRPr lang="en-US"/>
        </a:p>
      </dgm:t>
    </dgm:pt>
    <dgm:pt modelId="{4168980B-D174-4AB8-B243-12CE1E8A7D23}" type="sibTrans" cxnId="{97CC9DF8-D6B2-4FAE-B78C-5376A6A596F5}">
      <dgm:prSet/>
      <dgm:spPr/>
      <dgm:t>
        <a:bodyPr/>
        <a:lstStyle/>
        <a:p>
          <a:endParaRPr lang="en-US"/>
        </a:p>
      </dgm:t>
    </dgm:pt>
    <dgm:pt modelId="{022D2225-BBDA-4BDA-A409-9765B87D7CF4}">
      <dgm:prSet/>
      <dgm:spPr/>
      <dgm:t>
        <a:bodyPr/>
        <a:lstStyle/>
        <a:p>
          <a:r>
            <a:rPr lang="en-US" b="0" i="0"/>
            <a:t>Maine Severe Storm and Flooding (DR-4754-ME) – December 17,</a:t>
          </a:r>
          <a:r>
            <a:rPr lang="en-US"/>
            <a:t> 2023</a:t>
          </a:r>
        </a:p>
      </dgm:t>
    </dgm:pt>
    <dgm:pt modelId="{A2F6A352-AEA8-4C92-940E-501EF28F3765}" type="parTrans" cxnId="{422012CA-F1F0-4806-9FFB-791B87699AE9}">
      <dgm:prSet/>
      <dgm:spPr/>
      <dgm:t>
        <a:bodyPr/>
        <a:lstStyle/>
        <a:p>
          <a:endParaRPr lang="en-US"/>
        </a:p>
      </dgm:t>
    </dgm:pt>
    <dgm:pt modelId="{07915903-B708-4E0C-9B42-7795124BB568}" type="sibTrans" cxnId="{422012CA-F1F0-4806-9FFB-791B87699AE9}">
      <dgm:prSet/>
      <dgm:spPr/>
      <dgm:t>
        <a:bodyPr/>
        <a:lstStyle/>
        <a:p>
          <a:endParaRPr lang="en-US"/>
        </a:p>
      </dgm:t>
    </dgm:pt>
    <dgm:pt modelId="{4C8A91EA-B4B8-4E3A-A3E0-16A7DB717B8E}">
      <dgm:prSet/>
      <dgm:spPr/>
      <dgm:t>
        <a:bodyPr/>
        <a:lstStyle/>
        <a:p>
          <a:r>
            <a:rPr lang="en-US" b="0" i="0"/>
            <a:t>Maine Hurricane Lee (EM-3598-ME)</a:t>
          </a:r>
          <a:r>
            <a:rPr lang="en-US"/>
            <a:t> – September 15, 2023</a:t>
          </a:r>
        </a:p>
      </dgm:t>
    </dgm:pt>
    <dgm:pt modelId="{C2117093-0A2D-4C18-8091-1A72DDCB7B6B}" type="parTrans" cxnId="{AEE93493-1A8D-4B73-866E-DC688792B51F}">
      <dgm:prSet/>
      <dgm:spPr/>
      <dgm:t>
        <a:bodyPr/>
        <a:lstStyle/>
        <a:p>
          <a:endParaRPr lang="en-US"/>
        </a:p>
      </dgm:t>
    </dgm:pt>
    <dgm:pt modelId="{5335D7B2-047A-4BFB-8BED-3BA4B4AF1620}" type="sibTrans" cxnId="{AEE93493-1A8D-4B73-866E-DC688792B51F}">
      <dgm:prSet/>
      <dgm:spPr/>
      <dgm:t>
        <a:bodyPr/>
        <a:lstStyle/>
        <a:p>
          <a:endParaRPr lang="en-US"/>
        </a:p>
      </dgm:t>
    </dgm:pt>
    <dgm:pt modelId="{17719348-1E4E-46F0-A3FD-D1C35954998E}">
      <dgm:prSet/>
      <dgm:spPr/>
      <dgm:t>
        <a:bodyPr/>
        <a:lstStyle/>
        <a:p>
          <a:r>
            <a:rPr lang="en-US" b="0" i="0"/>
            <a:t>Maine Severe Storm and Flooding (DR-4737-ME) – June 26, 2023</a:t>
          </a:r>
          <a:endParaRPr lang="en-US"/>
        </a:p>
      </dgm:t>
    </dgm:pt>
    <dgm:pt modelId="{DE59515F-043F-4870-B29D-9BFDF44C2F14}" type="parTrans" cxnId="{E75819EA-D0BE-49F4-A1DD-8EB512F9B63B}">
      <dgm:prSet/>
      <dgm:spPr/>
      <dgm:t>
        <a:bodyPr/>
        <a:lstStyle/>
        <a:p>
          <a:endParaRPr lang="en-US"/>
        </a:p>
      </dgm:t>
    </dgm:pt>
    <dgm:pt modelId="{DB7D1AEC-7839-4A00-8F88-0EF261D0E302}" type="sibTrans" cxnId="{E75819EA-D0BE-49F4-A1DD-8EB512F9B63B}">
      <dgm:prSet/>
      <dgm:spPr/>
      <dgm:t>
        <a:bodyPr/>
        <a:lstStyle/>
        <a:p>
          <a:endParaRPr lang="en-US"/>
        </a:p>
      </dgm:t>
    </dgm:pt>
    <dgm:pt modelId="{C8D52BFB-23CA-4C59-B3B2-1BA3F85C8872}">
      <dgm:prSet/>
      <dgm:spPr/>
      <dgm:t>
        <a:bodyPr/>
        <a:lstStyle/>
        <a:p>
          <a:r>
            <a:rPr lang="en-US"/>
            <a:t>Maine Severe Storm and Flooding (DR-4736-ME) – June 29,  2023</a:t>
          </a:r>
        </a:p>
      </dgm:t>
    </dgm:pt>
    <dgm:pt modelId="{45B999EE-8DB7-4E14-AEAF-C46A4BA44CBB}" type="parTrans" cxnId="{5B76B176-AFE8-4A5A-A468-30164B186BA4}">
      <dgm:prSet/>
      <dgm:spPr/>
      <dgm:t>
        <a:bodyPr/>
        <a:lstStyle/>
        <a:p>
          <a:endParaRPr lang="en-US"/>
        </a:p>
      </dgm:t>
    </dgm:pt>
    <dgm:pt modelId="{CE2F74CD-43A7-4740-A2A8-05FD5EFB99FB}" type="sibTrans" cxnId="{5B76B176-AFE8-4A5A-A468-30164B186BA4}">
      <dgm:prSet/>
      <dgm:spPr/>
      <dgm:t>
        <a:bodyPr/>
        <a:lstStyle/>
        <a:p>
          <a:endParaRPr lang="en-US"/>
        </a:p>
      </dgm:t>
    </dgm:pt>
    <dgm:pt modelId="{DF00AA29-DDD4-43BF-AB41-75CF57C2DAAD}" type="pres">
      <dgm:prSet presAssocID="{7929CA66-E0D3-451C-AC24-ED0F3BBD8BDA}" presName="linear" presStyleCnt="0">
        <dgm:presLayoutVars>
          <dgm:animLvl val="lvl"/>
          <dgm:resizeHandles val="exact"/>
        </dgm:presLayoutVars>
      </dgm:prSet>
      <dgm:spPr/>
    </dgm:pt>
    <dgm:pt modelId="{5E4F4F7E-D5D9-45D7-9560-66CEE284C6A2}" type="pres">
      <dgm:prSet presAssocID="{9D0EE023-6445-4422-8E6F-5A6A7F4456CC}" presName="parentText" presStyleLbl="node1" presStyleIdx="0" presStyleCnt="6">
        <dgm:presLayoutVars>
          <dgm:chMax val="0"/>
          <dgm:bulletEnabled val="1"/>
        </dgm:presLayoutVars>
      </dgm:prSet>
      <dgm:spPr/>
    </dgm:pt>
    <dgm:pt modelId="{E0279C1B-2B40-4389-8107-8C524B040EDE}" type="pres">
      <dgm:prSet presAssocID="{5D23D721-E1BA-435B-A0A8-7E9D879EA69F}" presName="spacer" presStyleCnt="0"/>
      <dgm:spPr/>
    </dgm:pt>
    <dgm:pt modelId="{B9D6013E-5EFA-44A4-882F-764B98D6C632}" type="pres">
      <dgm:prSet presAssocID="{79388F70-8175-4D44-912D-0417A82FC4FE}" presName="parentText" presStyleLbl="node1" presStyleIdx="1" presStyleCnt="6">
        <dgm:presLayoutVars>
          <dgm:chMax val="0"/>
          <dgm:bulletEnabled val="1"/>
        </dgm:presLayoutVars>
      </dgm:prSet>
      <dgm:spPr/>
    </dgm:pt>
    <dgm:pt modelId="{A65BE76B-57FC-4605-9C13-C61E7FE32FDB}" type="pres">
      <dgm:prSet presAssocID="{4168980B-D174-4AB8-B243-12CE1E8A7D23}" presName="spacer" presStyleCnt="0"/>
      <dgm:spPr/>
    </dgm:pt>
    <dgm:pt modelId="{7BC17754-51FD-44EA-A278-A396AB57F343}" type="pres">
      <dgm:prSet presAssocID="{022D2225-BBDA-4BDA-A409-9765B87D7CF4}" presName="parentText" presStyleLbl="node1" presStyleIdx="2" presStyleCnt="6">
        <dgm:presLayoutVars>
          <dgm:chMax val="0"/>
          <dgm:bulletEnabled val="1"/>
        </dgm:presLayoutVars>
      </dgm:prSet>
      <dgm:spPr/>
    </dgm:pt>
    <dgm:pt modelId="{A9A1BA7E-FDFD-4132-BB2A-21B4938A5BED}" type="pres">
      <dgm:prSet presAssocID="{07915903-B708-4E0C-9B42-7795124BB568}" presName="spacer" presStyleCnt="0"/>
      <dgm:spPr/>
    </dgm:pt>
    <dgm:pt modelId="{D4CA7705-4894-43ED-AAA9-002D7577B843}" type="pres">
      <dgm:prSet presAssocID="{4C8A91EA-B4B8-4E3A-A3E0-16A7DB717B8E}" presName="parentText" presStyleLbl="node1" presStyleIdx="3" presStyleCnt="6">
        <dgm:presLayoutVars>
          <dgm:chMax val="0"/>
          <dgm:bulletEnabled val="1"/>
        </dgm:presLayoutVars>
      </dgm:prSet>
      <dgm:spPr/>
    </dgm:pt>
    <dgm:pt modelId="{676A9565-B1F8-4A56-918C-D1ED1C29ADC3}" type="pres">
      <dgm:prSet presAssocID="{5335D7B2-047A-4BFB-8BED-3BA4B4AF1620}" presName="spacer" presStyleCnt="0"/>
      <dgm:spPr/>
    </dgm:pt>
    <dgm:pt modelId="{57ACEB7D-169A-460B-A833-4F2BBA817888}" type="pres">
      <dgm:prSet presAssocID="{17719348-1E4E-46F0-A3FD-D1C35954998E}" presName="parentText" presStyleLbl="node1" presStyleIdx="4" presStyleCnt="6">
        <dgm:presLayoutVars>
          <dgm:chMax val="0"/>
          <dgm:bulletEnabled val="1"/>
        </dgm:presLayoutVars>
      </dgm:prSet>
      <dgm:spPr/>
    </dgm:pt>
    <dgm:pt modelId="{66260F2A-B410-42F2-81B2-E848CA7D9B5D}" type="pres">
      <dgm:prSet presAssocID="{DB7D1AEC-7839-4A00-8F88-0EF261D0E302}" presName="spacer" presStyleCnt="0"/>
      <dgm:spPr/>
    </dgm:pt>
    <dgm:pt modelId="{FD5125A6-1CFA-4150-B954-68C2BCFBF647}" type="pres">
      <dgm:prSet presAssocID="{C8D52BFB-23CA-4C59-B3B2-1BA3F85C8872}" presName="parentText" presStyleLbl="node1" presStyleIdx="5" presStyleCnt="6">
        <dgm:presLayoutVars>
          <dgm:chMax val="0"/>
          <dgm:bulletEnabled val="1"/>
        </dgm:presLayoutVars>
      </dgm:prSet>
      <dgm:spPr/>
    </dgm:pt>
  </dgm:ptLst>
  <dgm:cxnLst>
    <dgm:cxn modelId="{FE8A3F0C-AC7E-4C8D-BB78-516260E6EE16}" type="presOf" srcId="{C8D52BFB-23CA-4C59-B3B2-1BA3F85C8872}" destId="{FD5125A6-1CFA-4150-B954-68C2BCFBF647}" srcOrd="0" destOrd="0" presId="urn:microsoft.com/office/officeart/2005/8/layout/vList2"/>
    <dgm:cxn modelId="{EDAFEC0F-553D-4439-97B0-C5EF781C5261}" type="presOf" srcId="{9D0EE023-6445-4422-8E6F-5A6A7F4456CC}" destId="{5E4F4F7E-D5D9-45D7-9560-66CEE284C6A2}" srcOrd="0" destOrd="0" presId="urn:microsoft.com/office/officeart/2005/8/layout/vList2"/>
    <dgm:cxn modelId="{5C1BC225-BEC4-4643-A581-E6507F8257F6}" type="presOf" srcId="{17719348-1E4E-46F0-A3FD-D1C35954998E}" destId="{57ACEB7D-169A-460B-A833-4F2BBA817888}" srcOrd="0" destOrd="0" presId="urn:microsoft.com/office/officeart/2005/8/layout/vList2"/>
    <dgm:cxn modelId="{5B76B176-AFE8-4A5A-A468-30164B186BA4}" srcId="{7929CA66-E0D3-451C-AC24-ED0F3BBD8BDA}" destId="{C8D52BFB-23CA-4C59-B3B2-1BA3F85C8872}" srcOrd="5" destOrd="0" parTransId="{45B999EE-8DB7-4E14-AEAF-C46A4BA44CBB}" sibTransId="{CE2F74CD-43A7-4740-A2A8-05FD5EFB99FB}"/>
    <dgm:cxn modelId="{DD9DA988-F8FA-4CBE-8658-AD887167FCC2}" srcId="{7929CA66-E0D3-451C-AC24-ED0F3BBD8BDA}" destId="{9D0EE023-6445-4422-8E6F-5A6A7F4456CC}" srcOrd="0" destOrd="0" parTransId="{A5DAF782-A7C2-43AC-9624-8F8402CF3C50}" sibTransId="{5D23D721-E1BA-435B-A0A8-7E9D879EA69F}"/>
    <dgm:cxn modelId="{AEE93493-1A8D-4B73-866E-DC688792B51F}" srcId="{7929CA66-E0D3-451C-AC24-ED0F3BBD8BDA}" destId="{4C8A91EA-B4B8-4E3A-A3E0-16A7DB717B8E}" srcOrd="3" destOrd="0" parTransId="{C2117093-0A2D-4C18-8091-1A72DDCB7B6B}" sibTransId="{5335D7B2-047A-4BFB-8BED-3BA4B4AF1620}"/>
    <dgm:cxn modelId="{C62D9798-FD5E-4C35-8198-2A86D0885F41}" type="presOf" srcId="{79388F70-8175-4D44-912D-0417A82FC4FE}" destId="{B9D6013E-5EFA-44A4-882F-764B98D6C632}" srcOrd="0" destOrd="0" presId="urn:microsoft.com/office/officeart/2005/8/layout/vList2"/>
    <dgm:cxn modelId="{AFDF5C9B-C47A-4740-85EE-D07892EFCE30}" type="presOf" srcId="{4C8A91EA-B4B8-4E3A-A3E0-16A7DB717B8E}" destId="{D4CA7705-4894-43ED-AAA9-002D7577B843}" srcOrd="0" destOrd="0" presId="urn:microsoft.com/office/officeart/2005/8/layout/vList2"/>
    <dgm:cxn modelId="{940C17A2-3E3E-4335-B35D-036E398AB328}" type="presOf" srcId="{7929CA66-E0D3-451C-AC24-ED0F3BBD8BDA}" destId="{DF00AA29-DDD4-43BF-AB41-75CF57C2DAAD}" srcOrd="0" destOrd="0" presId="urn:microsoft.com/office/officeart/2005/8/layout/vList2"/>
    <dgm:cxn modelId="{422012CA-F1F0-4806-9FFB-791B87699AE9}" srcId="{7929CA66-E0D3-451C-AC24-ED0F3BBD8BDA}" destId="{022D2225-BBDA-4BDA-A409-9765B87D7CF4}" srcOrd="2" destOrd="0" parTransId="{A2F6A352-AEA8-4C92-940E-501EF28F3765}" sibTransId="{07915903-B708-4E0C-9B42-7795124BB568}"/>
    <dgm:cxn modelId="{E75819EA-D0BE-49F4-A1DD-8EB512F9B63B}" srcId="{7929CA66-E0D3-451C-AC24-ED0F3BBD8BDA}" destId="{17719348-1E4E-46F0-A3FD-D1C35954998E}" srcOrd="4" destOrd="0" parTransId="{DE59515F-043F-4870-B29D-9BFDF44C2F14}" sibTransId="{DB7D1AEC-7839-4A00-8F88-0EF261D0E302}"/>
    <dgm:cxn modelId="{97CC9DF8-D6B2-4FAE-B78C-5376A6A596F5}" srcId="{7929CA66-E0D3-451C-AC24-ED0F3BBD8BDA}" destId="{79388F70-8175-4D44-912D-0417A82FC4FE}" srcOrd="1" destOrd="0" parTransId="{79B00CCD-6CC2-40E5-AC3F-8750F0D28DDD}" sibTransId="{4168980B-D174-4AB8-B243-12CE1E8A7D23}"/>
    <dgm:cxn modelId="{1CBEDCF9-FC93-4C81-9520-EECD77DD6844}" type="presOf" srcId="{022D2225-BBDA-4BDA-A409-9765B87D7CF4}" destId="{7BC17754-51FD-44EA-A278-A396AB57F343}" srcOrd="0" destOrd="0" presId="urn:microsoft.com/office/officeart/2005/8/layout/vList2"/>
    <dgm:cxn modelId="{05B6573F-8031-4B1B-B1D7-BF1CDB313330}" type="presParOf" srcId="{DF00AA29-DDD4-43BF-AB41-75CF57C2DAAD}" destId="{5E4F4F7E-D5D9-45D7-9560-66CEE284C6A2}" srcOrd="0" destOrd="0" presId="urn:microsoft.com/office/officeart/2005/8/layout/vList2"/>
    <dgm:cxn modelId="{62DF3270-E4F3-433F-B8C6-33065B4C4286}" type="presParOf" srcId="{DF00AA29-DDD4-43BF-AB41-75CF57C2DAAD}" destId="{E0279C1B-2B40-4389-8107-8C524B040EDE}" srcOrd="1" destOrd="0" presId="urn:microsoft.com/office/officeart/2005/8/layout/vList2"/>
    <dgm:cxn modelId="{C688F0E5-4D8D-4249-9BB9-806894774613}" type="presParOf" srcId="{DF00AA29-DDD4-43BF-AB41-75CF57C2DAAD}" destId="{B9D6013E-5EFA-44A4-882F-764B98D6C632}" srcOrd="2" destOrd="0" presId="urn:microsoft.com/office/officeart/2005/8/layout/vList2"/>
    <dgm:cxn modelId="{AC27EDFE-9E2C-4079-AC18-4017B4AC959A}" type="presParOf" srcId="{DF00AA29-DDD4-43BF-AB41-75CF57C2DAAD}" destId="{A65BE76B-57FC-4605-9C13-C61E7FE32FDB}" srcOrd="3" destOrd="0" presId="urn:microsoft.com/office/officeart/2005/8/layout/vList2"/>
    <dgm:cxn modelId="{A1EBC313-AC7E-4DD4-AAFB-BCC8346413BD}" type="presParOf" srcId="{DF00AA29-DDD4-43BF-AB41-75CF57C2DAAD}" destId="{7BC17754-51FD-44EA-A278-A396AB57F343}" srcOrd="4" destOrd="0" presId="urn:microsoft.com/office/officeart/2005/8/layout/vList2"/>
    <dgm:cxn modelId="{F8327E87-95EB-4BF6-870F-FE383867AECB}" type="presParOf" srcId="{DF00AA29-DDD4-43BF-AB41-75CF57C2DAAD}" destId="{A9A1BA7E-FDFD-4132-BB2A-21B4938A5BED}" srcOrd="5" destOrd="0" presId="urn:microsoft.com/office/officeart/2005/8/layout/vList2"/>
    <dgm:cxn modelId="{EA95257C-88E1-431D-A4F9-70223DF4CC5C}" type="presParOf" srcId="{DF00AA29-DDD4-43BF-AB41-75CF57C2DAAD}" destId="{D4CA7705-4894-43ED-AAA9-002D7577B843}" srcOrd="6" destOrd="0" presId="urn:microsoft.com/office/officeart/2005/8/layout/vList2"/>
    <dgm:cxn modelId="{B32F263F-0566-4FCB-A4D1-DBA46AA57ECB}" type="presParOf" srcId="{DF00AA29-DDD4-43BF-AB41-75CF57C2DAAD}" destId="{676A9565-B1F8-4A56-918C-D1ED1C29ADC3}" srcOrd="7" destOrd="0" presId="urn:microsoft.com/office/officeart/2005/8/layout/vList2"/>
    <dgm:cxn modelId="{E924A746-AD10-4B72-8B04-885A4FA43E16}" type="presParOf" srcId="{DF00AA29-DDD4-43BF-AB41-75CF57C2DAAD}" destId="{57ACEB7D-169A-460B-A833-4F2BBA817888}" srcOrd="8" destOrd="0" presId="urn:microsoft.com/office/officeart/2005/8/layout/vList2"/>
    <dgm:cxn modelId="{BC005BDC-6E50-4B2C-B3AD-CFD7FE2A0937}" type="presParOf" srcId="{DF00AA29-DDD4-43BF-AB41-75CF57C2DAAD}" destId="{66260F2A-B410-42F2-81B2-E848CA7D9B5D}" srcOrd="9" destOrd="0" presId="urn:microsoft.com/office/officeart/2005/8/layout/vList2"/>
    <dgm:cxn modelId="{2A2C9A9A-99C0-4698-A5A8-0D13849C4CBB}" type="presParOf" srcId="{DF00AA29-DDD4-43BF-AB41-75CF57C2DAAD}" destId="{FD5125A6-1CFA-4150-B954-68C2BCFBF647}"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A8F044C-0B9B-41AE-B38A-4B297155B39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69B12F59-6B2B-464F-A1B3-A5F2AA7E862D}">
      <dgm:prSet/>
      <dgm:spPr/>
      <dgm:t>
        <a:bodyPr/>
        <a:lstStyle/>
        <a:p>
          <a:r>
            <a:rPr lang="en-US"/>
            <a:t>Jennifer Boardman – State Director</a:t>
          </a:r>
        </a:p>
      </dgm:t>
    </dgm:pt>
    <dgm:pt modelId="{D030F51C-569D-4DDC-9D53-7720052F8680}" type="parTrans" cxnId="{A951F86A-E13A-4839-8B15-A697C94DE46E}">
      <dgm:prSet/>
      <dgm:spPr/>
      <dgm:t>
        <a:bodyPr/>
        <a:lstStyle/>
        <a:p>
          <a:endParaRPr lang="en-US"/>
        </a:p>
      </dgm:t>
    </dgm:pt>
    <dgm:pt modelId="{A8E666D2-9903-49D8-B932-A9FE0F728153}" type="sibTrans" cxnId="{A951F86A-E13A-4839-8B15-A697C94DE46E}">
      <dgm:prSet/>
      <dgm:spPr/>
      <dgm:t>
        <a:bodyPr/>
        <a:lstStyle/>
        <a:p>
          <a:endParaRPr lang="en-US"/>
        </a:p>
      </dgm:t>
    </dgm:pt>
    <dgm:pt modelId="{AAB98923-F2A2-42B3-8324-78AE82B0D809}">
      <dgm:prSet/>
      <dgm:spPr/>
      <dgm:t>
        <a:bodyPr/>
        <a:lstStyle/>
        <a:p>
          <a:r>
            <a:rPr lang="en-US">
              <a:hlinkClick xmlns:r="http://schemas.openxmlformats.org/officeDocument/2006/relationships" r:id="rId1"/>
            </a:rPr>
            <a:t>Jennifer.l.boardman@hud.gov</a:t>
          </a:r>
          <a:r>
            <a:rPr lang="en-US"/>
            <a:t> (207) 262-0246</a:t>
          </a:r>
        </a:p>
      </dgm:t>
    </dgm:pt>
    <dgm:pt modelId="{F20BC2AE-5993-4D23-8163-BB0B6BB27E13}" type="parTrans" cxnId="{057B443A-3FC4-48E9-807B-E99203DED3D5}">
      <dgm:prSet/>
      <dgm:spPr/>
      <dgm:t>
        <a:bodyPr/>
        <a:lstStyle/>
        <a:p>
          <a:endParaRPr lang="en-US"/>
        </a:p>
      </dgm:t>
    </dgm:pt>
    <dgm:pt modelId="{59A02348-7E2A-4C53-9AD9-BE769B68898D}" type="sibTrans" cxnId="{057B443A-3FC4-48E9-807B-E99203DED3D5}">
      <dgm:prSet/>
      <dgm:spPr/>
      <dgm:t>
        <a:bodyPr/>
        <a:lstStyle/>
        <a:p>
          <a:endParaRPr lang="en-US"/>
        </a:p>
      </dgm:t>
    </dgm:pt>
    <dgm:pt modelId="{CC32E581-F12C-4568-8BBA-067A26A8BCC1}">
      <dgm:prSet/>
      <dgm:spPr/>
      <dgm:t>
        <a:bodyPr/>
        <a:lstStyle/>
        <a:p>
          <a:r>
            <a:rPr lang="en-US"/>
            <a:t>Gary Fearon – Program Analyst</a:t>
          </a:r>
        </a:p>
      </dgm:t>
    </dgm:pt>
    <dgm:pt modelId="{20CE3BC5-E713-47AF-9638-4B7DC1855581}" type="parTrans" cxnId="{A26CD6E7-39DC-4DEB-80BC-E830BC8FA9AF}">
      <dgm:prSet/>
      <dgm:spPr/>
      <dgm:t>
        <a:bodyPr/>
        <a:lstStyle/>
        <a:p>
          <a:endParaRPr lang="en-US"/>
        </a:p>
      </dgm:t>
    </dgm:pt>
    <dgm:pt modelId="{20976420-D73E-46C3-8105-A9E5CC39CFDC}" type="sibTrans" cxnId="{A26CD6E7-39DC-4DEB-80BC-E830BC8FA9AF}">
      <dgm:prSet/>
      <dgm:spPr/>
      <dgm:t>
        <a:bodyPr/>
        <a:lstStyle/>
        <a:p>
          <a:endParaRPr lang="en-US"/>
        </a:p>
      </dgm:t>
    </dgm:pt>
    <dgm:pt modelId="{A6EE4A1A-FAE5-4B0D-B8A1-A91871ED8B7F}">
      <dgm:prSet/>
      <dgm:spPr/>
      <dgm:t>
        <a:bodyPr/>
        <a:lstStyle/>
        <a:p>
          <a:r>
            <a:rPr lang="en-US">
              <a:hlinkClick xmlns:r="http://schemas.openxmlformats.org/officeDocument/2006/relationships" r:id="rId2"/>
            </a:rPr>
            <a:t>Gary.j.Fearon@hud.gov</a:t>
          </a:r>
          <a:r>
            <a:rPr lang="en-US"/>
            <a:t> (207) 249-7377</a:t>
          </a:r>
        </a:p>
      </dgm:t>
    </dgm:pt>
    <dgm:pt modelId="{4E66B2BC-F05A-41AA-853D-51EDCCC83052}" type="parTrans" cxnId="{8E20349C-7B41-416E-B486-55C32CBDA0AA}">
      <dgm:prSet/>
      <dgm:spPr/>
      <dgm:t>
        <a:bodyPr/>
        <a:lstStyle/>
        <a:p>
          <a:endParaRPr lang="en-US"/>
        </a:p>
      </dgm:t>
    </dgm:pt>
    <dgm:pt modelId="{002D573A-A3EC-4660-BD31-994E69159615}" type="sibTrans" cxnId="{8E20349C-7B41-416E-B486-55C32CBDA0AA}">
      <dgm:prSet/>
      <dgm:spPr/>
      <dgm:t>
        <a:bodyPr/>
        <a:lstStyle/>
        <a:p>
          <a:endParaRPr lang="en-US"/>
        </a:p>
      </dgm:t>
    </dgm:pt>
    <dgm:pt modelId="{5BC1217C-71F0-4B39-87E8-921306A75C75}">
      <dgm:prSet/>
      <dgm:spPr/>
      <dgm:t>
        <a:bodyPr/>
        <a:lstStyle/>
        <a:p>
          <a:r>
            <a:rPr lang="en-US"/>
            <a:t>Ann Martin – Management Analyst</a:t>
          </a:r>
        </a:p>
      </dgm:t>
    </dgm:pt>
    <dgm:pt modelId="{D3778A2C-DED2-4C0D-AA37-95D9170DC4CF}" type="parTrans" cxnId="{42808A38-49FB-411A-85F9-441D7CEF1FF9}">
      <dgm:prSet/>
      <dgm:spPr/>
      <dgm:t>
        <a:bodyPr/>
        <a:lstStyle/>
        <a:p>
          <a:endParaRPr lang="en-US"/>
        </a:p>
      </dgm:t>
    </dgm:pt>
    <dgm:pt modelId="{4B2C0292-B7C0-42C2-8700-DAC0EBAC7F6E}" type="sibTrans" cxnId="{42808A38-49FB-411A-85F9-441D7CEF1FF9}">
      <dgm:prSet/>
      <dgm:spPr/>
      <dgm:t>
        <a:bodyPr/>
        <a:lstStyle/>
        <a:p>
          <a:endParaRPr lang="en-US"/>
        </a:p>
      </dgm:t>
    </dgm:pt>
    <dgm:pt modelId="{8877D6E2-2CF8-41BD-BD21-BCB76453756D}">
      <dgm:prSet/>
      <dgm:spPr/>
      <dgm:t>
        <a:bodyPr/>
        <a:lstStyle/>
        <a:p>
          <a:r>
            <a:rPr lang="en-US">
              <a:hlinkClick xmlns:r="http://schemas.openxmlformats.org/officeDocument/2006/relationships" r:id="rId3"/>
            </a:rPr>
            <a:t>Ann.c.martin@hud.gov</a:t>
          </a:r>
          <a:r>
            <a:rPr lang="en-US"/>
            <a:t> (207) 262-0310</a:t>
          </a:r>
        </a:p>
      </dgm:t>
    </dgm:pt>
    <dgm:pt modelId="{8207C05C-3D3D-4240-BE39-25A3FF7F46B4}" type="parTrans" cxnId="{C69CF70E-EA1C-4C08-A623-0C741EED1E9B}">
      <dgm:prSet/>
      <dgm:spPr/>
      <dgm:t>
        <a:bodyPr/>
        <a:lstStyle/>
        <a:p>
          <a:endParaRPr lang="en-US"/>
        </a:p>
      </dgm:t>
    </dgm:pt>
    <dgm:pt modelId="{1C735780-4C0D-48FA-90C9-9CFC96EB4C8B}" type="sibTrans" cxnId="{C69CF70E-EA1C-4C08-A623-0C741EED1E9B}">
      <dgm:prSet/>
      <dgm:spPr/>
      <dgm:t>
        <a:bodyPr/>
        <a:lstStyle/>
        <a:p>
          <a:endParaRPr lang="en-US"/>
        </a:p>
      </dgm:t>
    </dgm:pt>
    <dgm:pt modelId="{C14A9D41-A07B-4E90-9BF5-7BD0A12E7588}" type="pres">
      <dgm:prSet presAssocID="{DA8F044C-0B9B-41AE-B38A-4B297155B398}" presName="linear" presStyleCnt="0">
        <dgm:presLayoutVars>
          <dgm:animLvl val="lvl"/>
          <dgm:resizeHandles val="exact"/>
        </dgm:presLayoutVars>
      </dgm:prSet>
      <dgm:spPr/>
    </dgm:pt>
    <dgm:pt modelId="{069C3A0D-8AF0-4335-8A97-44086E7F0AA5}" type="pres">
      <dgm:prSet presAssocID="{69B12F59-6B2B-464F-A1B3-A5F2AA7E862D}" presName="parentText" presStyleLbl="node1" presStyleIdx="0" presStyleCnt="3">
        <dgm:presLayoutVars>
          <dgm:chMax val="0"/>
          <dgm:bulletEnabled val="1"/>
        </dgm:presLayoutVars>
      </dgm:prSet>
      <dgm:spPr/>
    </dgm:pt>
    <dgm:pt modelId="{77EB36E0-5812-44DB-BBE5-6EC1ABB987E6}" type="pres">
      <dgm:prSet presAssocID="{69B12F59-6B2B-464F-A1B3-A5F2AA7E862D}" presName="childText" presStyleLbl="revTx" presStyleIdx="0" presStyleCnt="3">
        <dgm:presLayoutVars>
          <dgm:bulletEnabled val="1"/>
        </dgm:presLayoutVars>
      </dgm:prSet>
      <dgm:spPr/>
    </dgm:pt>
    <dgm:pt modelId="{4E1EEF10-F4B5-47EA-B345-5E6B08CF5B82}" type="pres">
      <dgm:prSet presAssocID="{CC32E581-F12C-4568-8BBA-067A26A8BCC1}" presName="parentText" presStyleLbl="node1" presStyleIdx="1" presStyleCnt="3">
        <dgm:presLayoutVars>
          <dgm:chMax val="0"/>
          <dgm:bulletEnabled val="1"/>
        </dgm:presLayoutVars>
      </dgm:prSet>
      <dgm:spPr/>
    </dgm:pt>
    <dgm:pt modelId="{76AEE000-2F0D-4C57-B3EE-EBB73679D3E6}" type="pres">
      <dgm:prSet presAssocID="{CC32E581-F12C-4568-8BBA-067A26A8BCC1}" presName="childText" presStyleLbl="revTx" presStyleIdx="1" presStyleCnt="3">
        <dgm:presLayoutVars>
          <dgm:bulletEnabled val="1"/>
        </dgm:presLayoutVars>
      </dgm:prSet>
      <dgm:spPr/>
    </dgm:pt>
    <dgm:pt modelId="{764F2CF0-2D10-4A2A-AE40-035860F5C07E}" type="pres">
      <dgm:prSet presAssocID="{5BC1217C-71F0-4B39-87E8-921306A75C75}" presName="parentText" presStyleLbl="node1" presStyleIdx="2" presStyleCnt="3">
        <dgm:presLayoutVars>
          <dgm:chMax val="0"/>
          <dgm:bulletEnabled val="1"/>
        </dgm:presLayoutVars>
      </dgm:prSet>
      <dgm:spPr/>
    </dgm:pt>
    <dgm:pt modelId="{0B830E1F-61C3-4691-BEFD-A1E6FB0E68F2}" type="pres">
      <dgm:prSet presAssocID="{5BC1217C-71F0-4B39-87E8-921306A75C75}" presName="childText" presStyleLbl="revTx" presStyleIdx="2" presStyleCnt="3">
        <dgm:presLayoutVars>
          <dgm:bulletEnabled val="1"/>
        </dgm:presLayoutVars>
      </dgm:prSet>
      <dgm:spPr/>
    </dgm:pt>
  </dgm:ptLst>
  <dgm:cxnLst>
    <dgm:cxn modelId="{C69CF70E-EA1C-4C08-A623-0C741EED1E9B}" srcId="{5BC1217C-71F0-4B39-87E8-921306A75C75}" destId="{8877D6E2-2CF8-41BD-BD21-BCB76453756D}" srcOrd="0" destOrd="0" parTransId="{8207C05C-3D3D-4240-BE39-25A3FF7F46B4}" sibTransId="{1C735780-4C0D-48FA-90C9-9CFC96EB4C8B}"/>
    <dgm:cxn modelId="{42808A38-49FB-411A-85F9-441D7CEF1FF9}" srcId="{DA8F044C-0B9B-41AE-B38A-4B297155B398}" destId="{5BC1217C-71F0-4B39-87E8-921306A75C75}" srcOrd="2" destOrd="0" parTransId="{D3778A2C-DED2-4C0D-AA37-95D9170DC4CF}" sibTransId="{4B2C0292-B7C0-42C2-8700-DAC0EBAC7F6E}"/>
    <dgm:cxn modelId="{057B443A-3FC4-48E9-807B-E99203DED3D5}" srcId="{69B12F59-6B2B-464F-A1B3-A5F2AA7E862D}" destId="{AAB98923-F2A2-42B3-8324-78AE82B0D809}" srcOrd="0" destOrd="0" parTransId="{F20BC2AE-5993-4D23-8163-BB0B6BB27E13}" sibTransId="{59A02348-7E2A-4C53-9AD9-BE769B68898D}"/>
    <dgm:cxn modelId="{A951F86A-E13A-4839-8B15-A697C94DE46E}" srcId="{DA8F044C-0B9B-41AE-B38A-4B297155B398}" destId="{69B12F59-6B2B-464F-A1B3-A5F2AA7E862D}" srcOrd="0" destOrd="0" parTransId="{D030F51C-569D-4DDC-9D53-7720052F8680}" sibTransId="{A8E666D2-9903-49D8-B932-A9FE0F728153}"/>
    <dgm:cxn modelId="{8C3EC155-E80E-4F57-8BD2-D0E75CE8432A}" type="presOf" srcId="{5BC1217C-71F0-4B39-87E8-921306A75C75}" destId="{764F2CF0-2D10-4A2A-AE40-035860F5C07E}" srcOrd="0" destOrd="0" presId="urn:microsoft.com/office/officeart/2005/8/layout/vList2"/>
    <dgm:cxn modelId="{FFECA67F-5EF3-4BAC-9ECA-A68E2A3C7996}" type="presOf" srcId="{CC32E581-F12C-4568-8BBA-067A26A8BCC1}" destId="{4E1EEF10-F4B5-47EA-B345-5E6B08CF5B82}" srcOrd="0" destOrd="0" presId="urn:microsoft.com/office/officeart/2005/8/layout/vList2"/>
    <dgm:cxn modelId="{0EAF9093-1DB3-4ED6-932A-2E8AFDC83FD3}" type="presOf" srcId="{DA8F044C-0B9B-41AE-B38A-4B297155B398}" destId="{C14A9D41-A07B-4E90-9BF5-7BD0A12E7588}" srcOrd="0" destOrd="0" presId="urn:microsoft.com/office/officeart/2005/8/layout/vList2"/>
    <dgm:cxn modelId="{8E20349C-7B41-416E-B486-55C32CBDA0AA}" srcId="{CC32E581-F12C-4568-8BBA-067A26A8BCC1}" destId="{A6EE4A1A-FAE5-4B0D-B8A1-A91871ED8B7F}" srcOrd="0" destOrd="0" parTransId="{4E66B2BC-F05A-41AA-853D-51EDCCC83052}" sibTransId="{002D573A-A3EC-4660-BD31-994E69159615}"/>
    <dgm:cxn modelId="{6528B89C-0B01-4BB8-99AF-C560486B9720}" type="presOf" srcId="{69B12F59-6B2B-464F-A1B3-A5F2AA7E862D}" destId="{069C3A0D-8AF0-4335-8A97-44086E7F0AA5}" srcOrd="0" destOrd="0" presId="urn:microsoft.com/office/officeart/2005/8/layout/vList2"/>
    <dgm:cxn modelId="{264EF7B1-87DD-48CB-A023-00265E103481}" type="presOf" srcId="{AAB98923-F2A2-42B3-8324-78AE82B0D809}" destId="{77EB36E0-5812-44DB-BBE5-6EC1ABB987E6}" srcOrd="0" destOrd="0" presId="urn:microsoft.com/office/officeart/2005/8/layout/vList2"/>
    <dgm:cxn modelId="{099A52B6-BC4A-482A-A77C-DBC60E56057D}" type="presOf" srcId="{8877D6E2-2CF8-41BD-BD21-BCB76453756D}" destId="{0B830E1F-61C3-4691-BEFD-A1E6FB0E68F2}" srcOrd="0" destOrd="0" presId="urn:microsoft.com/office/officeart/2005/8/layout/vList2"/>
    <dgm:cxn modelId="{A26CD6E7-39DC-4DEB-80BC-E830BC8FA9AF}" srcId="{DA8F044C-0B9B-41AE-B38A-4B297155B398}" destId="{CC32E581-F12C-4568-8BBA-067A26A8BCC1}" srcOrd="1" destOrd="0" parTransId="{20CE3BC5-E713-47AF-9638-4B7DC1855581}" sibTransId="{20976420-D73E-46C3-8105-A9E5CC39CFDC}"/>
    <dgm:cxn modelId="{EF3354F7-CFC9-4D86-8719-09CB42C21404}" type="presOf" srcId="{A6EE4A1A-FAE5-4B0D-B8A1-A91871ED8B7F}" destId="{76AEE000-2F0D-4C57-B3EE-EBB73679D3E6}" srcOrd="0" destOrd="0" presId="urn:microsoft.com/office/officeart/2005/8/layout/vList2"/>
    <dgm:cxn modelId="{5DF2B067-39B1-4D29-9726-9DEE529FD367}" type="presParOf" srcId="{C14A9D41-A07B-4E90-9BF5-7BD0A12E7588}" destId="{069C3A0D-8AF0-4335-8A97-44086E7F0AA5}" srcOrd="0" destOrd="0" presId="urn:microsoft.com/office/officeart/2005/8/layout/vList2"/>
    <dgm:cxn modelId="{88DC3D80-638C-49E6-98F6-D9FB88722A0D}" type="presParOf" srcId="{C14A9D41-A07B-4E90-9BF5-7BD0A12E7588}" destId="{77EB36E0-5812-44DB-BBE5-6EC1ABB987E6}" srcOrd="1" destOrd="0" presId="urn:microsoft.com/office/officeart/2005/8/layout/vList2"/>
    <dgm:cxn modelId="{6B241E77-27FC-4D90-8E39-B0AEE1F310B4}" type="presParOf" srcId="{C14A9D41-A07B-4E90-9BF5-7BD0A12E7588}" destId="{4E1EEF10-F4B5-47EA-B345-5E6B08CF5B82}" srcOrd="2" destOrd="0" presId="urn:microsoft.com/office/officeart/2005/8/layout/vList2"/>
    <dgm:cxn modelId="{A6FCB30F-A58C-4232-9A56-36511DC1DB9A}" type="presParOf" srcId="{C14A9D41-A07B-4E90-9BF5-7BD0A12E7588}" destId="{76AEE000-2F0D-4C57-B3EE-EBB73679D3E6}" srcOrd="3" destOrd="0" presId="urn:microsoft.com/office/officeart/2005/8/layout/vList2"/>
    <dgm:cxn modelId="{C191C704-3DA4-4A99-8433-EDDC9D2F12CE}" type="presParOf" srcId="{C14A9D41-A07B-4E90-9BF5-7BD0A12E7588}" destId="{764F2CF0-2D10-4A2A-AE40-035860F5C07E}" srcOrd="4" destOrd="0" presId="urn:microsoft.com/office/officeart/2005/8/layout/vList2"/>
    <dgm:cxn modelId="{9F8C3F66-A66E-48C4-9E8D-7C2D75193943}" type="presParOf" srcId="{C14A9D41-A07B-4E90-9BF5-7BD0A12E7588}" destId="{0B830E1F-61C3-4691-BEFD-A1E6FB0E68F2}"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C3C2A3-EDD1-4871-8D0D-8A2709434752}"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9CEE81AB-3792-4242-9DB4-8BD6C49F3A59}">
      <dgm:prSet phldrT="[Text]"/>
      <dgm:spPr/>
      <dgm:t>
        <a:bodyPr/>
        <a:lstStyle/>
        <a:p>
          <a:r>
            <a:rPr lang="en-US" dirty="0"/>
            <a:t>Homelessness</a:t>
          </a:r>
        </a:p>
      </dgm:t>
    </dgm:pt>
    <dgm:pt modelId="{3D14E162-15B5-43E5-B0BE-A41E8936342E}" type="parTrans" cxnId="{DDDFD7A0-AB3D-4E26-982F-3AA88FB3216F}">
      <dgm:prSet/>
      <dgm:spPr/>
      <dgm:t>
        <a:bodyPr/>
        <a:lstStyle/>
        <a:p>
          <a:endParaRPr lang="en-US"/>
        </a:p>
      </dgm:t>
    </dgm:pt>
    <dgm:pt modelId="{B529CDB4-DBE6-4E90-BB80-BBF6B2973368}" type="sibTrans" cxnId="{DDDFD7A0-AB3D-4E26-982F-3AA88FB3216F}">
      <dgm:prSet/>
      <dgm:spPr/>
      <dgm:t>
        <a:bodyPr/>
        <a:lstStyle/>
        <a:p>
          <a:endParaRPr lang="en-US"/>
        </a:p>
      </dgm:t>
    </dgm:pt>
    <dgm:pt modelId="{961A927A-1251-4B75-9B0E-D70B9939425D}">
      <dgm:prSet phldrT="[Text]"/>
      <dgm:spPr/>
      <dgm:t>
        <a:bodyPr/>
        <a:lstStyle/>
        <a:p>
          <a:r>
            <a:rPr lang="en-US" dirty="0"/>
            <a:t>Continuum of Care (Coc)***</a:t>
          </a:r>
        </a:p>
      </dgm:t>
    </dgm:pt>
    <dgm:pt modelId="{95BB1CBF-1C96-43A0-9522-DDAB028111E4}" type="parTrans" cxnId="{0F47919A-0B06-45A0-88D9-4885C8C3081C}">
      <dgm:prSet/>
      <dgm:spPr/>
      <dgm:t>
        <a:bodyPr/>
        <a:lstStyle/>
        <a:p>
          <a:endParaRPr lang="en-US"/>
        </a:p>
      </dgm:t>
    </dgm:pt>
    <dgm:pt modelId="{B5866B32-35EE-4775-B238-36EEFAAE6F22}" type="sibTrans" cxnId="{0F47919A-0B06-45A0-88D9-4885C8C3081C}">
      <dgm:prSet/>
      <dgm:spPr/>
      <dgm:t>
        <a:bodyPr/>
        <a:lstStyle/>
        <a:p>
          <a:endParaRPr lang="en-US"/>
        </a:p>
      </dgm:t>
    </dgm:pt>
    <dgm:pt modelId="{8A860379-D390-464D-B9A6-67EAD78AFEC5}">
      <dgm:prSet phldrT="[Text]"/>
      <dgm:spPr/>
      <dgm:t>
        <a:bodyPr/>
        <a:lstStyle/>
        <a:p>
          <a:r>
            <a:rPr lang="en-US" dirty="0"/>
            <a:t>Affordable Housing and Community Development</a:t>
          </a:r>
        </a:p>
      </dgm:t>
    </dgm:pt>
    <dgm:pt modelId="{A43599C3-637C-46EE-955D-3611D99A50F5}" type="parTrans" cxnId="{8F46D7F5-41B5-49A0-8D9C-7F313E1A34D9}">
      <dgm:prSet/>
      <dgm:spPr/>
      <dgm:t>
        <a:bodyPr/>
        <a:lstStyle/>
        <a:p>
          <a:endParaRPr lang="en-US"/>
        </a:p>
      </dgm:t>
    </dgm:pt>
    <dgm:pt modelId="{3876B311-E1D7-4BAB-B044-849A243AED40}" type="sibTrans" cxnId="{8F46D7F5-41B5-49A0-8D9C-7F313E1A34D9}">
      <dgm:prSet/>
      <dgm:spPr/>
      <dgm:t>
        <a:bodyPr/>
        <a:lstStyle/>
        <a:p>
          <a:endParaRPr lang="en-US"/>
        </a:p>
      </dgm:t>
    </dgm:pt>
    <dgm:pt modelId="{313317A4-EA4C-4AA1-B125-6B679F3A0204}">
      <dgm:prSet phldrT="[Text]"/>
      <dgm:spPr/>
      <dgm:t>
        <a:bodyPr/>
        <a:lstStyle/>
        <a:p>
          <a:r>
            <a:rPr lang="en-US" dirty="0"/>
            <a:t>HOME* and HOME-ARP**</a:t>
          </a:r>
        </a:p>
      </dgm:t>
    </dgm:pt>
    <dgm:pt modelId="{0366AF53-85F3-4A80-9E1C-AE60A5B01FEE}" type="parTrans" cxnId="{EFDEB9EF-6E59-4432-A5B0-23C4D841E1B2}">
      <dgm:prSet/>
      <dgm:spPr/>
      <dgm:t>
        <a:bodyPr/>
        <a:lstStyle/>
        <a:p>
          <a:endParaRPr lang="en-US"/>
        </a:p>
      </dgm:t>
    </dgm:pt>
    <dgm:pt modelId="{F2800BB9-7A3D-45D1-A328-0D89FB51FC8B}" type="sibTrans" cxnId="{EFDEB9EF-6E59-4432-A5B0-23C4D841E1B2}">
      <dgm:prSet/>
      <dgm:spPr/>
      <dgm:t>
        <a:bodyPr/>
        <a:lstStyle/>
        <a:p>
          <a:endParaRPr lang="en-US"/>
        </a:p>
      </dgm:t>
    </dgm:pt>
    <dgm:pt modelId="{6AAF2FC1-A111-454C-B859-F46DF2F7B3A2}">
      <dgm:prSet phldrT="[Text]"/>
      <dgm:spPr/>
      <dgm:t>
        <a:bodyPr/>
        <a:lstStyle/>
        <a:p>
          <a:r>
            <a:rPr lang="en-US" dirty="0"/>
            <a:t>Housing Trust Fund* (HTF)</a:t>
          </a:r>
        </a:p>
      </dgm:t>
    </dgm:pt>
    <dgm:pt modelId="{61B00A3A-2E14-4BFF-8ECE-2AEFF1EBF12D}" type="parTrans" cxnId="{56712595-B5E4-4C01-A832-6B350817966B}">
      <dgm:prSet/>
      <dgm:spPr/>
      <dgm:t>
        <a:bodyPr/>
        <a:lstStyle/>
        <a:p>
          <a:endParaRPr lang="en-US"/>
        </a:p>
      </dgm:t>
    </dgm:pt>
    <dgm:pt modelId="{E53AD825-D37E-4E6F-BF90-DAFB05007D98}" type="sibTrans" cxnId="{56712595-B5E4-4C01-A832-6B350817966B}">
      <dgm:prSet/>
      <dgm:spPr/>
      <dgm:t>
        <a:bodyPr/>
        <a:lstStyle/>
        <a:p>
          <a:endParaRPr lang="en-US"/>
        </a:p>
      </dgm:t>
    </dgm:pt>
    <dgm:pt modelId="{0AD5E2F6-1E9E-419D-8AD0-F594680D0685}">
      <dgm:prSet phldrT="[Text]"/>
      <dgm:spPr/>
      <dgm:t>
        <a:bodyPr/>
        <a:lstStyle/>
        <a:p>
          <a:r>
            <a:rPr lang="en-US" dirty="0"/>
            <a:t>Community Development Block Grant (CDBG) Grants* and CDBG-CV**</a:t>
          </a:r>
        </a:p>
      </dgm:t>
    </dgm:pt>
    <dgm:pt modelId="{3693858D-0958-412B-BAAB-391BE2C3CFAE}" type="parTrans" cxnId="{0CF35D75-E3D5-4D72-9944-FCBB64995EF5}">
      <dgm:prSet/>
      <dgm:spPr/>
      <dgm:t>
        <a:bodyPr/>
        <a:lstStyle/>
        <a:p>
          <a:endParaRPr lang="en-US"/>
        </a:p>
      </dgm:t>
    </dgm:pt>
    <dgm:pt modelId="{274EF244-69A3-43A5-8419-4BC2C44D6748}" type="sibTrans" cxnId="{0CF35D75-E3D5-4D72-9944-FCBB64995EF5}">
      <dgm:prSet/>
      <dgm:spPr/>
      <dgm:t>
        <a:bodyPr/>
        <a:lstStyle/>
        <a:p>
          <a:endParaRPr lang="en-US"/>
        </a:p>
      </dgm:t>
    </dgm:pt>
    <dgm:pt modelId="{FA85238F-D87D-463A-BAEE-1C7D37015E7B}">
      <dgm:prSet phldrT="[Text]"/>
      <dgm:spPr/>
      <dgm:t>
        <a:bodyPr/>
        <a:lstStyle/>
        <a:p>
          <a:r>
            <a:rPr lang="en-US" dirty="0"/>
            <a:t>Recovery Housing Program (RHP)*</a:t>
          </a:r>
        </a:p>
      </dgm:t>
    </dgm:pt>
    <dgm:pt modelId="{A4FB0BBB-7436-49B4-BFCF-D3BCF070627C}" type="parTrans" cxnId="{43E55208-F48C-4BA2-8458-19FA7E02DB85}">
      <dgm:prSet/>
      <dgm:spPr/>
      <dgm:t>
        <a:bodyPr/>
        <a:lstStyle/>
        <a:p>
          <a:endParaRPr lang="en-US"/>
        </a:p>
      </dgm:t>
    </dgm:pt>
    <dgm:pt modelId="{288D0C5E-0530-4F68-B334-3E265265C079}" type="sibTrans" cxnId="{43E55208-F48C-4BA2-8458-19FA7E02DB85}">
      <dgm:prSet/>
      <dgm:spPr/>
      <dgm:t>
        <a:bodyPr/>
        <a:lstStyle/>
        <a:p>
          <a:endParaRPr lang="en-US"/>
        </a:p>
      </dgm:t>
    </dgm:pt>
    <dgm:pt modelId="{1A27D7F7-9D33-4582-B7BC-8AE89E90AD24}">
      <dgm:prSet phldrT="[Text]"/>
      <dgm:spPr/>
      <dgm:t>
        <a:bodyPr/>
        <a:lstStyle/>
        <a:p>
          <a:r>
            <a:rPr lang="en-US" dirty="0"/>
            <a:t>Emergency Solutions Grants (ESG)* and ESG-CV**</a:t>
          </a:r>
        </a:p>
      </dgm:t>
    </dgm:pt>
    <dgm:pt modelId="{14388151-DB1B-4851-8B09-57DCF0999ABF}" type="parTrans" cxnId="{3C3C190D-17C8-478E-AADC-F66A4F58F2A9}">
      <dgm:prSet/>
      <dgm:spPr/>
      <dgm:t>
        <a:bodyPr/>
        <a:lstStyle/>
        <a:p>
          <a:endParaRPr lang="en-US"/>
        </a:p>
      </dgm:t>
    </dgm:pt>
    <dgm:pt modelId="{B1FC81C7-F958-4A80-9D45-64610122BFFD}" type="sibTrans" cxnId="{3C3C190D-17C8-478E-AADC-F66A4F58F2A9}">
      <dgm:prSet/>
      <dgm:spPr/>
      <dgm:t>
        <a:bodyPr/>
        <a:lstStyle/>
        <a:p>
          <a:endParaRPr lang="en-US"/>
        </a:p>
      </dgm:t>
    </dgm:pt>
    <dgm:pt modelId="{FC1C9F65-993F-44FA-A33B-5565C5296577}">
      <dgm:prSet phldrT="[Text]"/>
      <dgm:spPr/>
      <dgm:t>
        <a:bodyPr/>
        <a:lstStyle/>
        <a:p>
          <a:r>
            <a:rPr lang="en-US" dirty="0"/>
            <a:t>Housing Opportunities for Persons with AIDS (HOPWA) grants* and HOPWA-CV**</a:t>
          </a:r>
        </a:p>
      </dgm:t>
    </dgm:pt>
    <dgm:pt modelId="{BDA30F96-3DA5-4008-907B-2167A3A64427}" type="parTrans" cxnId="{3E7B2CB5-602A-4F99-894C-A2B485922E29}">
      <dgm:prSet/>
      <dgm:spPr/>
      <dgm:t>
        <a:bodyPr/>
        <a:lstStyle/>
        <a:p>
          <a:endParaRPr lang="en-US"/>
        </a:p>
      </dgm:t>
    </dgm:pt>
    <dgm:pt modelId="{D1C9838F-98E8-45CD-9C4C-3E778BA851E7}" type="sibTrans" cxnId="{3E7B2CB5-602A-4F99-894C-A2B485922E29}">
      <dgm:prSet/>
      <dgm:spPr/>
      <dgm:t>
        <a:bodyPr/>
        <a:lstStyle/>
        <a:p>
          <a:endParaRPr lang="en-US"/>
        </a:p>
      </dgm:t>
    </dgm:pt>
    <dgm:pt modelId="{BDA87BB5-6D4F-492A-886C-1937FD3E997E}">
      <dgm:prSet phldrT="[Text]"/>
      <dgm:spPr/>
      <dgm:t>
        <a:bodyPr/>
        <a:lstStyle/>
        <a:p>
          <a:r>
            <a:rPr lang="en-US" dirty="0"/>
            <a:t>PRO-Housing Grants***</a:t>
          </a:r>
        </a:p>
      </dgm:t>
    </dgm:pt>
    <dgm:pt modelId="{CB95A72E-F86F-4A42-8713-98ADFCC29C7B}" type="parTrans" cxnId="{C0D63545-A5BA-4F79-9021-119F5EF29BAD}">
      <dgm:prSet/>
      <dgm:spPr/>
      <dgm:t>
        <a:bodyPr/>
        <a:lstStyle/>
        <a:p>
          <a:endParaRPr lang="en-US"/>
        </a:p>
      </dgm:t>
    </dgm:pt>
    <dgm:pt modelId="{1DEF12CE-F053-4710-B473-4206562A52E5}" type="sibTrans" cxnId="{C0D63545-A5BA-4F79-9021-119F5EF29BAD}">
      <dgm:prSet/>
      <dgm:spPr/>
      <dgm:t>
        <a:bodyPr/>
        <a:lstStyle/>
        <a:p>
          <a:endParaRPr lang="en-US"/>
        </a:p>
      </dgm:t>
    </dgm:pt>
    <dgm:pt modelId="{0EFBF949-10CB-497F-96B6-2FF34C30C6D4}">
      <dgm:prSet phldrT="[Text]"/>
      <dgm:spPr/>
      <dgm:t>
        <a:bodyPr/>
        <a:lstStyle/>
        <a:p>
          <a:r>
            <a:rPr lang="en-US" dirty="0"/>
            <a:t>PRICE Grants***</a:t>
          </a:r>
        </a:p>
      </dgm:t>
    </dgm:pt>
    <dgm:pt modelId="{87C7AF01-80B9-42C6-B2FE-C01981119855}" type="parTrans" cxnId="{AA64FB3A-B1DD-46AD-852A-2D46DE286FCD}">
      <dgm:prSet/>
      <dgm:spPr/>
      <dgm:t>
        <a:bodyPr/>
        <a:lstStyle/>
        <a:p>
          <a:endParaRPr lang="en-US"/>
        </a:p>
      </dgm:t>
    </dgm:pt>
    <dgm:pt modelId="{89846646-3961-47A9-ADE1-70AD6E6E6BC6}" type="sibTrans" cxnId="{AA64FB3A-B1DD-46AD-852A-2D46DE286FCD}">
      <dgm:prSet/>
      <dgm:spPr/>
      <dgm:t>
        <a:bodyPr/>
        <a:lstStyle/>
        <a:p>
          <a:endParaRPr lang="en-US"/>
        </a:p>
      </dgm:t>
    </dgm:pt>
    <dgm:pt modelId="{8F977423-292B-4555-A892-77A34B5E6C05}">
      <dgm:prSet phldrT="[Text]"/>
      <dgm:spPr/>
      <dgm:t>
        <a:bodyPr/>
        <a:lstStyle/>
        <a:p>
          <a:r>
            <a:rPr lang="en-US" dirty="0"/>
            <a:t>Disaster Recovery</a:t>
          </a:r>
        </a:p>
      </dgm:t>
    </dgm:pt>
    <dgm:pt modelId="{3C277F04-3EFF-4227-835B-E9F4132E9F2D}" type="parTrans" cxnId="{FD2D050E-156B-4FB5-9B6C-8E2C259FC5F9}">
      <dgm:prSet/>
      <dgm:spPr/>
      <dgm:t>
        <a:bodyPr/>
        <a:lstStyle/>
        <a:p>
          <a:endParaRPr lang="en-US"/>
        </a:p>
      </dgm:t>
    </dgm:pt>
    <dgm:pt modelId="{567AF72A-B1EA-4C6A-95B3-855581CF5F54}" type="sibTrans" cxnId="{FD2D050E-156B-4FB5-9B6C-8E2C259FC5F9}">
      <dgm:prSet/>
      <dgm:spPr/>
      <dgm:t>
        <a:bodyPr/>
        <a:lstStyle/>
        <a:p>
          <a:endParaRPr lang="en-US"/>
        </a:p>
      </dgm:t>
    </dgm:pt>
    <dgm:pt modelId="{9957AA3D-5144-43A7-A627-1E80D13505E5}">
      <dgm:prSet phldrT="[Text]"/>
      <dgm:spPr/>
      <dgm:t>
        <a:bodyPr/>
        <a:lstStyle/>
        <a:p>
          <a:r>
            <a:rPr lang="en-US" dirty="0"/>
            <a:t>CDBG Disaster Recovery (CDBG-DR) and Mitigation (CDBG-MIT)**</a:t>
          </a:r>
        </a:p>
      </dgm:t>
    </dgm:pt>
    <dgm:pt modelId="{D0508F7C-7CFA-4CD6-8A51-307F1E182B64}" type="parTrans" cxnId="{0C5C908B-7540-493D-8ED7-0FA9A726DEFD}">
      <dgm:prSet/>
      <dgm:spPr/>
      <dgm:t>
        <a:bodyPr/>
        <a:lstStyle/>
        <a:p>
          <a:endParaRPr lang="en-US"/>
        </a:p>
      </dgm:t>
    </dgm:pt>
    <dgm:pt modelId="{DB5B4F74-8A10-413B-A378-18F7B59D1CCE}" type="sibTrans" cxnId="{0C5C908B-7540-493D-8ED7-0FA9A726DEFD}">
      <dgm:prSet/>
      <dgm:spPr/>
      <dgm:t>
        <a:bodyPr/>
        <a:lstStyle/>
        <a:p>
          <a:endParaRPr lang="en-US"/>
        </a:p>
      </dgm:t>
    </dgm:pt>
    <dgm:pt modelId="{62396349-FA30-4DEE-B013-56E20B85254C}">
      <dgm:prSet phldrT="[Text]"/>
      <dgm:spPr/>
      <dgm:t>
        <a:bodyPr/>
        <a:lstStyle/>
        <a:p>
          <a:r>
            <a:rPr lang="en-US" dirty="0"/>
            <a:t>Community Project Funding</a:t>
          </a:r>
        </a:p>
      </dgm:t>
    </dgm:pt>
    <dgm:pt modelId="{A28A01F5-CE2D-4E3D-9F4B-CCC3680399F2}" type="parTrans" cxnId="{25198DD9-D285-4550-B22B-6351EC57DDC8}">
      <dgm:prSet/>
      <dgm:spPr/>
      <dgm:t>
        <a:bodyPr/>
        <a:lstStyle/>
        <a:p>
          <a:endParaRPr lang="en-US"/>
        </a:p>
      </dgm:t>
    </dgm:pt>
    <dgm:pt modelId="{89E6A65F-3D81-4241-9DA4-DE376FCF9BCB}" type="sibTrans" cxnId="{25198DD9-D285-4550-B22B-6351EC57DDC8}">
      <dgm:prSet/>
      <dgm:spPr/>
      <dgm:t>
        <a:bodyPr/>
        <a:lstStyle/>
        <a:p>
          <a:endParaRPr lang="en-US"/>
        </a:p>
      </dgm:t>
    </dgm:pt>
    <dgm:pt modelId="{A21420CA-DFFC-4E7A-8AB3-B6B64401588D}">
      <dgm:prSet phldrT="[Text]"/>
      <dgm:spPr/>
      <dgm:t>
        <a:bodyPr/>
        <a:lstStyle/>
        <a:p>
          <a:r>
            <a:rPr lang="en-US" dirty="0"/>
            <a:t>Economic Development Initiative – Community Project Funding (CPF) Grants****</a:t>
          </a:r>
        </a:p>
      </dgm:t>
    </dgm:pt>
    <dgm:pt modelId="{576EB841-1C28-4F0A-8586-6564D118713B}" type="parTrans" cxnId="{92B406B8-E3B5-4226-B896-AEEDDA77A1DF}">
      <dgm:prSet/>
      <dgm:spPr/>
      <dgm:t>
        <a:bodyPr/>
        <a:lstStyle/>
        <a:p>
          <a:endParaRPr lang="en-US"/>
        </a:p>
      </dgm:t>
    </dgm:pt>
    <dgm:pt modelId="{9F397A87-CC5B-4252-A6D8-6594BE220B65}" type="sibTrans" cxnId="{92B406B8-E3B5-4226-B896-AEEDDA77A1DF}">
      <dgm:prSet/>
      <dgm:spPr/>
      <dgm:t>
        <a:bodyPr/>
        <a:lstStyle/>
        <a:p>
          <a:endParaRPr lang="en-US"/>
        </a:p>
      </dgm:t>
    </dgm:pt>
    <dgm:pt modelId="{3C37FC74-61FA-425D-9BD6-A6E47CF4095C}" type="pres">
      <dgm:prSet presAssocID="{53C3C2A3-EDD1-4871-8D0D-8A2709434752}" presName="linear" presStyleCnt="0">
        <dgm:presLayoutVars>
          <dgm:dir/>
          <dgm:animLvl val="lvl"/>
          <dgm:resizeHandles val="exact"/>
        </dgm:presLayoutVars>
      </dgm:prSet>
      <dgm:spPr/>
    </dgm:pt>
    <dgm:pt modelId="{539BAA4D-9017-490A-A908-02D41AA60C65}" type="pres">
      <dgm:prSet presAssocID="{9CEE81AB-3792-4242-9DB4-8BD6C49F3A59}" presName="parentLin" presStyleCnt="0"/>
      <dgm:spPr/>
    </dgm:pt>
    <dgm:pt modelId="{45646168-F1D0-4ADF-8A00-4B327D452DDD}" type="pres">
      <dgm:prSet presAssocID="{9CEE81AB-3792-4242-9DB4-8BD6C49F3A59}" presName="parentLeftMargin" presStyleLbl="node1" presStyleIdx="0" presStyleCnt="4"/>
      <dgm:spPr/>
    </dgm:pt>
    <dgm:pt modelId="{1A08ED10-CCC2-4E4D-8D45-233357507511}" type="pres">
      <dgm:prSet presAssocID="{9CEE81AB-3792-4242-9DB4-8BD6C49F3A59}" presName="parentText" presStyleLbl="node1" presStyleIdx="0" presStyleCnt="4">
        <dgm:presLayoutVars>
          <dgm:chMax val="0"/>
          <dgm:bulletEnabled val="1"/>
        </dgm:presLayoutVars>
      </dgm:prSet>
      <dgm:spPr/>
    </dgm:pt>
    <dgm:pt modelId="{6F80E4DA-897E-4895-8745-17BA5A77B216}" type="pres">
      <dgm:prSet presAssocID="{9CEE81AB-3792-4242-9DB4-8BD6C49F3A59}" presName="negativeSpace" presStyleCnt="0"/>
      <dgm:spPr/>
    </dgm:pt>
    <dgm:pt modelId="{AE561AAD-1A48-427A-941D-EC5FF9574C83}" type="pres">
      <dgm:prSet presAssocID="{9CEE81AB-3792-4242-9DB4-8BD6C49F3A59}" presName="childText" presStyleLbl="conFgAcc1" presStyleIdx="0" presStyleCnt="4">
        <dgm:presLayoutVars>
          <dgm:bulletEnabled val="1"/>
        </dgm:presLayoutVars>
      </dgm:prSet>
      <dgm:spPr/>
    </dgm:pt>
    <dgm:pt modelId="{F5CDF7E4-B6E6-4C56-97EF-AADF48B02920}" type="pres">
      <dgm:prSet presAssocID="{B529CDB4-DBE6-4E90-BB80-BBF6B2973368}" presName="spaceBetweenRectangles" presStyleCnt="0"/>
      <dgm:spPr/>
    </dgm:pt>
    <dgm:pt modelId="{1785B54F-74FD-44E6-BC4E-EBA7A7FA528B}" type="pres">
      <dgm:prSet presAssocID="{8A860379-D390-464D-B9A6-67EAD78AFEC5}" presName="parentLin" presStyleCnt="0"/>
      <dgm:spPr/>
    </dgm:pt>
    <dgm:pt modelId="{0C4965FE-AF3E-4E87-86B8-C90C2C10CDB1}" type="pres">
      <dgm:prSet presAssocID="{8A860379-D390-464D-B9A6-67EAD78AFEC5}" presName="parentLeftMargin" presStyleLbl="node1" presStyleIdx="0" presStyleCnt="4"/>
      <dgm:spPr/>
    </dgm:pt>
    <dgm:pt modelId="{57FC8ED9-91EA-488D-BD15-8D650920105D}" type="pres">
      <dgm:prSet presAssocID="{8A860379-D390-464D-B9A6-67EAD78AFEC5}" presName="parentText" presStyleLbl="node1" presStyleIdx="1" presStyleCnt="4">
        <dgm:presLayoutVars>
          <dgm:chMax val="0"/>
          <dgm:bulletEnabled val="1"/>
        </dgm:presLayoutVars>
      </dgm:prSet>
      <dgm:spPr/>
    </dgm:pt>
    <dgm:pt modelId="{9C4718B2-3865-4E33-AF6E-52354AF01667}" type="pres">
      <dgm:prSet presAssocID="{8A860379-D390-464D-B9A6-67EAD78AFEC5}" presName="negativeSpace" presStyleCnt="0"/>
      <dgm:spPr/>
    </dgm:pt>
    <dgm:pt modelId="{BA54ABBF-EF17-4FBB-98C0-01A0B155AD1A}" type="pres">
      <dgm:prSet presAssocID="{8A860379-D390-464D-B9A6-67EAD78AFEC5}" presName="childText" presStyleLbl="conFgAcc1" presStyleIdx="1" presStyleCnt="4">
        <dgm:presLayoutVars>
          <dgm:bulletEnabled val="1"/>
        </dgm:presLayoutVars>
      </dgm:prSet>
      <dgm:spPr/>
    </dgm:pt>
    <dgm:pt modelId="{446C7131-7087-4CF3-B008-33610F498B66}" type="pres">
      <dgm:prSet presAssocID="{3876B311-E1D7-4BAB-B044-849A243AED40}" presName="spaceBetweenRectangles" presStyleCnt="0"/>
      <dgm:spPr/>
    </dgm:pt>
    <dgm:pt modelId="{164466EE-75F2-4AEE-97B7-447D5C149266}" type="pres">
      <dgm:prSet presAssocID="{8F977423-292B-4555-A892-77A34B5E6C05}" presName="parentLin" presStyleCnt="0"/>
      <dgm:spPr/>
    </dgm:pt>
    <dgm:pt modelId="{472E1F2D-FC70-470B-8560-6AD11795600C}" type="pres">
      <dgm:prSet presAssocID="{8F977423-292B-4555-A892-77A34B5E6C05}" presName="parentLeftMargin" presStyleLbl="node1" presStyleIdx="1" presStyleCnt="4"/>
      <dgm:spPr/>
    </dgm:pt>
    <dgm:pt modelId="{3BE4C42A-2720-4845-9257-60161709EF72}" type="pres">
      <dgm:prSet presAssocID="{8F977423-292B-4555-A892-77A34B5E6C05}" presName="parentText" presStyleLbl="node1" presStyleIdx="2" presStyleCnt="4">
        <dgm:presLayoutVars>
          <dgm:chMax val="0"/>
          <dgm:bulletEnabled val="1"/>
        </dgm:presLayoutVars>
      </dgm:prSet>
      <dgm:spPr/>
    </dgm:pt>
    <dgm:pt modelId="{446DCCF8-1722-4D7E-968C-B614D3DA743F}" type="pres">
      <dgm:prSet presAssocID="{8F977423-292B-4555-A892-77A34B5E6C05}" presName="negativeSpace" presStyleCnt="0"/>
      <dgm:spPr/>
    </dgm:pt>
    <dgm:pt modelId="{B8BE9B35-2FF1-4BEC-B027-7D9F2C7874FE}" type="pres">
      <dgm:prSet presAssocID="{8F977423-292B-4555-A892-77A34B5E6C05}" presName="childText" presStyleLbl="conFgAcc1" presStyleIdx="2" presStyleCnt="4">
        <dgm:presLayoutVars>
          <dgm:bulletEnabled val="1"/>
        </dgm:presLayoutVars>
      </dgm:prSet>
      <dgm:spPr/>
    </dgm:pt>
    <dgm:pt modelId="{5868CF7F-503A-4ECC-8FF3-7F3F83FEF011}" type="pres">
      <dgm:prSet presAssocID="{567AF72A-B1EA-4C6A-95B3-855581CF5F54}" presName="spaceBetweenRectangles" presStyleCnt="0"/>
      <dgm:spPr/>
    </dgm:pt>
    <dgm:pt modelId="{25B5FC5F-B764-48EA-B677-A545F16AC617}" type="pres">
      <dgm:prSet presAssocID="{62396349-FA30-4DEE-B013-56E20B85254C}" presName="parentLin" presStyleCnt="0"/>
      <dgm:spPr/>
    </dgm:pt>
    <dgm:pt modelId="{9718B059-6534-44B8-8B5E-CA9E5004AB08}" type="pres">
      <dgm:prSet presAssocID="{62396349-FA30-4DEE-B013-56E20B85254C}" presName="parentLeftMargin" presStyleLbl="node1" presStyleIdx="2" presStyleCnt="4"/>
      <dgm:spPr/>
    </dgm:pt>
    <dgm:pt modelId="{5CDDEF49-D9BD-4DAC-A0F4-5B99A2C5E585}" type="pres">
      <dgm:prSet presAssocID="{62396349-FA30-4DEE-B013-56E20B85254C}" presName="parentText" presStyleLbl="node1" presStyleIdx="3" presStyleCnt="4">
        <dgm:presLayoutVars>
          <dgm:chMax val="0"/>
          <dgm:bulletEnabled val="1"/>
        </dgm:presLayoutVars>
      </dgm:prSet>
      <dgm:spPr/>
    </dgm:pt>
    <dgm:pt modelId="{8894B37B-9710-485C-B033-7675E7F0E535}" type="pres">
      <dgm:prSet presAssocID="{62396349-FA30-4DEE-B013-56E20B85254C}" presName="negativeSpace" presStyleCnt="0"/>
      <dgm:spPr/>
    </dgm:pt>
    <dgm:pt modelId="{37EA4222-0774-498E-8BE9-607C7148922C}" type="pres">
      <dgm:prSet presAssocID="{62396349-FA30-4DEE-B013-56E20B85254C}" presName="childText" presStyleLbl="conFgAcc1" presStyleIdx="3" presStyleCnt="4">
        <dgm:presLayoutVars>
          <dgm:bulletEnabled val="1"/>
        </dgm:presLayoutVars>
      </dgm:prSet>
      <dgm:spPr/>
    </dgm:pt>
  </dgm:ptLst>
  <dgm:cxnLst>
    <dgm:cxn modelId="{DB593400-261A-4FBC-AE57-648AD2E8B759}" type="presOf" srcId="{1A27D7F7-9D33-4582-B7BC-8AE89E90AD24}" destId="{AE561AAD-1A48-427A-941D-EC5FF9574C83}" srcOrd="0" destOrd="1" presId="urn:microsoft.com/office/officeart/2005/8/layout/list1"/>
    <dgm:cxn modelId="{43E55208-F48C-4BA2-8458-19FA7E02DB85}" srcId="{8A860379-D390-464D-B9A6-67EAD78AFEC5}" destId="{FA85238F-D87D-463A-BAEE-1C7D37015E7B}" srcOrd="3" destOrd="0" parTransId="{A4FB0BBB-7436-49B4-BFCF-D3BCF070627C}" sibTransId="{288D0C5E-0530-4F68-B334-3E265265C079}"/>
    <dgm:cxn modelId="{3C3C190D-17C8-478E-AADC-F66A4F58F2A9}" srcId="{9CEE81AB-3792-4242-9DB4-8BD6C49F3A59}" destId="{1A27D7F7-9D33-4582-B7BC-8AE89E90AD24}" srcOrd="1" destOrd="0" parTransId="{14388151-DB1B-4851-8B09-57DCF0999ABF}" sibTransId="{B1FC81C7-F958-4A80-9D45-64610122BFFD}"/>
    <dgm:cxn modelId="{FD2D050E-156B-4FB5-9B6C-8E2C259FC5F9}" srcId="{53C3C2A3-EDD1-4871-8D0D-8A2709434752}" destId="{8F977423-292B-4555-A892-77A34B5E6C05}" srcOrd="2" destOrd="0" parTransId="{3C277F04-3EFF-4227-835B-E9F4132E9F2D}" sibTransId="{567AF72A-B1EA-4C6A-95B3-855581CF5F54}"/>
    <dgm:cxn modelId="{84265C1E-2E65-4999-ABEF-3DEBBCE72841}" type="presOf" srcId="{313317A4-EA4C-4AA1-B125-6B679F3A0204}" destId="{BA54ABBF-EF17-4FBB-98C0-01A0B155AD1A}" srcOrd="0" destOrd="1" presId="urn:microsoft.com/office/officeart/2005/8/layout/list1"/>
    <dgm:cxn modelId="{79E90D28-1784-4C93-95CE-22A855E17FDF}" type="presOf" srcId="{8F977423-292B-4555-A892-77A34B5E6C05}" destId="{472E1F2D-FC70-470B-8560-6AD11795600C}" srcOrd="0" destOrd="0" presId="urn:microsoft.com/office/officeart/2005/8/layout/list1"/>
    <dgm:cxn modelId="{61BB9F28-4CBC-4272-9DF1-ACA838994C25}" type="presOf" srcId="{961A927A-1251-4B75-9B0E-D70B9939425D}" destId="{AE561AAD-1A48-427A-941D-EC5FF9574C83}" srcOrd="0" destOrd="0" presId="urn:microsoft.com/office/officeart/2005/8/layout/list1"/>
    <dgm:cxn modelId="{3A3F9C31-8D2E-48C2-96C8-FE845CDE06E0}" type="presOf" srcId="{8A860379-D390-464D-B9A6-67EAD78AFEC5}" destId="{57FC8ED9-91EA-488D-BD15-8D650920105D}" srcOrd="1" destOrd="0" presId="urn:microsoft.com/office/officeart/2005/8/layout/list1"/>
    <dgm:cxn modelId="{AA64FB3A-B1DD-46AD-852A-2D46DE286FCD}" srcId="{8A860379-D390-464D-B9A6-67EAD78AFEC5}" destId="{0EFBF949-10CB-497F-96B6-2FF34C30C6D4}" srcOrd="5" destOrd="0" parTransId="{87C7AF01-80B9-42C6-B2FE-C01981119855}" sibTransId="{89846646-3961-47A9-ADE1-70AD6E6E6BC6}"/>
    <dgm:cxn modelId="{DFFACE3B-2DDB-4DCF-B135-5CC313C82664}" type="presOf" srcId="{62396349-FA30-4DEE-B013-56E20B85254C}" destId="{5CDDEF49-D9BD-4DAC-A0F4-5B99A2C5E585}" srcOrd="1" destOrd="0" presId="urn:microsoft.com/office/officeart/2005/8/layout/list1"/>
    <dgm:cxn modelId="{C0D63545-A5BA-4F79-9021-119F5EF29BAD}" srcId="{8A860379-D390-464D-B9A6-67EAD78AFEC5}" destId="{BDA87BB5-6D4F-492A-886C-1937FD3E997E}" srcOrd="4" destOrd="0" parTransId="{CB95A72E-F86F-4A42-8713-98ADFCC29C7B}" sibTransId="{1DEF12CE-F053-4710-B473-4206562A52E5}"/>
    <dgm:cxn modelId="{BC431066-FF59-471F-B864-9602E4DE94E4}" type="presOf" srcId="{53C3C2A3-EDD1-4871-8D0D-8A2709434752}" destId="{3C37FC74-61FA-425D-9BD6-A6E47CF4095C}" srcOrd="0" destOrd="0" presId="urn:microsoft.com/office/officeart/2005/8/layout/list1"/>
    <dgm:cxn modelId="{FF094F46-9324-4BF1-ADA0-51DE6B3BCFD0}" type="presOf" srcId="{9CEE81AB-3792-4242-9DB4-8BD6C49F3A59}" destId="{1A08ED10-CCC2-4E4D-8D45-233357507511}" srcOrd="1" destOrd="0" presId="urn:microsoft.com/office/officeart/2005/8/layout/list1"/>
    <dgm:cxn modelId="{2C8CC16D-F833-4FE2-926E-2B3949BFEF27}" type="presOf" srcId="{8F977423-292B-4555-A892-77A34B5E6C05}" destId="{3BE4C42A-2720-4845-9257-60161709EF72}" srcOrd="1" destOrd="0" presId="urn:microsoft.com/office/officeart/2005/8/layout/list1"/>
    <dgm:cxn modelId="{0CF35D75-E3D5-4D72-9944-FCBB64995EF5}" srcId="{8A860379-D390-464D-B9A6-67EAD78AFEC5}" destId="{0AD5E2F6-1E9E-419D-8AD0-F594680D0685}" srcOrd="0" destOrd="0" parTransId="{3693858D-0958-412B-BAAB-391BE2C3CFAE}" sibTransId="{274EF244-69A3-43A5-8419-4BC2C44D6748}"/>
    <dgm:cxn modelId="{02214E80-FD91-4D4D-8903-4A2F16D644F5}" type="presOf" srcId="{9CEE81AB-3792-4242-9DB4-8BD6C49F3A59}" destId="{45646168-F1D0-4ADF-8A00-4B327D452DDD}" srcOrd="0" destOrd="0" presId="urn:microsoft.com/office/officeart/2005/8/layout/list1"/>
    <dgm:cxn modelId="{FD0BBA81-2391-44E0-B7A3-7985FF3FC2A7}" type="presOf" srcId="{6AAF2FC1-A111-454C-B859-F46DF2F7B3A2}" destId="{BA54ABBF-EF17-4FBB-98C0-01A0B155AD1A}" srcOrd="0" destOrd="2" presId="urn:microsoft.com/office/officeart/2005/8/layout/list1"/>
    <dgm:cxn modelId="{682D0E88-8C98-4E23-9562-B39A7696ADFD}" type="presOf" srcId="{BDA87BB5-6D4F-492A-886C-1937FD3E997E}" destId="{BA54ABBF-EF17-4FBB-98C0-01A0B155AD1A}" srcOrd="0" destOrd="4" presId="urn:microsoft.com/office/officeart/2005/8/layout/list1"/>
    <dgm:cxn modelId="{2B18B388-7CC0-4D1B-BA8A-CE1F95F4BB31}" type="presOf" srcId="{0EFBF949-10CB-497F-96B6-2FF34C30C6D4}" destId="{BA54ABBF-EF17-4FBB-98C0-01A0B155AD1A}" srcOrd="0" destOrd="5" presId="urn:microsoft.com/office/officeart/2005/8/layout/list1"/>
    <dgm:cxn modelId="{0C5C908B-7540-493D-8ED7-0FA9A726DEFD}" srcId="{8F977423-292B-4555-A892-77A34B5E6C05}" destId="{9957AA3D-5144-43A7-A627-1E80D13505E5}" srcOrd="0" destOrd="0" parTransId="{D0508F7C-7CFA-4CD6-8A51-307F1E182B64}" sibTransId="{DB5B4F74-8A10-413B-A378-18F7B59D1CCE}"/>
    <dgm:cxn modelId="{F4E8F98F-C6DD-4545-BDE8-496E7DE1DB5F}" type="presOf" srcId="{8A860379-D390-464D-B9A6-67EAD78AFEC5}" destId="{0C4965FE-AF3E-4E87-86B8-C90C2C10CDB1}" srcOrd="0" destOrd="0" presId="urn:microsoft.com/office/officeart/2005/8/layout/list1"/>
    <dgm:cxn modelId="{56712595-B5E4-4C01-A832-6B350817966B}" srcId="{8A860379-D390-464D-B9A6-67EAD78AFEC5}" destId="{6AAF2FC1-A111-454C-B859-F46DF2F7B3A2}" srcOrd="2" destOrd="0" parTransId="{61B00A3A-2E14-4BFF-8ECE-2AEFF1EBF12D}" sibTransId="{E53AD825-D37E-4E6F-BF90-DAFB05007D98}"/>
    <dgm:cxn modelId="{0F47919A-0B06-45A0-88D9-4885C8C3081C}" srcId="{9CEE81AB-3792-4242-9DB4-8BD6C49F3A59}" destId="{961A927A-1251-4B75-9B0E-D70B9939425D}" srcOrd="0" destOrd="0" parTransId="{95BB1CBF-1C96-43A0-9522-DDAB028111E4}" sibTransId="{B5866B32-35EE-4775-B238-36EEFAAE6F22}"/>
    <dgm:cxn modelId="{A73DFC9E-88AB-4D25-86FC-CEC87E24B686}" type="presOf" srcId="{A21420CA-DFFC-4E7A-8AB3-B6B64401588D}" destId="{37EA4222-0774-498E-8BE9-607C7148922C}" srcOrd="0" destOrd="0" presId="urn:microsoft.com/office/officeart/2005/8/layout/list1"/>
    <dgm:cxn modelId="{DDDFD7A0-AB3D-4E26-982F-3AA88FB3216F}" srcId="{53C3C2A3-EDD1-4871-8D0D-8A2709434752}" destId="{9CEE81AB-3792-4242-9DB4-8BD6C49F3A59}" srcOrd="0" destOrd="0" parTransId="{3D14E162-15B5-43E5-B0BE-A41E8936342E}" sibTransId="{B529CDB4-DBE6-4E90-BB80-BBF6B2973368}"/>
    <dgm:cxn modelId="{934C09B3-3B73-4F9F-949E-C0FE259F9254}" type="presOf" srcId="{9957AA3D-5144-43A7-A627-1E80D13505E5}" destId="{B8BE9B35-2FF1-4BEC-B027-7D9F2C7874FE}" srcOrd="0" destOrd="0" presId="urn:microsoft.com/office/officeart/2005/8/layout/list1"/>
    <dgm:cxn modelId="{3E7B2CB5-602A-4F99-894C-A2B485922E29}" srcId="{9CEE81AB-3792-4242-9DB4-8BD6C49F3A59}" destId="{FC1C9F65-993F-44FA-A33B-5565C5296577}" srcOrd="2" destOrd="0" parTransId="{BDA30F96-3DA5-4008-907B-2167A3A64427}" sibTransId="{D1C9838F-98E8-45CD-9C4C-3E778BA851E7}"/>
    <dgm:cxn modelId="{94522AB7-584F-4AD8-A612-4D6B03AF8007}" type="presOf" srcId="{62396349-FA30-4DEE-B013-56E20B85254C}" destId="{9718B059-6534-44B8-8B5E-CA9E5004AB08}" srcOrd="0" destOrd="0" presId="urn:microsoft.com/office/officeart/2005/8/layout/list1"/>
    <dgm:cxn modelId="{92B406B8-E3B5-4226-B896-AEEDDA77A1DF}" srcId="{62396349-FA30-4DEE-B013-56E20B85254C}" destId="{A21420CA-DFFC-4E7A-8AB3-B6B64401588D}" srcOrd="0" destOrd="0" parTransId="{576EB841-1C28-4F0A-8586-6564D118713B}" sibTransId="{9F397A87-CC5B-4252-A6D8-6594BE220B65}"/>
    <dgm:cxn modelId="{2AA016BB-A6A6-4733-A8C6-9EAF025C9637}" type="presOf" srcId="{FC1C9F65-993F-44FA-A33B-5565C5296577}" destId="{AE561AAD-1A48-427A-941D-EC5FF9574C83}" srcOrd="0" destOrd="2" presId="urn:microsoft.com/office/officeart/2005/8/layout/list1"/>
    <dgm:cxn modelId="{627067C1-1704-43ED-8FEF-15A109E0A18C}" type="presOf" srcId="{FA85238F-D87D-463A-BAEE-1C7D37015E7B}" destId="{BA54ABBF-EF17-4FBB-98C0-01A0B155AD1A}" srcOrd="0" destOrd="3" presId="urn:microsoft.com/office/officeart/2005/8/layout/list1"/>
    <dgm:cxn modelId="{25198DD9-D285-4550-B22B-6351EC57DDC8}" srcId="{53C3C2A3-EDD1-4871-8D0D-8A2709434752}" destId="{62396349-FA30-4DEE-B013-56E20B85254C}" srcOrd="3" destOrd="0" parTransId="{A28A01F5-CE2D-4E3D-9F4B-CCC3680399F2}" sibTransId="{89E6A65F-3D81-4241-9DA4-DE376FCF9BCB}"/>
    <dgm:cxn modelId="{EFDEB9EF-6E59-4432-A5B0-23C4D841E1B2}" srcId="{8A860379-D390-464D-B9A6-67EAD78AFEC5}" destId="{313317A4-EA4C-4AA1-B125-6B679F3A0204}" srcOrd="1" destOrd="0" parTransId="{0366AF53-85F3-4A80-9E1C-AE60A5B01FEE}" sibTransId="{F2800BB9-7A3D-45D1-A328-0D89FB51FC8B}"/>
    <dgm:cxn modelId="{8F46D7F5-41B5-49A0-8D9C-7F313E1A34D9}" srcId="{53C3C2A3-EDD1-4871-8D0D-8A2709434752}" destId="{8A860379-D390-464D-B9A6-67EAD78AFEC5}" srcOrd="1" destOrd="0" parTransId="{A43599C3-637C-46EE-955D-3611D99A50F5}" sibTransId="{3876B311-E1D7-4BAB-B044-849A243AED40}"/>
    <dgm:cxn modelId="{0FB69EFA-A2D1-4FB1-8B19-9C4B149E4D24}" type="presOf" srcId="{0AD5E2F6-1E9E-419D-8AD0-F594680D0685}" destId="{BA54ABBF-EF17-4FBB-98C0-01A0B155AD1A}" srcOrd="0" destOrd="0" presId="urn:microsoft.com/office/officeart/2005/8/layout/list1"/>
    <dgm:cxn modelId="{8E4606EB-E119-485F-B654-39FE366625F8}" type="presParOf" srcId="{3C37FC74-61FA-425D-9BD6-A6E47CF4095C}" destId="{539BAA4D-9017-490A-A908-02D41AA60C65}" srcOrd="0" destOrd="0" presId="urn:microsoft.com/office/officeart/2005/8/layout/list1"/>
    <dgm:cxn modelId="{F8E65C1E-419E-4E19-B7FC-81568BDEA811}" type="presParOf" srcId="{539BAA4D-9017-490A-A908-02D41AA60C65}" destId="{45646168-F1D0-4ADF-8A00-4B327D452DDD}" srcOrd="0" destOrd="0" presId="urn:microsoft.com/office/officeart/2005/8/layout/list1"/>
    <dgm:cxn modelId="{17BEB5F8-D942-4DC5-A8F0-FD83C81CC12D}" type="presParOf" srcId="{539BAA4D-9017-490A-A908-02D41AA60C65}" destId="{1A08ED10-CCC2-4E4D-8D45-233357507511}" srcOrd="1" destOrd="0" presId="urn:microsoft.com/office/officeart/2005/8/layout/list1"/>
    <dgm:cxn modelId="{6F3D704E-DCC7-46DC-AFD4-BE92CB802A32}" type="presParOf" srcId="{3C37FC74-61FA-425D-9BD6-A6E47CF4095C}" destId="{6F80E4DA-897E-4895-8745-17BA5A77B216}" srcOrd="1" destOrd="0" presId="urn:microsoft.com/office/officeart/2005/8/layout/list1"/>
    <dgm:cxn modelId="{1FFCBFB6-FA92-4F6F-9906-6715A51255E9}" type="presParOf" srcId="{3C37FC74-61FA-425D-9BD6-A6E47CF4095C}" destId="{AE561AAD-1A48-427A-941D-EC5FF9574C83}" srcOrd="2" destOrd="0" presId="urn:microsoft.com/office/officeart/2005/8/layout/list1"/>
    <dgm:cxn modelId="{8F9A3E4B-C869-4CDB-8E73-86A58843D8F2}" type="presParOf" srcId="{3C37FC74-61FA-425D-9BD6-A6E47CF4095C}" destId="{F5CDF7E4-B6E6-4C56-97EF-AADF48B02920}" srcOrd="3" destOrd="0" presId="urn:microsoft.com/office/officeart/2005/8/layout/list1"/>
    <dgm:cxn modelId="{FF7B7563-8D7C-43E3-8741-336C30749705}" type="presParOf" srcId="{3C37FC74-61FA-425D-9BD6-A6E47CF4095C}" destId="{1785B54F-74FD-44E6-BC4E-EBA7A7FA528B}" srcOrd="4" destOrd="0" presId="urn:microsoft.com/office/officeart/2005/8/layout/list1"/>
    <dgm:cxn modelId="{E9252260-A848-412D-BA02-D9D01CBB794F}" type="presParOf" srcId="{1785B54F-74FD-44E6-BC4E-EBA7A7FA528B}" destId="{0C4965FE-AF3E-4E87-86B8-C90C2C10CDB1}" srcOrd="0" destOrd="0" presId="urn:microsoft.com/office/officeart/2005/8/layout/list1"/>
    <dgm:cxn modelId="{D875156A-6A55-4A53-A67B-E0B050764EFA}" type="presParOf" srcId="{1785B54F-74FD-44E6-BC4E-EBA7A7FA528B}" destId="{57FC8ED9-91EA-488D-BD15-8D650920105D}" srcOrd="1" destOrd="0" presId="urn:microsoft.com/office/officeart/2005/8/layout/list1"/>
    <dgm:cxn modelId="{0D61EE85-5E24-40AC-B102-606A13D33AF8}" type="presParOf" srcId="{3C37FC74-61FA-425D-9BD6-A6E47CF4095C}" destId="{9C4718B2-3865-4E33-AF6E-52354AF01667}" srcOrd="5" destOrd="0" presId="urn:microsoft.com/office/officeart/2005/8/layout/list1"/>
    <dgm:cxn modelId="{3BA24C6A-63C7-46A8-B7C9-BCA5F6BE1667}" type="presParOf" srcId="{3C37FC74-61FA-425D-9BD6-A6E47CF4095C}" destId="{BA54ABBF-EF17-4FBB-98C0-01A0B155AD1A}" srcOrd="6" destOrd="0" presId="urn:microsoft.com/office/officeart/2005/8/layout/list1"/>
    <dgm:cxn modelId="{3D7E0327-A705-4FD9-82B5-627524656FED}" type="presParOf" srcId="{3C37FC74-61FA-425D-9BD6-A6E47CF4095C}" destId="{446C7131-7087-4CF3-B008-33610F498B66}" srcOrd="7" destOrd="0" presId="urn:microsoft.com/office/officeart/2005/8/layout/list1"/>
    <dgm:cxn modelId="{58C91A97-488E-4BB9-A4AB-182B0243C094}" type="presParOf" srcId="{3C37FC74-61FA-425D-9BD6-A6E47CF4095C}" destId="{164466EE-75F2-4AEE-97B7-447D5C149266}" srcOrd="8" destOrd="0" presId="urn:microsoft.com/office/officeart/2005/8/layout/list1"/>
    <dgm:cxn modelId="{378DCFDA-DC3F-4E93-84E8-793613ED5B63}" type="presParOf" srcId="{164466EE-75F2-4AEE-97B7-447D5C149266}" destId="{472E1F2D-FC70-470B-8560-6AD11795600C}" srcOrd="0" destOrd="0" presId="urn:microsoft.com/office/officeart/2005/8/layout/list1"/>
    <dgm:cxn modelId="{868A0FA7-3178-4567-B5D8-201310F4D8A2}" type="presParOf" srcId="{164466EE-75F2-4AEE-97B7-447D5C149266}" destId="{3BE4C42A-2720-4845-9257-60161709EF72}" srcOrd="1" destOrd="0" presId="urn:microsoft.com/office/officeart/2005/8/layout/list1"/>
    <dgm:cxn modelId="{2D261DF9-4C25-46AF-9E44-368299A3D664}" type="presParOf" srcId="{3C37FC74-61FA-425D-9BD6-A6E47CF4095C}" destId="{446DCCF8-1722-4D7E-968C-B614D3DA743F}" srcOrd="9" destOrd="0" presId="urn:microsoft.com/office/officeart/2005/8/layout/list1"/>
    <dgm:cxn modelId="{E7B4A4CF-88FA-496E-A59F-C2CE87F58817}" type="presParOf" srcId="{3C37FC74-61FA-425D-9BD6-A6E47CF4095C}" destId="{B8BE9B35-2FF1-4BEC-B027-7D9F2C7874FE}" srcOrd="10" destOrd="0" presId="urn:microsoft.com/office/officeart/2005/8/layout/list1"/>
    <dgm:cxn modelId="{D57414FD-7A6E-4473-86D2-948F96F4B875}" type="presParOf" srcId="{3C37FC74-61FA-425D-9BD6-A6E47CF4095C}" destId="{5868CF7F-503A-4ECC-8FF3-7F3F83FEF011}" srcOrd="11" destOrd="0" presId="urn:microsoft.com/office/officeart/2005/8/layout/list1"/>
    <dgm:cxn modelId="{F9C19432-3D96-48EF-9AFA-FD3E00DA1B5A}" type="presParOf" srcId="{3C37FC74-61FA-425D-9BD6-A6E47CF4095C}" destId="{25B5FC5F-B764-48EA-B677-A545F16AC617}" srcOrd="12" destOrd="0" presId="urn:microsoft.com/office/officeart/2005/8/layout/list1"/>
    <dgm:cxn modelId="{F8E43C24-F3E3-414D-A494-007099A79706}" type="presParOf" srcId="{25B5FC5F-B764-48EA-B677-A545F16AC617}" destId="{9718B059-6534-44B8-8B5E-CA9E5004AB08}" srcOrd="0" destOrd="0" presId="urn:microsoft.com/office/officeart/2005/8/layout/list1"/>
    <dgm:cxn modelId="{E5A8F739-73FF-4997-B9D6-A9550403EA71}" type="presParOf" srcId="{25B5FC5F-B764-48EA-B677-A545F16AC617}" destId="{5CDDEF49-D9BD-4DAC-A0F4-5B99A2C5E585}" srcOrd="1" destOrd="0" presId="urn:microsoft.com/office/officeart/2005/8/layout/list1"/>
    <dgm:cxn modelId="{A73EA673-9C24-4A6F-81C6-ED66E89032BE}" type="presParOf" srcId="{3C37FC74-61FA-425D-9BD6-A6E47CF4095C}" destId="{8894B37B-9710-485C-B033-7675E7F0E535}" srcOrd="13" destOrd="0" presId="urn:microsoft.com/office/officeart/2005/8/layout/list1"/>
    <dgm:cxn modelId="{99503D99-C613-4E09-9BE0-13CDD38A3722}" type="presParOf" srcId="{3C37FC74-61FA-425D-9BD6-A6E47CF4095C}" destId="{37EA4222-0774-498E-8BE9-607C7148922C}" srcOrd="14" destOrd="0" presId="urn:microsoft.com/office/officeart/2005/8/layout/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7B0596-DDDF-4EB5-95CB-2A86AC7FE7B9}"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97FEF048-B828-4E7E-8170-DA8BB246C96D}">
      <dgm:prSet phldrT="[Text]" custT="1"/>
      <dgm:spPr>
        <a:solidFill>
          <a:srgbClr val="393E68"/>
        </a:solidFill>
      </dgm:spPr>
      <dgm:t>
        <a:bodyPr/>
        <a:lstStyle/>
        <a:p>
          <a:r>
            <a:rPr lang="en-US" sz="2000" dirty="0">
              <a:latin typeface="Abadi" panose="020B0604020104020204" pitchFamily="34" charset="0"/>
            </a:rPr>
            <a:t>State of Maine</a:t>
          </a:r>
        </a:p>
      </dgm:t>
    </dgm:pt>
    <dgm:pt modelId="{FC7AE60B-7176-4799-BB0D-520433142C68}" type="parTrans" cxnId="{3CCFDB4E-44F6-4EAD-839E-F47112AE611C}">
      <dgm:prSet/>
      <dgm:spPr/>
      <dgm:t>
        <a:bodyPr/>
        <a:lstStyle/>
        <a:p>
          <a:endParaRPr lang="en-US" sz="1600">
            <a:latin typeface="Abadi" panose="020B0604020104020204" pitchFamily="34" charset="0"/>
          </a:endParaRPr>
        </a:p>
      </dgm:t>
    </dgm:pt>
    <dgm:pt modelId="{F6DFFB84-DFBF-4EAB-8E7A-0E8B343DC846}" type="sibTrans" cxnId="{3CCFDB4E-44F6-4EAD-839E-F47112AE611C}">
      <dgm:prSet/>
      <dgm:spPr/>
      <dgm:t>
        <a:bodyPr/>
        <a:lstStyle/>
        <a:p>
          <a:endParaRPr lang="en-US" sz="1600">
            <a:latin typeface="Abadi" panose="020B0604020104020204" pitchFamily="34" charset="0"/>
          </a:endParaRPr>
        </a:p>
      </dgm:t>
    </dgm:pt>
    <dgm:pt modelId="{ED80E3F2-B142-444C-B704-07DE07CB9134}">
      <dgm:prSet phldrT="[Text]" custT="1"/>
      <dgm:spPr>
        <a:solidFill>
          <a:srgbClr val="393E68"/>
        </a:solidFill>
      </dgm:spPr>
      <dgm:t>
        <a:bodyPr/>
        <a:lstStyle/>
        <a:p>
          <a:r>
            <a:rPr lang="en-US" sz="1600" dirty="0">
              <a:latin typeface="Abadi" panose="020B0604020104020204" pitchFamily="34" charset="0"/>
            </a:rPr>
            <a:t>Dept of Economic and Community Development</a:t>
          </a:r>
        </a:p>
      </dgm:t>
    </dgm:pt>
    <dgm:pt modelId="{9B735F9D-4114-4F7B-B1C9-25D38A1F8D46}" type="parTrans" cxnId="{BA29B191-37B8-4A63-88D5-D81E5F130F3E}">
      <dgm:prSet/>
      <dgm:spPr/>
      <dgm:t>
        <a:bodyPr/>
        <a:lstStyle/>
        <a:p>
          <a:endParaRPr lang="en-US" sz="1600">
            <a:latin typeface="Abadi" panose="020B0604020104020204" pitchFamily="34" charset="0"/>
          </a:endParaRPr>
        </a:p>
      </dgm:t>
    </dgm:pt>
    <dgm:pt modelId="{CB35D6FB-8436-46D8-9D5B-65DA463F80C5}" type="sibTrans" cxnId="{BA29B191-37B8-4A63-88D5-D81E5F130F3E}">
      <dgm:prSet/>
      <dgm:spPr/>
      <dgm:t>
        <a:bodyPr/>
        <a:lstStyle/>
        <a:p>
          <a:endParaRPr lang="en-US" sz="1600">
            <a:latin typeface="Abadi" panose="020B0604020104020204" pitchFamily="34" charset="0"/>
          </a:endParaRPr>
        </a:p>
      </dgm:t>
    </dgm:pt>
    <dgm:pt modelId="{14FE14BB-37D8-4F82-AA45-72C08B069C8C}">
      <dgm:prSet phldrT="[Text]" custT="1"/>
      <dgm:spPr>
        <a:solidFill>
          <a:srgbClr val="393E68"/>
        </a:solidFill>
      </dgm:spPr>
      <dgm:t>
        <a:bodyPr/>
        <a:lstStyle/>
        <a:p>
          <a:r>
            <a:rPr lang="en-US" sz="1600" dirty="0">
              <a:latin typeface="Abadi" panose="020B0604020104020204" pitchFamily="34" charset="0"/>
            </a:rPr>
            <a:t>CDBG</a:t>
          </a:r>
        </a:p>
      </dgm:t>
    </dgm:pt>
    <dgm:pt modelId="{18CD8909-DFFD-46AF-8171-A07C40F0BEB9}" type="parTrans" cxnId="{AFBF4E21-9781-4380-A2CA-7DB2CD114872}">
      <dgm:prSet/>
      <dgm:spPr/>
      <dgm:t>
        <a:bodyPr/>
        <a:lstStyle/>
        <a:p>
          <a:endParaRPr lang="en-US" sz="1600">
            <a:latin typeface="Abadi" panose="020B0604020104020204" pitchFamily="34" charset="0"/>
          </a:endParaRPr>
        </a:p>
      </dgm:t>
    </dgm:pt>
    <dgm:pt modelId="{1C858D23-248F-47BC-9397-A3B0B040F77D}" type="sibTrans" cxnId="{AFBF4E21-9781-4380-A2CA-7DB2CD114872}">
      <dgm:prSet/>
      <dgm:spPr/>
      <dgm:t>
        <a:bodyPr/>
        <a:lstStyle/>
        <a:p>
          <a:endParaRPr lang="en-US" sz="1600">
            <a:latin typeface="Abadi" panose="020B0604020104020204" pitchFamily="34" charset="0"/>
          </a:endParaRPr>
        </a:p>
      </dgm:t>
    </dgm:pt>
    <dgm:pt modelId="{BB9203F2-D2A2-4C32-A2DC-1F96E062EE15}">
      <dgm:prSet phldrT="[Text]" custT="1"/>
      <dgm:spPr>
        <a:gradFill flip="none" rotWithShape="0">
          <a:gsLst>
            <a:gs pos="0">
              <a:srgbClr val="71C3BE">
                <a:tint val="66000"/>
                <a:satMod val="160000"/>
              </a:srgbClr>
            </a:gs>
            <a:gs pos="50000">
              <a:srgbClr val="71C3BE">
                <a:tint val="44500"/>
                <a:satMod val="160000"/>
              </a:srgbClr>
            </a:gs>
            <a:gs pos="100000">
              <a:srgbClr val="71C3BE">
                <a:tint val="23500"/>
                <a:satMod val="160000"/>
              </a:srgbClr>
            </a:gs>
          </a:gsLst>
          <a:path path="circle">
            <a:fillToRect l="100000" b="100000"/>
          </a:path>
          <a:tileRect t="-100000" r="-100000"/>
        </a:gradFill>
      </dgm:spPr>
      <dgm:t>
        <a:bodyPr/>
        <a:lstStyle/>
        <a:p>
          <a:pPr algn="l"/>
          <a:r>
            <a:rPr lang="en-US" sz="1600" dirty="0">
              <a:latin typeface="Abadi" panose="020B0604020104020204" pitchFamily="34" charset="0"/>
            </a:rPr>
            <a:t>State decides which agencies will administer funding</a:t>
          </a:r>
        </a:p>
      </dgm:t>
    </dgm:pt>
    <dgm:pt modelId="{C0C197E2-3144-4D13-9534-BFC522DB178E}" type="parTrans" cxnId="{DCAFCA4D-AE60-4CEC-91CC-E3FD5F845732}">
      <dgm:prSet/>
      <dgm:spPr/>
      <dgm:t>
        <a:bodyPr/>
        <a:lstStyle/>
        <a:p>
          <a:endParaRPr lang="en-US" sz="1600">
            <a:latin typeface="Abadi" panose="020B0604020104020204" pitchFamily="34" charset="0"/>
          </a:endParaRPr>
        </a:p>
      </dgm:t>
    </dgm:pt>
    <dgm:pt modelId="{A8ADF645-D088-453D-B413-39F7F925733C}" type="sibTrans" cxnId="{DCAFCA4D-AE60-4CEC-91CC-E3FD5F845732}">
      <dgm:prSet/>
      <dgm:spPr/>
      <dgm:t>
        <a:bodyPr/>
        <a:lstStyle/>
        <a:p>
          <a:endParaRPr lang="en-US" sz="1600">
            <a:latin typeface="Abadi" panose="020B0604020104020204" pitchFamily="34" charset="0"/>
          </a:endParaRPr>
        </a:p>
      </dgm:t>
    </dgm:pt>
    <dgm:pt modelId="{5F402F67-7533-4368-A3F2-9220ABB7DBCB}">
      <dgm:prSet phldrT="[Text]" custT="1"/>
      <dgm:spPr>
        <a:gradFill flip="none" rotWithShape="0">
          <a:gsLst>
            <a:gs pos="0">
              <a:srgbClr val="71C3BE">
                <a:tint val="66000"/>
                <a:satMod val="160000"/>
              </a:srgbClr>
            </a:gs>
            <a:gs pos="50000">
              <a:srgbClr val="71C3BE">
                <a:tint val="44500"/>
                <a:satMod val="160000"/>
              </a:srgbClr>
            </a:gs>
            <a:gs pos="100000">
              <a:srgbClr val="71C3BE">
                <a:tint val="23500"/>
                <a:satMod val="160000"/>
              </a:srgbClr>
            </a:gs>
          </a:gsLst>
          <a:path path="circle">
            <a:fillToRect l="100000" b="100000"/>
          </a:path>
          <a:tileRect t="-100000" r="-100000"/>
        </a:gradFill>
      </dgm:spPr>
      <dgm:t>
        <a:bodyPr/>
        <a:lstStyle/>
        <a:p>
          <a:pPr algn="l"/>
          <a:r>
            <a:rPr lang="en-US" sz="1600">
              <a:latin typeface="Abadi" panose="020B0604020104020204" pitchFamily="34" charset="0"/>
            </a:rPr>
            <a:t>Each funding source used for state goals &amp; priorities</a:t>
          </a:r>
        </a:p>
      </dgm:t>
    </dgm:pt>
    <dgm:pt modelId="{4EE502F7-A1BA-4B10-82C6-4887D4420B9B}" type="parTrans" cxnId="{4A71F410-6104-4505-9C55-A5E3C5A56201}">
      <dgm:prSet/>
      <dgm:spPr/>
      <dgm:t>
        <a:bodyPr/>
        <a:lstStyle/>
        <a:p>
          <a:endParaRPr lang="en-US" sz="1600">
            <a:latin typeface="Abadi" panose="020B0604020104020204" pitchFamily="34" charset="0"/>
          </a:endParaRPr>
        </a:p>
      </dgm:t>
    </dgm:pt>
    <dgm:pt modelId="{77556B95-F98C-42F7-916F-E6F74883B9EE}" type="sibTrans" cxnId="{4A71F410-6104-4505-9C55-A5E3C5A56201}">
      <dgm:prSet/>
      <dgm:spPr/>
      <dgm:t>
        <a:bodyPr/>
        <a:lstStyle/>
        <a:p>
          <a:endParaRPr lang="en-US" sz="1600">
            <a:latin typeface="Abadi" panose="020B0604020104020204" pitchFamily="34" charset="0"/>
          </a:endParaRPr>
        </a:p>
      </dgm:t>
    </dgm:pt>
    <dgm:pt modelId="{EBF85681-1AAB-4A64-B733-8E179CC8F586}">
      <dgm:prSet phldrT="[Text]" custT="1"/>
      <dgm:spPr>
        <a:gradFill flip="none" rotWithShape="0">
          <a:gsLst>
            <a:gs pos="0">
              <a:srgbClr val="71C3BE">
                <a:tint val="66000"/>
                <a:satMod val="160000"/>
              </a:srgbClr>
            </a:gs>
            <a:gs pos="50000">
              <a:srgbClr val="71C3BE">
                <a:tint val="44500"/>
                <a:satMod val="160000"/>
              </a:srgbClr>
            </a:gs>
            <a:gs pos="100000">
              <a:srgbClr val="71C3BE">
                <a:tint val="23500"/>
                <a:satMod val="160000"/>
              </a:srgbClr>
            </a:gs>
          </a:gsLst>
          <a:path path="circle">
            <a:fillToRect l="100000" b="100000"/>
          </a:path>
          <a:tileRect t="-100000" r="-100000"/>
        </a:gradFill>
      </dgm:spPr>
      <dgm:t>
        <a:bodyPr/>
        <a:lstStyle/>
        <a:p>
          <a:pPr algn="l"/>
          <a:r>
            <a:rPr lang="en-US" sz="1600" dirty="0">
              <a:latin typeface="Abadi" panose="020B0604020104020204" pitchFamily="34" charset="0"/>
            </a:rPr>
            <a:t>State of Maine CDBG Grant</a:t>
          </a:r>
        </a:p>
        <a:p>
          <a:pPr algn="l"/>
          <a:r>
            <a:rPr lang="en-US" sz="1600" dirty="0">
              <a:latin typeface="Abadi" panose="020B0604020104020204" pitchFamily="34" charset="0"/>
            </a:rPr>
            <a:t>Categories</a:t>
          </a:r>
        </a:p>
      </dgm:t>
    </dgm:pt>
    <dgm:pt modelId="{3A40E089-52CF-4D55-8949-C2B2892FAECD}" type="parTrans" cxnId="{FA1F8099-D13E-4847-A167-DA46F6EEE50F}">
      <dgm:prSet/>
      <dgm:spPr/>
      <dgm:t>
        <a:bodyPr/>
        <a:lstStyle/>
        <a:p>
          <a:endParaRPr lang="en-US" sz="1600">
            <a:latin typeface="Abadi" panose="020B0604020104020204" pitchFamily="34" charset="0"/>
          </a:endParaRPr>
        </a:p>
      </dgm:t>
    </dgm:pt>
    <dgm:pt modelId="{966211C2-6DE9-4FB7-B994-0FB9392A431E}" type="sibTrans" cxnId="{FA1F8099-D13E-4847-A167-DA46F6EEE50F}">
      <dgm:prSet/>
      <dgm:spPr/>
      <dgm:t>
        <a:bodyPr/>
        <a:lstStyle/>
        <a:p>
          <a:endParaRPr lang="en-US" sz="1600">
            <a:latin typeface="Abadi" panose="020B0604020104020204" pitchFamily="34" charset="0"/>
          </a:endParaRPr>
        </a:p>
      </dgm:t>
    </dgm:pt>
    <dgm:pt modelId="{659DDD58-1F1F-4728-9CBF-68AC4295136D}">
      <dgm:prSet phldrT="[Text]" custT="1"/>
      <dgm:spPr>
        <a:solidFill>
          <a:srgbClr val="393E68"/>
        </a:solidFill>
      </dgm:spPr>
      <dgm:t>
        <a:bodyPr/>
        <a:lstStyle/>
        <a:p>
          <a:r>
            <a:rPr lang="en-US" sz="1600" dirty="0">
              <a:latin typeface="Abadi" panose="020B0604020104020204" pitchFamily="34" charset="0"/>
            </a:rPr>
            <a:t>RHP</a:t>
          </a:r>
        </a:p>
      </dgm:t>
    </dgm:pt>
    <dgm:pt modelId="{5F29CB3D-7C50-42BC-B1D8-BC3A29E482C9}" type="sibTrans" cxnId="{F01900D1-26C0-4DA3-98FB-B77F2042E1C8}">
      <dgm:prSet/>
      <dgm:spPr/>
      <dgm:t>
        <a:bodyPr/>
        <a:lstStyle/>
        <a:p>
          <a:endParaRPr lang="en-US" sz="1600">
            <a:latin typeface="Abadi" panose="020B0604020104020204" pitchFamily="34" charset="0"/>
          </a:endParaRPr>
        </a:p>
      </dgm:t>
    </dgm:pt>
    <dgm:pt modelId="{B16B3665-0705-4E9D-8381-27FB5F9C86F0}" type="parTrans" cxnId="{F01900D1-26C0-4DA3-98FB-B77F2042E1C8}">
      <dgm:prSet/>
      <dgm:spPr/>
      <dgm:t>
        <a:bodyPr/>
        <a:lstStyle/>
        <a:p>
          <a:endParaRPr lang="en-US" sz="1600">
            <a:latin typeface="Abadi" panose="020B0604020104020204" pitchFamily="34" charset="0"/>
          </a:endParaRPr>
        </a:p>
      </dgm:t>
    </dgm:pt>
    <dgm:pt modelId="{C882B223-0E91-41E4-AE33-68AA28E93A65}">
      <dgm:prSet phldrT="[Text]" custT="1"/>
      <dgm:spPr>
        <a:solidFill>
          <a:srgbClr val="393E68"/>
        </a:solidFill>
      </dgm:spPr>
      <dgm:t>
        <a:bodyPr/>
        <a:lstStyle/>
        <a:p>
          <a:r>
            <a:rPr lang="en-US" sz="1600" dirty="0">
              <a:latin typeface="Abadi" panose="020B0604020104020204" pitchFamily="34" charset="0"/>
            </a:rPr>
            <a:t>HTF</a:t>
          </a:r>
        </a:p>
      </dgm:t>
    </dgm:pt>
    <dgm:pt modelId="{72FEE83A-CE5B-471F-9B24-0D3CED537B95}" type="sibTrans" cxnId="{77E402E9-A7B6-4865-BA91-37B2C2DB68CF}">
      <dgm:prSet/>
      <dgm:spPr/>
      <dgm:t>
        <a:bodyPr/>
        <a:lstStyle/>
        <a:p>
          <a:endParaRPr lang="en-US" sz="1600">
            <a:latin typeface="Abadi" panose="020B0604020104020204" pitchFamily="34" charset="0"/>
          </a:endParaRPr>
        </a:p>
      </dgm:t>
    </dgm:pt>
    <dgm:pt modelId="{73089724-1D22-478C-A196-ED97DC8CDED9}" type="parTrans" cxnId="{77E402E9-A7B6-4865-BA91-37B2C2DB68CF}">
      <dgm:prSet/>
      <dgm:spPr/>
      <dgm:t>
        <a:bodyPr/>
        <a:lstStyle/>
        <a:p>
          <a:endParaRPr lang="en-US" sz="1600">
            <a:latin typeface="Abadi" panose="020B0604020104020204" pitchFamily="34" charset="0"/>
          </a:endParaRPr>
        </a:p>
      </dgm:t>
    </dgm:pt>
    <dgm:pt modelId="{47B793DA-8C8F-44FF-80C0-08B4B677BFA6}">
      <dgm:prSet phldrT="[Text]" custT="1"/>
      <dgm:spPr>
        <a:solidFill>
          <a:srgbClr val="393E68"/>
        </a:solidFill>
      </dgm:spPr>
      <dgm:t>
        <a:bodyPr/>
        <a:lstStyle/>
        <a:p>
          <a:r>
            <a:rPr lang="en-US" sz="1600" dirty="0">
              <a:latin typeface="Abadi" panose="020B0604020104020204" pitchFamily="34" charset="0"/>
            </a:rPr>
            <a:t>Maine State Housing Authority (</a:t>
          </a:r>
          <a:r>
            <a:rPr lang="en-US" sz="1600" dirty="0" err="1">
              <a:latin typeface="Abadi" panose="020B0604020104020204" pitchFamily="34" charset="0"/>
            </a:rPr>
            <a:t>MaineHousing</a:t>
          </a:r>
          <a:r>
            <a:rPr lang="en-US" sz="1600" dirty="0">
              <a:latin typeface="Abadi" panose="020B0604020104020204" pitchFamily="34" charset="0"/>
            </a:rPr>
            <a:t>)</a:t>
          </a:r>
        </a:p>
      </dgm:t>
    </dgm:pt>
    <dgm:pt modelId="{0586D710-0957-470E-A5BC-077FA8216018}" type="sibTrans" cxnId="{837F3D94-1A47-4B4E-BDCD-CC173FB7C032}">
      <dgm:prSet/>
      <dgm:spPr/>
      <dgm:t>
        <a:bodyPr/>
        <a:lstStyle/>
        <a:p>
          <a:endParaRPr lang="en-US" sz="1600">
            <a:latin typeface="Abadi" panose="020B0604020104020204" pitchFamily="34" charset="0"/>
          </a:endParaRPr>
        </a:p>
      </dgm:t>
    </dgm:pt>
    <dgm:pt modelId="{13C5BFA0-9EA4-421D-A93D-D31B8F6C72A1}" type="parTrans" cxnId="{837F3D94-1A47-4B4E-BDCD-CC173FB7C032}">
      <dgm:prSet/>
      <dgm:spPr/>
      <dgm:t>
        <a:bodyPr/>
        <a:lstStyle/>
        <a:p>
          <a:endParaRPr lang="en-US" sz="1600">
            <a:latin typeface="Abadi" panose="020B0604020104020204" pitchFamily="34" charset="0"/>
          </a:endParaRPr>
        </a:p>
      </dgm:t>
    </dgm:pt>
    <dgm:pt modelId="{FB1FDBE2-B904-41EB-942E-FE1E99581F09}">
      <dgm:prSet phldrT="[Text]" custT="1"/>
      <dgm:spPr>
        <a:solidFill>
          <a:srgbClr val="393E68"/>
        </a:solidFill>
      </dgm:spPr>
      <dgm:t>
        <a:bodyPr/>
        <a:lstStyle/>
        <a:p>
          <a:r>
            <a:rPr lang="en-US" sz="1600" dirty="0">
              <a:latin typeface="Abadi" panose="020B0604020104020204" pitchFamily="34" charset="0"/>
            </a:rPr>
            <a:t>HOME</a:t>
          </a:r>
        </a:p>
      </dgm:t>
    </dgm:pt>
    <dgm:pt modelId="{2EB2785F-0AEE-4E9A-8DF2-63A1197BBFDA}" type="parTrans" cxnId="{53E46022-18BF-43BE-AC3C-0162BE0CAE0F}">
      <dgm:prSet/>
      <dgm:spPr/>
      <dgm:t>
        <a:bodyPr/>
        <a:lstStyle/>
        <a:p>
          <a:endParaRPr lang="en-US"/>
        </a:p>
      </dgm:t>
    </dgm:pt>
    <dgm:pt modelId="{69B7491C-A1F6-448A-AF18-B265112842CD}" type="sibTrans" cxnId="{53E46022-18BF-43BE-AC3C-0162BE0CAE0F}">
      <dgm:prSet/>
      <dgm:spPr/>
      <dgm:t>
        <a:bodyPr/>
        <a:lstStyle/>
        <a:p>
          <a:endParaRPr lang="en-US"/>
        </a:p>
      </dgm:t>
    </dgm:pt>
    <dgm:pt modelId="{CC312D75-7F6B-4180-985B-FF42C54B7607}">
      <dgm:prSet phldrT="[Text]" custT="1"/>
      <dgm:spPr>
        <a:solidFill>
          <a:srgbClr val="393E68"/>
        </a:solidFill>
      </dgm:spPr>
      <dgm:t>
        <a:bodyPr/>
        <a:lstStyle/>
        <a:p>
          <a:r>
            <a:rPr lang="en-US" sz="1600" dirty="0">
              <a:latin typeface="Abadi" panose="020B0604020104020204" pitchFamily="34" charset="0"/>
            </a:rPr>
            <a:t>ESG</a:t>
          </a:r>
        </a:p>
      </dgm:t>
    </dgm:pt>
    <dgm:pt modelId="{74D17A4B-7AF9-489D-9B55-96965282661A}" type="parTrans" cxnId="{13343944-8564-4462-B83E-D6D59AE10886}">
      <dgm:prSet/>
      <dgm:spPr/>
      <dgm:t>
        <a:bodyPr/>
        <a:lstStyle/>
        <a:p>
          <a:endParaRPr lang="en-US"/>
        </a:p>
      </dgm:t>
    </dgm:pt>
    <dgm:pt modelId="{408AB1CE-51E1-4D32-9AD6-2CE9A2E1A37E}" type="sibTrans" cxnId="{13343944-8564-4462-B83E-D6D59AE10886}">
      <dgm:prSet/>
      <dgm:spPr/>
      <dgm:t>
        <a:bodyPr/>
        <a:lstStyle/>
        <a:p>
          <a:endParaRPr lang="en-US"/>
        </a:p>
      </dgm:t>
    </dgm:pt>
    <dgm:pt modelId="{902F0F15-A575-4E28-A4F3-A93B52FB8B9F}">
      <dgm:prSet phldrT="[Text]" custT="1"/>
      <dgm:spPr>
        <a:gradFill flip="none" rotWithShape="0">
          <a:gsLst>
            <a:gs pos="0">
              <a:srgbClr val="71C3BE">
                <a:tint val="66000"/>
                <a:satMod val="160000"/>
              </a:srgbClr>
            </a:gs>
            <a:gs pos="50000">
              <a:srgbClr val="71C3BE">
                <a:tint val="44500"/>
                <a:satMod val="160000"/>
              </a:srgbClr>
            </a:gs>
            <a:gs pos="100000">
              <a:srgbClr val="71C3BE">
                <a:tint val="23500"/>
                <a:satMod val="160000"/>
              </a:srgbClr>
            </a:gs>
          </a:gsLst>
          <a:path path="circle">
            <a:fillToRect l="100000" b="100000"/>
          </a:path>
          <a:tileRect t="-100000" r="-100000"/>
        </a:gradFill>
      </dgm:spPr>
      <dgm:t>
        <a:bodyPr/>
        <a:lstStyle/>
        <a:p>
          <a:pPr algn="l"/>
          <a:r>
            <a:rPr lang="en-US" sz="1600">
              <a:latin typeface="Abadi" panose="020B0604020104020204" pitchFamily="34" charset="0"/>
            </a:rPr>
            <a:t>CPD Awards Funds to State</a:t>
          </a:r>
        </a:p>
      </dgm:t>
    </dgm:pt>
    <dgm:pt modelId="{F87C46B7-9C46-44C6-B05F-6420E80FABA0}" type="sibTrans" cxnId="{B5DC4736-67B0-45B3-B482-8ABB6665E93E}">
      <dgm:prSet/>
      <dgm:spPr/>
      <dgm:t>
        <a:bodyPr/>
        <a:lstStyle/>
        <a:p>
          <a:endParaRPr lang="en-US" sz="1600">
            <a:latin typeface="Abadi" panose="020B0604020104020204" pitchFamily="34" charset="0"/>
          </a:endParaRPr>
        </a:p>
      </dgm:t>
    </dgm:pt>
    <dgm:pt modelId="{3132A348-62A6-4FF1-87F0-0125F8D55AF2}" type="parTrans" cxnId="{B5DC4736-67B0-45B3-B482-8ABB6665E93E}">
      <dgm:prSet/>
      <dgm:spPr/>
      <dgm:t>
        <a:bodyPr/>
        <a:lstStyle/>
        <a:p>
          <a:endParaRPr lang="en-US" sz="1600">
            <a:latin typeface="Abadi" panose="020B0604020104020204" pitchFamily="34" charset="0"/>
          </a:endParaRPr>
        </a:p>
      </dgm:t>
    </dgm:pt>
    <dgm:pt modelId="{90BA1CD7-E2E8-4D24-9C3F-A301D77B2A01}">
      <dgm:prSet phldrT="[Text]" custT="1"/>
      <dgm:spPr>
        <a:solidFill>
          <a:srgbClr val="F3603B"/>
        </a:solidFill>
      </dgm:spPr>
      <dgm:t>
        <a:bodyPr/>
        <a:lstStyle/>
        <a:p>
          <a:r>
            <a:rPr lang="en-US" sz="1600" dirty="0">
              <a:latin typeface="Abadi" panose="020B0604020104020204" pitchFamily="34" charset="0"/>
            </a:rPr>
            <a:t>Community Development</a:t>
          </a:r>
        </a:p>
      </dgm:t>
    </dgm:pt>
    <dgm:pt modelId="{2F10B832-AECF-43D4-967C-7A98A1B181A5}" type="sibTrans" cxnId="{C2A69807-7C71-4DC5-9CAA-B7253E9344F8}">
      <dgm:prSet/>
      <dgm:spPr/>
      <dgm:t>
        <a:bodyPr/>
        <a:lstStyle/>
        <a:p>
          <a:endParaRPr lang="en-US" sz="1600">
            <a:latin typeface="Abadi" panose="020B0604020104020204" pitchFamily="34" charset="0"/>
          </a:endParaRPr>
        </a:p>
      </dgm:t>
    </dgm:pt>
    <dgm:pt modelId="{BE49B534-1F73-4B9B-B57C-33D3F88AB728}" type="parTrans" cxnId="{C2A69807-7C71-4DC5-9CAA-B7253E9344F8}">
      <dgm:prSet/>
      <dgm:spPr/>
      <dgm:t>
        <a:bodyPr/>
        <a:lstStyle/>
        <a:p>
          <a:endParaRPr lang="en-US" sz="1600">
            <a:latin typeface="Abadi" panose="020B0604020104020204" pitchFamily="34" charset="0"/>
          </a:endParaRPr>
        </a:p>
      </dgm:t>
    </dgm:pt>
    <dgm:pt modelId="{ABD4772E-5447-4BBC-87BA-AE94145926BD}">
      <dgm:prSet phldrT="[Text]" custT="1"/>
      <dgm:spPr>
        <a:solidFill>
          <a:srgbClr val="F3603B"/>
        </a:solidFill>
      </dgm:spPr>
      <dgm:t>
        <a:bodyPr/>
        <a:lstStyle/>
        <a:p>
          <a:r>
            <a:rPr lang="en-US" sz="1600" dirty="0">
              <a:latin typeface="Abadi" panose="020B0604020104020204" pitchFamily="34" charset="0"/>
            </a:rPr>
            <a:t>Economic Development</a:t>
          </a:r>
        </a:p>
      </dgm:t>
    </dgm:pt>
    <dgm:pt modelId="{F2F8A506-FBDA-4305-9CDA-F7D72F50FA8E}" type="sibTrans" cxnId="{A83D87C0-61C5-4685-8499-7EE8A70D8976}">
      <dgm:prSet/>
      <dgm:spPr/>
      <dgm:t>
        <a:bodyPr/>
        <a:lstStyle/>
        <a:p>
          <a:endParaRPr lang="en-US" sz="1600">
            <a:latin typeface="Abadi" panose="020B0604020104020204" pitchFamily="34" charset="0"/>
          </a:endParaRPr>
        </a:p>
      </dgm:t>
    </dgm:pt>
    <dgm:pt modelId="{5E128879-7A93-4C5E-B072-2C69695DD3AD}" type="parTrans" cxnId="{A83D87C0-61C5-4685-8499-7EE8A70D8976}">
      <dgm:prSet/>
      <dgm:spPr/>
      <dgm:t>
        <a:bodyPr/>
        <a:lstStyle/>
        <a:p>
          <a:endParaRPr lang="en-US" sz="1600">
            <a:latin typeface="Abadi" panose="020B0604020104020204" pitchFamily="34" charset="0"/>
          </a:endParaRPr>
        </a:p>
      </dgm:t>
    </dgm:pt>
    <dgm:pt modelId="{3D02D53C-2547-4EDC-B01C-3DE129EE2548}">
      <dgm:prSet phldrT="[Text]" custT="1"/>
      <dgm:spPr>
        <a:solidFill>
          <a:srgbClr val="F3603B"/>
        </a:solidFill>
      </dgm:spPr>
      <dgm:t>
        <a:bodyPr/>
        <a:lstStyle/>
        <a:p>
          <a:r>
            <a:rPr lang="en-US" sz="1600" dirty="0">
              <a:latin typeface="Abadi" panose="020B0604020104020204" pitchFamily="34" charset="0"/>
            </a:rPr>
            <a:t>Planning</a:t>
          </a:r>
        </a:p>
      </dgm:t>
    </dgm:pt>
    <dgm:pt modelId="{08C5361E-BA12-4A02-8B58-29FDC67EB7C9}" type="parTrans" cxnId="{87C59987-9ECC-4EF0-960E-B5943EE272E5}">
      <dgm:prSet/>
      <dgm:spPr/>
      <dgm:t>
        <a:bodyPr/>
        <a:lstStyle/>
        <a:p>
          <a:endParaRPr lang="en-US"/>
        </a:p>
      </dgm:t>
    </dgm:pt>
    <dgm:pt modelId="{6074570A-E7D3-4A38-B9E5-5F87124B8A2A}" type="sibTrans" cxnId="{87C59987-9ECC-4EF0-960E-B5943EE272E5}">
      <dgm:prSet/>
      <dgm:spPr/>
      <dgm:t>
        <a:bodyPr/>
        <a:lstStyle/>
        <a:p>
          <a:endParaRPr lang="en-US"/>
        </a:p>
      </dgm:t>
    </dgm:pt>
    <dgm:pt modelId="{E79C7050-83EC-4F2C-A192-DAC82F7F5D85}" type="pres">
      <dgm:prSet presAssocID="{4B7B0596-DDDF-4EB5-95CB-2A86AC7FE7B9}" presName="mainComposite" presStyleCnt="0">
        <dgm:presLayoutVars>
          <dgm:chPref val="1"/>
          <dgm:dir/>
          <dgm:animOne val="branch"/>
          <dgm:animLvl val="lvl"/>
          <dgm:resizeHandles val="exact"/>
        </dgm:presLayoutVars>
      </dgm:prSet>
      <dgm:spPr/>
    </dgm:pt>
    <dgm:pt modelId="{ACB0DBEF-618C-4BE9-B7EA-229EA4FAAE5F}" type="pres">
      <dgm:prSet presAssocID="{4B7B0596-DDDF-4EB5-95CB-2A86AC7FE7B9}" presName="hierFlow" presStyleCnt="0"/>
      <dgm:spPr/>
    </dgm:pt>
    <dgm:pt modelId="{AA63549E-E509-4A77-9C98-F9FE03A8CED2}" type="pres">
      <dgm:prSet presAssocID="{4B7B0596-DDDF-4EB5-95CB-2A86AC7FE7B9}" presName="firstBuf" presStyleCnt="0"/>
      <dgm:spPr/>
    </dgm:pt>
    <dgm:pt modelId="{837ABA81-E306-4D90-B677-0E03764A314D}" type="pres">
      <dgm:prSet presAssocID="{4B7B0596-DDDF-4EB5-95CB-2A86AC7FE7B9}" presName="hierChild1" presStyleCnt="0">
        <dgm:presLayoutVars>
          <dgm:chPref val="1"/>
          <dgm:animOne val="branch"/>
          <dgm:animLvl val="lvl"/>
        </dgm:presLayoutVars>
      </dgm:prSet>
      <dgm:spPr/>
    </dgm:pt>
    <dgm:pt modelId="{C690C172-1C16-4DA8-8F9F-8E02C0E931C5}" type="pres">
      <dgm:prSet presAssocID="{97FEF048-B828-4E7E-8170-DA8BB246C96D}" presName="Name14" presStyleCnt="0"/>
      <dgm:spPr/>
    </dgm:pt>
    <dgm:pt modelId="{606155E3-801B-45C5-87D0-BCE2F5F6F8D0}" type="pres">
      <dgm:prSet presAssocID="{97FEF048-B828-4E7E-8170-DA8BB246C96D}" presName="level1Shape" presStyleLbl="node0" presStyleIdx="0" presStyleCnt="1" custScaleX="660952" custScaleY="209101" custLinFactX="-200000" custLinFactY="-200000" custLinFactNeighborX="-299413" custLinFactNeighborY="-248371">
        <dgm:presLayoutVars>
          <dgm:chPref val="3"/>
        </dgm:presLayoutVars>
      </dgm:prSet>
      <dgm:spPr/>
    </dgm:pt>
    <dgm:pt modelId="{BE3CA705-3A07-4F28-B4A1-8967197C1C71}" type="pres">
      <dgm:prSet presAssocID="{97FEF048-B828-4E7E-8170-DA8BB246C96D}" presName="hierChild2" presStyleCnt="0"/>
      <dgm:spPr/>
    </dgm:pt>
    <dgm:pt modelId="{7B350379-02A1-41F8-A504-742CAA1825A8}" type="pres">
      <dgm:prSet presAssocID="{9B735F9D-4114-4F7B-B1C9-25D38A1F8D46}" presName="Name19" presStyleLbl="parChTrans1D2" presStyleIdx="0" presStyleCnt="2"/>
      <dgm:spPr/>
    </dgm:pt>
    <dgm:pt modelId="{B8A48E75-AB99-403B-ADF4-8BB56AC6E8CA}" type="pres">
      <dgm:prSet presAssocID="{ED80E3F2-B142-444C-B704-07DE07CB9134}" presName="Name21" presStyleCnt="0"/>
      <dgm:spPr/>
    </dgm:pt>
    <dgm:pt modelId="{B5DD95E6-D400-4A71-BF78-C59222988B7A}" type="pres">
      <dgm:prSet presAssocID="{ED80E3F2-B142-444C-B704-07DE07CB9134}" presName="level2Shape" presStyleLbl="node2" presStyleIdx="0" presStyleCnt="2" custScaleX="680620" custScaleY="311627" custLinFactX="-209175" custLinFactY="-100000" custLinFactNeighborX="-300000" custLinFactNeighborY="-168809"/>
      <dgm:spPr/>
    </dgm:pt>
    <dgm:pt modelId="{2996776A-8E98-41FC-96E0-1FC52DCD9631}" type="pres">
      <dgm:prSet presAssocID="{ED80E3F2-B142-444C-B704-07DE07CB9134}" presName="hierChild3" presStyleCnt="0"/>
      <dgm:spPr/>
    </dgm:pt>
    <dgm:pt modelId="{6C9ABACF-66FE-458F-A9EE-03F2FBF406EA}" type="pres">
      <dgm:prSet presAssocID="{18CD8909-DFFD-46AF-8171-A07C40F0BEB9}" presName="Name19" presStyleLbl="parChTrans1D3" presStyleIdx="0" presStyleCnt="5"/>
      <dgm:spPr/>
    </dgm:pt>
    <dgm:pt modelId="{7C5280D1-56A3-4F79-9ACB-0A31EEB1756B}" type="pres">
      <dgm:prSet presAssocID="{14FE14BB-37D8-4F82-AA45-72C08B069C8C}" presName="Name21" presStyleCnt="0"/>
      <dgm:spPr/>
    </dgm:pt>
    <dgm:pt modelId="{324B4356-C811-4F89-B012-1173B0D27565}" type="pres">
      <dgm:prSet presAssocID="{14FE14BB-37D8-4F82-AA45-72C08B069C8C}" presName="level2Shape" presStyleLbl="node3" presStyleIdx="0" presStyleCnt="5" custScaleX="254523" custScaleY="150000" custLinFactX="-200000" custLinFactNeighborX="-283200" custLinFactNeighborY="-52706"/>
      <dgm:spPr/>
    </dgm:pt>
    <dgm:pt modelId="{219C9615-88C8-43CF-B809-47564BCFAA2D}" type="pres">
      <dgm:prSet presAssocID="{14FE14BB-37D8-4F82-AA45-72C08B069C8C}" presName="hierChild3" presStyleCnt="0"/>
      <dgm:spPr/>
    </dgm:pt>
    <dgm:pt modelId="{5E5B114C-673B-43FA-A8BB-4A9079447DF4}" type="pres">
      <dgm:prSet presAssocID="{BE49B534-1F73-4B9B-B57C-33D3F88AB728}" presName="Name19" presStyleLbl="parChTrans1D4" presStyleIdx="0" presStyleCnt="3"/>
      <dgm:spPr/>
    </dgm:pt>
    <dgm:pt modelId="{5343B316-2F03-44F9-B28A-6AB384CEF5EB}" type="pres">
      <dgm:prSet presAssocID="{90BA1CD7-E2E8-4D24-9C3F-A301D77B2A01}" presName="Name21" presStyleCnt="0"/>
      <dgm:spPr/>
    </dgm:pt>
    <dgm:pt modelId="{58189774-04D5-4108-9E68-7FE44D136070}" type="pres">
      <dgm:prSet presAssocID="{90BA1CD7-E2E8-4D24-9C3F-A301D77B2A01}" presName="level2Shape" presStyleLbl="node4" presStyleIdx="0" presStyleCnt="3" custScaleX="387274" custScaleY="266396" custLinFactX="-25858" custLinFactY="100000" custLinFactNeighborX="-100000" custLinFactNeighborY="123672"/>
      <dgm:spPr/>
    </dgm:pt>
    <dgm:pt modelId="{5BDEC9AF-4287-48B4-8AE2-9228BE4A4252}" type="pres">
      <dgm:prSet presAssocID="{90BA1CD7-E2E8-4D24-9C3F-A301D77B2A01}" presName="hierChild3" presStyleCnt="0"/>
      <dgm:spPr/>
    </dgm:pt>
    <dgm:pt modelId="{D890A11B-C1C9-4E4F-954E-4828719A6673}" type="pres">
      <dgm:prSet presAssocID="{5E128879-7A93-4C5E-B072-2C69695DD3AD}" presName="Name19" presStyleLbl="parChTrans1D4" presStyleIdx="1" presStyleCnt="3"/>
      <dgm:spPr/>
    </dgm:pt>
    <dgm:pt modelId="{97EA662F-1F01-4034-B52B-9BC87E6B979D}" type="pres">
      <dgm:prSet presAssocID="{ABD4772E-5447-4BBC-87BA-AE94145926BD}" presName="Name21" presStyleCnt="0"/>
      <dgm:spPr/>
    </dgm:pt>
    <dgm:pt modelId="{5C8A1185-D48E-4136-9959-A4CB9F36FC8A}" type="pres">
      <dgm:prSet presAssocID="{ABD4772E-5447-4BBC-87BA-AE94145926BD}" presName="level2Shape" presStyleLbl="node4" presStyleIdx="1" presStyleCnt="3" custScaleX="777493" custScaleY="276528" custLinFactY="100000" custLinFactNeighborX="-12244" custLinFactNeighborY="113536"/>
      <dgm:spPr/>
    </dgm:pt>
    <dgm:pt modelId="{52321A20-FF0B-4A6F-8DF8-5961ED342CD8}" type="pres">
      <dgm:prSet presAssocID="{ABD4772E-5447-4BBC-87BA-AE94145926BD}" presName="hierChild3" presStyleCnt="0"/>
      <dgm:spPr/>
    </dgm:pt>
    <dgm:pt modelId="{419F606E-5118-43D8-A8A0-267E7691EFE0}" type="pres">
      <dgm:prSet presAssocID="{08C5361E-BA12-4A02-8B58-29FDC67EB7C9}" presName="Name19" presStyleLbl="parChTrans1D4" presStyleIdx="2" presStyleCnt="3"/>
      <dgm:spPr/>
    </dgm:pt>
    <dgm:pt modelId="{FB5C8EC4-4417-4D04-8B2D-980CD4FC1562}" type="pres">
      <dgm:prSet presAssocID="{3D02D53C-2547-4EDC-B01C-3DE129EE2548}" presName="Name21" presStyleCnt="0"/>
      <dgm:spPr/>
    </dgm:pt>
    <dgm:pt modelId="{FB3D8B26-7D19-4CF0-BE09-F839BDA4C569}" type="pres">
      <dgm:prSet presAssocID="{3D02D53C-2547-4EDC-B01C-3DE129EE2548}" presName="level2Shape" presStyleLbl="node4" presStyleIdx="2" presStyleCnt="3" custScaleX="683078" custScaleY="231788" custLinFactY="100000" custLinFactNeighborX="74794" custLinFactNeighborY="148986"/>
      <dgm:spPr/>
    </dgm:pt>
    <dgm:pt modelId="{92FDC8B7-BE90-4E9B-8535-60407473A4BD}" type="pres">
      <dgm:prSet presAssocID="{3D02D53C-2547-4EDC-B01C-3DE129EE2548}" presName="hierChild3" presStyleCnt="0"/>
      <dgm:spPr/>
    </dgm:pt>
    <dgm:pt modelId="{D669D384-34AA-4F46-B3E9-2CDC3296F590}" type="pres">
      <dgm:prSet presAssocID="{13C5BFA0-9EA4-421D-A93D-D31B8F6C72A1}" presName="Name19" presStyleLbl="parChTrans1D2" presStyleIdx="1" presStyleCnt="2"/>
      <dgm:spPr/>
    </dgm:pt>
    <dgm:pt modelId="{18A6496F-B266-4660-8C8E-A783541D5DA0}" type="pres">
      <dgm:prSet presAssocID="{47B793DA-8C8F-44FF-80C0-08B4B677BFA6}" presName="Name21" presStyleCnt="0"/>
      <dgm:spPr/>
    </dgm:pt>
    <dgm:pt modelId="{A469787C-2B54-4F7A-A5EB-6DDD23B9A763}" type="pres">
      <dgm:prSet presAssocID="{47B793DA-8C8F-44FF-80C0-08B4B677BFA6}" presName="level2Shape" presStyleLbl="node2" presStyleIdx="1" presStyleCnt="2" custScaleX="804554" custScaleY="242686" custLinFactX="-100000" custLinFactY="-100000" custLinFactNeighborX="-186567" custLinFactNeighborY="-149059"/>
      <dgm:spPr/>
    </dgm:pt>
    <dgm:pt modelId="{5A606EB5-0BD2-414A-9A7F-367729FEC1FA}" type="pres">
      <dgm:prSet presAssocID="{47B793DA-8C8F-44FF-80C0-08B4B677BFA6}" presName="hierChild3" presStyleCnt="0"/>
      <dgm:spPr/>
    </dgm:pt>
    <dgm:pt modelId="{DA1FEA75-8134-4E44-8EE0-15BC16864464}" type="pres">
      <dgm:prSet presAssocID="{2EB2785F-0AEE-4E9A-8DF2-63A1197BBFDA}" presName="Name19" presStyleLbl="parChTrans1D3" presStyleIdx="1" presStyleCnt="5"/>
      <dgm:spPr/>
    </dgm:pt>
    <dgm:pt modelId="{6A27FCE0-6F05-4D08-BB27-DB7B2ABEBF6C}" type="pres">
      <dgm:prSet presAssocID="{FB1FDBE2-B904-41EB-942E-FE1E99581F09}" presName="Name21" presStyleCnt="0"/>
      <dgm:spPr/>
    </dgm:pt>
    <dgm:pt modelId="{E9AFFAAA-77C1-4FB3-855D-4763B88E8B95}" type="pres">
      <dgm:prSet presAssocID="{FB1FDBE2-B904-41EB-942E-FE1E99581F09}" presName="level2Shape" presStyleLbl="node3" presStyleIdx="1" presStyleCnt="5" custScaleX="246550" custScaleY="153998" custLinFactX="-100000" custLinFactNeighborX="-189090" custLinFactNeighborY="16235"/>
      <dgm:spPr/>
    </dgm:pt>
    <dgm:pt modelId="{A5CD3F6D-643A-4694-AAEB-C12AB3DD4E02}" type="pres">
      <dgm:prSet presAssocID="{FB1FDBE2-B904-41EB-942E-FE1E99581F09}" presName="hierChild3" presStyleCnt="0"/>
      <dgm:spPr/>
    </dgm:pt>
    <dgm:pt modelId="{04E8DDB7-AE18-4BF5-978E-1BD54A7DFD3E}" type="pres">
      <dgm:prSet presAssocID="{73089724-1D22-478C-A196-ED97DC8CDED9}" presName="Name19" presStyleLbl="parChTrans1D3" presStyleIdx="2" presStyleCnt="5"/>
      <dgm:spPr/>
    </dgm:pt>
    <dgm:pt modelId="{89344782-4807-457D-908F-35A06F064C87}" type="pres">
      <dgm:prSet presAssocID="{C882B223-0E91-41E4-AE33-68AA28E93A65}" presName="Name21" presStyleCnt="0"/>
      <dgm:spPr/>
    </dgm:pt>
    <dgm:pt modelId="{9A975F24-8139-4B56-9B48-FA03E0EF7CD9}" type="pres">
      <dgm:prSet presAssocID="{C882B223-0E91-41E4-AE33-68AA28E93A65}" presName="level2Shape" presStyleLbl="node3" presStyleIdx="2" presStyleCnt="5" custScaleX="148038" custScaleY="140444" custLinFactX="-100000" custLinFactNeighborX="-180099" custLinFactNeighborY="16235"/>
      <dgm:spPr/>
    </dgm:pt>
    <dgm:pt modelId="{5BD7CD9F-F239-4F17-BD90-D498BBD7C819}" type="pres">
      <dgm:prSet presAssocID="{C882B223-0E91-41E4-AE33-68AA28E93A65}" presName="hierChild3" presStyleCnt="0"/>
      <dgm:spPr/>
    </dgm:pt>
    <dgm:pt modelId="{2F425E68-AC7A-4A03-8E2C-E8F5B08C3D55}" type="pres">
      <dgm:prSet presAssocID="{B16B3665-0705-4E9D-8381-27FB5F9C86F0}" presName="Name19" presStyleLbl="parChTrans1D3" presStyleIdx="3" presStyleCnt="5"/>
      <dgm:spPr/>
    </dgm:pt>
    <dgm:pt modelId="{E991581C-3052-4A1E-B636-4F06336F805F}" type="pres">
      <dgm:prSet presAssocID="{659DDD58-1F1F-4728-9CBF-68AC4295136D}" presName="Name21" presStyleCnt="0"/>
      <dgm:spPr/>
    </dgm:pt>
    <dgm:pt modelId="{29DE62C9-EC74-449A-9761-D2650378F694}" type="pres">
      <dgm:prSet presAssocID="{659DDD58-1F1F-4728-9CBF-68AC4295136D}" presName="level2Shape" presStyleLbl="node3" presStyleIdx="3" presStyleCnt="5" custScaleX="204396" custScaleY="142157" custLinFactX="-100000" custLinFactNeighborX="-166253" custLinFactNeighborY="16235"/>
      <dgm:spPr/>
    </dgm:pt>
    <dgm:pt modelId="{7ACA1944-E5CA-4E8F-9176-E9F457D82689}" type="pres">
      <dgm:prSet presAssocID="{659DDD58-1F1F-4728-9CBF-68AC4295136D}" presName="hierChild3" presStyleCnt="0"/>
      <dgm:spPr/>
    </dgm:pt>
    <dgm:pt modelId="{CA0D6919-B8CA-43C9-988C-90CD390D86C9}" type="pres">
      <dgm:prSet presAssocID="{74D17A4B-7AF9-489D-9B55-96965282661A}" presName="Name19" presStyleLbl="parChTrans1D3" presStyleIdx="4" presStyleCnt="5"/>
      <dgm:spPr/>
    </dgm:pt>
    <dgm:pt modelId="{F8A77856-44CB-4AF6-B6DE-B1DFC05D2D68}" type="pres">
      <dgm:prSet presAssocID="{CC312D75-7F6B-4180-985B-FF42C54B7607}" presName="Name21" presStyleCnt="0"/>
      <dgm:spPr/>
    </dgm:pt>
    <dgm:pt modelId="{386B9ED5-5580-4BC4-A21B-09BD789AA836}" type="pres">
      <dgm:prSet presAssocID="{CC312D75-7F6B-4180-985B-FF42C54B7607}" presName="level2Shape" presStyleLbl="node3" presStyleIdx="4" presStyleCnt="5" custScaleX="237421" custScaleY="119047" custLinFactX="-100000" custLinFactNeighborX="-102684" custLinFactNeighborY="31751"/>
      <dgm:spPr/>
    </dgm:pt>
    <dgm:pt modelId="{77307CE2-8542-49F5-8D46-522F0FED1E45}" type="pres">
      <dgm:prSet presAssocID="{CC312D75-7F6B-4180-985B-FF42C54B7607}" presName="hierChild3" presStyleCnt="0"/>
      <dgm:spPr/>
    </dgm:pt>
    <dgm:pt modelId="{63E6809A-CACA-4E59-9858-0B93EFC08631}" type="pres">
      <dgm:prSet presAssocID="{4B7B0596-DDDF-4EB5-95CB-2A86AC7FE7B9}" presName="bgShapesFlow" presStyleCnt="0"/>
      <dgm:spPr/>
    </dgm:pt>
    <dgm:pt modelId="{42036576-585E-4D02-8C3B-DBA56B11F8AD}" type="pres">
      <dgm:prSet presAssocID="{902F0F15-A575-4E28-A4F3-A93B52FB8B9F}" presName="rectComp" presStyleCnt="0"/>
      <dgm:spPr/>
    </dgm:pt>
    <dgm:pt modelId="{0E8BB5CD-ED1A-4942-A6EC-3E07FA93C39F}" type="pres">
      <dgm:prSet presAssocID="{902F0F15-A575-4E28-A4F3-A93B52FB8B9F}" presName="bgRect" presStyleLbl="bgShp" presStyleIdx="0" presStyleCnt="4" custLinFactY="-130023" custLinFactNeighborY="-200000"/>
      <dgm:spPr/>
    </dgm:pt>
    <dgm:pt modelId="{DA999AF8-63C0-4171-BE2B-136B7163DACC}" type="pres">
      <dgm:prSet presAssocID="{902F0F15-A575-4E28-A4F3-A93B52FB8B9F}" presName="bgRectTx" presStyleLbl="bgShp" presStyleIdx="0" presStyleCnt="4">
        <dgm:presLayoutVars>
          <dgm:bulletEnabled val="1"/>
        </dgm:presLayoutVars>
      </dgm:prSet>
      <dgm:spPr/>
    </dgm:pt>
    <dgm:pt modelId="{ED40EA38-78D4-4A2F-8D23-DD39E4938891}" type="pres">
      <dgm:prSet presAssocID="{902F0F15-A575-4E28-A4F3-A93B52FB8B9F}" presName="spComp" presStyleCnt="0"/>
      <dgm:spPr/>
    </dgm:pt>
    <dgm:pt modelId="{4551A9DC-F055-4CA3-8A60-369E3AEC4605}" type="pres">
      <dgm:prSet presAssocID="{902F0F15-A575-4E28-A4F3-A93B52FB8B9F}" presName="vSp" presStyleCnt="0"/>
      <dgm:spPr/>
    </dgm:pt>
    <dgm:pt modelId="{28CDEAE0-7BC6-4674-BA38-B7B179DB06F8}" type="pres">
      <dgm:prSet presAssocID="{BB9203F2-D2A2-4C32-A2DC-1F96E062EE15}" presName="rectComp" presStyleCnt="0"/>
      <dgm:spPr/>
    </dgm:pt>
    <dgm:pt modelId="{18E9A338-F73C-4F02-824D-C21708D6118D}" type="pres">
      <dgm:prSet presAssocID="{BB9203F2-D2A2-4C32-A2DC-1F96E062EE15}" presName="bgRect" presStyleLbl="bgShp" presStyleIdx="1" presStyleCnt="4" custScaleY="257632" custLinFactY="-90327" custLinFactNeighborY="-100000"/>
      <dgm:spPr/>
    </dgm:pt>
    <dgm:pt modelId="{C3CA6BB6-9520-443F-9EF7-8F5B89D5EAD3}" type="pres">
      <dgm:prSet presAssocID="{BB9203F2-D2A2-4C32-A2DC-1F96E062EE15}" presName="bgRectTx" presStyleLbl="bgShp" presStyleIdx="1" presStyleCnt="4">
        <dgm:presLayoutVars>
          <dgm:bulletEnabled val="1"/>
        </dgm:presLayoutVars>
      </dgm:prSet>
      <dgm:spPr/>
    </dgm:pt>
    <dgm:pt modelId="{50D818CB-EE9C-4CD6-A547-CB41AF65CD12}" type="pres">
      <dgm:prSet presAssocID="{BB9203F2-D2A2-4C32-A2DC-1F96E062EE15}" presName="spComp" presStyleCnt="0"/>
      <dgm:spPr/>
    </dgm:pt>
    <dgm:pt modelId="{AC9D3F94-9328-4ACE-BF41-6B4AFE1198F7}" type="pres">
      <dgm:prSet presAssocID="{BB9203F2-D2A2-4C32-A2DC-1F96E062EE15}" presName="vSp" presStyleCnt="0"/>
      <dgm:spPr/>
    </dgm:pt>
    <dgm:pt modelId="{F164B4BE-FFF5-4D53-BC02-53C99A288E9F}" type="pres">
      <dgm:prSet presAssocID="{5F402F67-7533-4368-A3F2-9220ABB7DBCB}" presName="rectComp" presStyleCnt="0"/>
      <dgm:spPr/>
    </dgm:pt>
    <dgm:pt modelId="{1C6D4F20-A649-4176-A7C2-D602072F3CAF}" type="pres">
      <dgm:prSet presAssocID="{5F402F67-7533-4368-A3F2-9220ABB7DBCB}" presName="bgRect" presStyleLbl="bgShp" presStyleIdx="2" presStyleCnt="4" custScaleY="174211" custLinFactNeighborY="26632"/>
      <dgm:spPr/>
    </dgm:pt>
    <dgm:pt modelId="{46F15B3A-F708-456E-9357-96993D9A406B}" type="pres">
      <dgm:prSet presAssocID="{5F402F67-7533-4368-A3F2-9220ABB7DBCB}" presName="bgRectTx" presStyleLbl="bgShp" presStyleIdx="2" presStyleCnt="4">
        <dgm:presLayoutVars>
          <dgm:bulletEnabled val="1"/>
        </dgm:presLayoutVars>
      </dgm:prSet>
      <dgm:spPr/>
    </dgm:pt>
    <dgm:pt modelId="{7DF75A2D-6B9C-424C-8830-2436F41355B4}" type="pres">
      <dgm:prSet presAssocID="{5F402F67-7533-4368-A3F2-9220ABB7DBCB}" presName="spComp" presStyleCnt="0"/>
      <dgm:spPr/>
    </dgm:pt>
    <dgm:pt modelId="{EA375DF3-FD19-4841-B798-694262946710}" type="pres">
      <dgm:prSet presAssocID="{5F402F67-7533-4368-A3F2-9220ABB7DBCB}" presName="vSp" presStyleCnt="0"/>
      <dgm:spPr/>
    </dgm:pt>
    <dgm:pt modelId="{C2FE348B-5605-44C9-B86A-840959856E0C}" type="pres">
      <dgm:prSet presAssocID="{EBF85681-1AAB-4A64-B733-8E179CC8F586}" presName="rectComp" presStyleCnt="0"/>
      <dgm:spPr/>
    </dgm:pt>
    <dgm:pt modelId="{B99AFE58-F765-4021-96A3-DA050B376A31}" type="pres">
      <dgm:prSet presAssocID="{EBF85681-1AAB-4A64-B733-8E179CC8F586}" presName="bgRect" presStyleLbl="bgShp" presStyleIdx="3" presStyleCnt="4" custScaleY="270538" custLinFactY="100000" custLinFactNeighborY="136124"/>
      <dgm:spPr/>
    </dgm:pt>
    <dgm:pt modelId="{ED400753-6D7A-4C79-AF9F-5D6E8CCC4BFC}" type="pres">
      <dgm:prSet presAssocID="{EBF85681-1AAB-4A64-B733-8E179CC8F586}" presName="bgRectTx" presStyleLbl="bgShp" presStyleIdx="3" presStyleCnt="4">
        <dgm:presLayoutVars>
          <dgm:bulletEnabled val="1"/>
        </dgm:presLayoutVars>
      </dgm:prSet>
      <dgm:spPr/>
    </dgm:pt>
  </dgm:ptLst>
  <dgm:cxnLst>
    <dgm:cxn modelId="{C2A69807-7C71-4DC5-9CAA-B7253E9344F8}" srcId="{14FE14BB-37D8-4F82-AA45-72C08B069C8C}" destId="{90BA1CD7-E2E8-4D24-9C3F-A301D77B2A01}" srcOrd="0" destOrd="0" parTransId="{BE49B534-1F73-4B9B-B57C-33D3F88AB728}" sibTransId="{2F10B832-AECF-43D4-967C-7A98A1B181A5}"/>
    <dgm:cxn modelId="{4CCD9510-A2FA-4FBC-BA8B-5B30C72C0E55}" type="presOf" srcId="{5F402F67-7533-4368-A3F2-9220ABB7DBCB}" destId="{46F15B3A-F708-456E-9357-96993D9A406B}" srcOrd="1" destOrd="0" presId="urn:microsoft.com/office/officeart/2005/8/layout/hierarchy6"/>
    <dgm:cxn modelId="{4A71F410-6104-4505-9C55-A5E3C5A56201}" srcId="{4B7B0596-DDDF-4EB5-95CB-2A86AC7FE7B9}" destId="{5F402F67-7533-4368-A3F2-9220ABB7DBCB}" srcOrd="3" destOrd="0" parTransId="{4EE502F7-A1BA-4B10-82C6-4887D4420B9B}" sibTransId="{77556B95-F98C-42F7-916F-E6F74883B9EE}"/>
    <dgm:cxn modelId="{AFBF4E21-9781-4380-A2CA-7DB2CD114872}" srcId="{ED80E3F2-B142-444C-B704-07DE07CB9134}" destId="{14FE14BB-37D8-4F82-AA45-72C08B069C8C}" srcOrd="0" destOrd="0" parTransId="{18CD8909-DFFD-46AF-8171-A07C40F0BEB9}" sibTransId="{1C858D23-248F-47BC-9397-A3B0B040F77D}"/>
    <dgm:cxn modelId="{53E46022-18BF-43BE-AC3C-0162BE0CAE0F}" srcId="{47B793DA-8C8F-44FF-80C0-08B4B677BFA6}" destId="{FB1FDBE2-B904-41EB-942E-FE1E99581F09}" srcOrd="0" destOrd="0" parTransId="{2EB2785F-0AEE-4E9A-8DF2-63A1197BBFDA}" sibTransId="{69B7491C-A1F6-448A-AF18-B265112842CD}"/>
    <dgm:cxn modelId="{A249AE31-A150-4682-81F9-91FC2856D713}" type="presOf" srcId="{BE49B534-1F73-4B9B-B57C-33D3F88AB728}" destId="{5E5B114C-673B-43FA-A8BB-4A9079447DF4}" srcOrd="0" destOrd="0" presId="urn:microsoft.com/office/officeart/2005/8/layout/hierarchy6"/>
    <dgm:cxn modelId="{B5DC4736-67B0-45B3-B482-8ABB6665E93E}" srcId="{4B7B0596-DDDF-4EB5-95CB-2A86AC7FE7B9}" destId="{902F0F15-A575-4E28-A4F3-A93B52FB8B9F}" srcOrd="1" destOrd="0" parTransId="{3132A348-62A6-4FF1-87F0-0125F8D55AF2}" sibTransId="{F87C46B7-9C46-44C6-B05F-6420E80FABA0}"/>
    <dgm:cxn modelId="{611F4B3A-0D33-493A-945F-942B622A53AD}" type="presOf" srcId="{902F0F15-A575-4E28-A4F3-A93B52FB8B9F}" destId="{DA999AF8-63C0-4171-BE2B-136B7163DACC}" srcOrd="1" destOrd="0" presId="urn:microsoft.com/office/officeart/2005/8/layout/hierarchy6"/>
    <dgm:cxn modelId="{735A4E5B-2CC3-4DCB-9A2A-A7AA545D3FD0}" type="presOf" srcId="{90BA1CD7-E2E8-4D24-9C3F-A301D77B2A01}" destId="{58189774-04D5-4108-9E68-7FE44D136070}" srcOrd="0" destOrd="0" presId="urn:microsoft.com/office/officeart/2005/8/layout/hierarchy6"/>
    <dgm:cxn modelId="{47F7175C-2EE1-4242-80A2-9B2336830345}" type="presOf" srcId="{73089724-1D22-478C-A196-ED97DC8CDED9}" destId="{04E8DDB7-AE18-4BF5-978E-1BD54A7DFD3E}" srcOrd="0" destOrd="0" presId="urn:microsoft.com/office/officeart/2005/8/layout/hierarchy6"/>
    <dgm:cxn modelId="{D1486E43-DF41-4186-9339-5D6AB96F91C3}" type="presOf" srcId="{47B793DA-8C8F-44FF-80C0-08B4B677BFA6}" destId="{A469787C-2B54-4F7A-A5EB-6DDD23B9A763}" srcOrd="0" destOrd="0" presId="urn:microsoft.com/office/officeart/2005/8/layout/hierarchy6"/>
    <dgm:cxn modelId="{13343944-8564-4462-B83E-D6D59AE10886}" srcId="{47B793DA-8C8F-44FF-80C0-08B4B677BFA6}" destId="{CC312D75-7F6B-4180-985B-FF42C54B7607}" srcOrd="3" destOrd="0" parTransId="{74D17A4B-7AF9-489D-9B55-96965282661A}" sibTransId="{408AB1CE-51E1-4D32-9AD6-2CE9A2E1A37E}"/>
    <dgm:cxn modelId="{FE499344-00D8-40CF-9FF9-630A38B27E57}" type="presOf" srcId="{97FEF048-B828-4E7E-8170-DA8BB246C96D}" destId="{606155E3-801B-45C5-87D0-BCE2F5F6F8D0}" srcOrd="0" destOrd="0" presId="urn:microsoft.com/office/officeart/2005/8/layout/hierarchy6"/>
    <dgm:cxn modelId="{658F9E64-DBBB-43F9-9E41-8E9E74004B4F}" type="presOf" srcId="{659DDD58-1F1F-4728-9CBF-68AC4295136D}" destId="{29DE62C9-EC74-449A-9761-D2650378F694}" srcOrd="0" destOrd="0" presId="urn:microsoft.com/office/officeart/2005/8/layout/hierarchy6"/>
    <dgm:cxn modelId="{D2362E6D-DB49-470A-8125-9D66BD4E396A}" type="presOf" srcId="{14FE14BB-37D8-4F82-AA45-72C08B069C8C}" destId="{324B4356-C811-4F89-B012-1173B0D27565}" srcOrd="0" destOrd="0" presId="urn:microsoft.com/office/officeart/2005/8/layout/hierarchy6"/>
    <dgm:cxn modelId="{CFAA426D-2E44-4767-AF65-573C9A80EAD4}" type="presOf" srcId="{08C5361E-BA12-4A02-8B58-29FDC67EB7C9}" destId="{419F606E-5118-43D8-A8A0-267E7691EFE0}" srcOrd="0" destOrd="0" presId="urn:microsoft.com/office/officeart/2005/8/layout/hierarchy6"/>
    <dgm:cxn modelId="{DCAFCA4D-AE60-4CEC-91CC-E3FD5F845732}" srcId="{4B7B0596-DDDF-4EB5-95CB-2A86AC7FE7B9}" destId="{BB9203F2-D2A2-4C32-A2DC-1F96E062EE15}" srcOrd="2" destOrd="0" parTransId="{C0C197E2-3144-4D13-9534-BFC522DB178E}" sibTransId="{A8ADF645-D088-453D-B413-39F7F925733C}"/>
    <dgm:cxn modelId="{A7EC544E-6042-4411-A986-7FBA8E3F7245}" type="presOf" srcId="{ED80E3F2-B142-444C-B704-07DE07CB9134}" destId="{B5DD95E6-D400-4A71-BF78-C59222988B7A}" srcOrd="0" destOrd="0" presId="urn:microsoft.com/office/officeart/2005/8/layout/hierarchy6"/>
    <dgm:cxn modelId="{3CCFDB4E-44F6-4EAD-839E-F47112AE611C}" srcId="{4B7B0596-DDDF-4EB5-95CB-2A86AC7FE7B9}" destId="{97FEF048-B828-4E7E-8170-DA8BB246C96D}" srcOrd="0" destOrd="0" parTransId="{FC7AE60B-7176-4799-BB0D-520433142C68}" sibTransId="{F6DFFB84-DFBF-4EAB-8E7A-0E8B343DC846}"/>
    <dgm:cxn modelId="{A544126F-6C52-4F89-9B4E-D2A15666EF23}" type="presOf" srcId="{EBF85681-1AAB-4A64-B733-8E179CC8F586}" destId="{ED400753-6D7A-4C79-AF9F-5D6E8CCC4BFC}" srcOrd="1" destOrd="0" presId="urn:microsoft.com/office/officeart/2005/8/layout/hierarchy6"/>
    <dgm:cxn modelId="{7878E078-28C7-4E08-A624-D265829CFD7A}" type="presOf" srcId="{5E128879-7A93-4C5E-B072-2C69695DD3AD}" destId="{D890A11B-C1C9-4E4F-954E-4828719A6673}" srcOrd="0" destOrd="0" presId="urn:microsoft.com/office/officeart/2005/8/layout/hierarchy6"/>
    <dgm:cxn modelId="{F2E9D083-A07A-4989-8FB6-BA6E1791F4C9}" type="presOf" srcId="{902F0F15-A575-4E28-A4F3-A93B52FB8B9F}" destId="{0E8BB5CD-ED1A-4942-A6EC-3E07FA93C39F}" srcOrd="0" destOrd="0" presId="urn:microsoft.com/office/officeart/2005/8/layout/hierarchy6"/>
    <dgm:cxn modelId="{9D8A4386-1869-4E17-9AD9-C4F0CE9B3144}" type="presOf" srcId="{3D02D53C-2547-4EDC-B01C-3DE129EE2548}" destId="{FB3D8B26-7D19-4CF0-BE09-F839BDA4C569}" srcOrd="0" destOrd="0" presId="urn:microsoft.com/office/officeart/2005/8/layout/hierarchy6"/>
    <dgm:cxn modelId="{7DF42A87-7B86-439D-B372-CA4036D397CF}" type="presOf" srcId="{CC312D75-7F6B-4180-985B-FF42C54B7607}" destId="{386B9ED5-5580-4BC4-A21B-09BD789AA836}" srcOrd="0" destOrd="0" presId="urn:microsoft.com/office/officeart/2005/8/layout/hierarchy6"/>
    <dgm:cxn modelId="{155E4987-35AB-45DC-AC76-60221482A989}" type="presOf" srcId="{13C5BFA0-9EA4-421D-A93D-D31B8F6C72A1}" destId="{D669D384-34AA-4F46-B3E9-2CDC3296F590}" srcOrd="0" destOrd="0" presId="urn:microsoft.com/office/officeart/2005/8/layout/hierarchy6"/>
    <dgm:cxn modelId="{87C59987-9ECC-4EF0-960E-B5943EE272E5}" srcId="{14FE14BB-37D8-4F82-AA45-72C08B069C8C}" destId="{3D02D53C-2547-4EDC-B01C-3DE129EE2548}" srcOrd="2" destOrd="0" parTransId="{08C5361E-BA12-4A02-8B58-29FDC67EB7C9}" sibTransId="{6074570A-E7D3-4A38-B9E5-5F87124B8A2A}"/>
    <dgm:cxn modelId="{1A15268B-AECD-406C-B3B8-EE943A00D39D}" type="presOf" srcId="{BB9203F2-D2A2-4C32-A2DC-1F96E062EE15}" destId="{C3CA6BB6-9520-443F-9EF7-8F5B89D5EAD3}" srcOrd="1" destOrd="0" presId="urn:microsoft.com/office/officeart/2005/8/layout/hierarchy6"/>
    <dgm:cxn modelId="{BA29B191-37B8-4A63-88D5-D81E5F130F3E}" srcId="{97FEF048-B828-4E7E-8170-DA8BB246C96D}" destId="{ED80E3F2-B142-444C-B704-07DE07CB9134}" srcOrd="0" destOrd="0" parTransId="{9B735F9D-4114-4F7B-B1C9-25D38A1F8D46}" sibTransId="{CB35D6FB-8436-46D8-9D5B-65DA463F80C5}"/>
    <dgm:cxn modelId="{837F3D94-1A47-4B4E-BDCD-CC173FB7C032}" srcId="{97FEF048-B828-4E7E-8170-DA8BB246C96D}" destId="{47B793DA-8C8F-44FF-80C0-08B4B677BFA6}" srcOrd="1" destOrd="0" parTransId="{13C5BFA0-9EA4-421D-A93D-D31B8F6C72A1}" sibTransId="{0586D710-0957-470E-A5BC-077FA8216018}"/>
    <dgm:cxn modelId="{FA1F8099-D13E-4847-A167-DA46F6EEE50F}" srcId="{4B7B0596-DDDF-4EB5-95CB-2A86AC7FE7B9}" destId="{EBF85681-1AAB-4A64-B733-8E179CC8F586}" srcOrd="4" destOrd="0" parTransId="{3A40E089-52CF-4D55-8949-C2B2892FAECD}" sibTransId="{966211C2-6DE9-4FB7-B994-0FB9392A431E}"/>
    <dgm:cxn modelId="{25232BA1-0C39-4268-AA74-9743CD30B2D7}" type="presOf" srcId="{9B735F9D-4114-4F7B-B1C9-25D38A1F8D46}" destId="{7B350379-02A1-41F8-A504-742CAA1825A8}" srcOrd="0" destOrd="0" presId="urn:microsoft.com/office/officeart/2005/8/layout/hierarchy6"/>
    <dgm:cxn modelId="{2A734AA2-7A07-4FFA-8744-B3AC5AAADF62}" type="presOf" srcId="{FB1FDBE2-B904-41EB-942E-FE1E99581F09}" destId="{E9AFFAAA-77C1-4FB3-855D-4763B88E8B95}" srcOrd="0" destOrd="0" presId="urn:microsoft.com/office/officeart/2005/8/layout/hierarchy6"/>
    <dgm:cxn modelId="{A83D87C0-61C5-4685-8499-7EE8A70D8976}" srcId="{14FE14BB-37D8-4F82-AA45-72C08B069C8C}" destId="{ABD4772E-5447-4BBC-87BA-AE94145926BD}" srcOrd="1" destOrd="0" parTransId="{5E128879-7A93-4C5E-B072-2C69695DD3AD}" sibTransId="{F2F8A506-FBDA-4305-9CDA-F7D72F50FA8E}"/>
    <dgm:cxn modelId="{B9DAFDC1-1217-4062-A98B-D207C235FAF3}" type="presOf" srcId="{ABD4772E-5447-4BBC-87BA-AE94145926BD}" destId="{5C8A1185-D48E-4136-9959-A4CB9F36FC8A}" srcOrd="0" destOrd="0" presId="urn:microsoft.com/office/officeart/2005/8/layout/hierarchy6"/>
    <dgm:cxn modelId="{1A84C7C9-60DA-4A5E-B2FD-3D000D829148}" type="presOf" srcId="{C882B223-0E91-41E4-AE33-68AA28E93A65}" destId="{9A975F24-8139-4B56-9B48-FA03E0EF7CD9}" srcOrd="0" destOrd="0" presId="urn:microsoft.com/office/officeart/2005/8/layout/hierarchy6"/>
    <dgm:cxn modelId="{F01900D1-26C0-4DA3-98FB-B77F2042E1C8}" srcId="{47B793DA-8C8F-44FF-80C0-08B4B677BFA6}" destId="{659DDD58-1F1F-4728-9CBF-68AC4295136D}" srcOrd="2" destOrd="0" parTransId="{B16B3665-0705-4E9D-8381-27FB5F9C86F0}" sibTransId="{5F29CB3D-7C50-42BC-B1D8-BC3A29E482C9}"/>
    <dgm:cxn modelId="{E7364DD2-E3C3-4484-B008-07092E365264}" type="presOf" srcId="{5F402F67-7533-4368-A3F2-9220ABB7DBCB}" destId="{1C6D4F20-A649-4176-A7C2-D602072F3CAF}" srcOrd="0" destOrd="0" presId="urn:microsoft.com/office/officeart/2005/8/layout/hierarchy6"/>
    <dgm:cxn modelId="{81B199D2-CE41-46F5-853D-FA7FDA9966BC}" type="presOf" srcId="{B16B3665-0705-4E9D-8381-27FB5F9C86F0}" destId="{2F425E68-AC7A-4A03-8E2C-E8F5B08C3D55}" srcOrd="0" destOrd="0" presId="urn:microsoft.com/office/officeart/2005/8/layout/hierarchy6"/>
    <dgm:cxn modelId="{17EA53D7-50A8-43CB-95FA-D1549E904879}" type="presOf" srcId="{18CD8909-DFFD-46AF-8171-A07C40F0BEB9}" destId="{6C9ABACF-66FE-458F-A9EE-03F2FBF406EA}" srcOrd="0" destOrd="0" presId="urn:microsoft.com/office/officeart/2005/8/layout/hierarchy6"/>
    <dgm:cxn modelId="{EAFD5EE1-6BEF-473B-AD29-BD1DD84383E5}" type="presOf" srcId="{2EB2785F-0AEE-4E9A-8DF2-63A1197BBFDA}" destId="{DA1FEA75-8134-4E44-8EE0-15BC16864464}" srcOrd="0" destOrd="0" presId="urn:microsoft.com/office/officeart/2005/8/layout/hierarchy6"/>
    <dgm:cxn modelId="{227FF6E1-6E7B-4739-BE67-60CFEEBC2930}" type="presOf" srcId="{EBF85681-1AAB-4A64-B733-8E179CC8F586}" destId="{B99AFE58-F765-4021-96A3-DA050B376A31}" srcOrd="0" destOrd="0" presId="urn:microsoft.com/office/officeart/2005/8/layout/hierarchy6"/>
    <dgm:cxn modelId="{3136C0E5-6D61-4235-BADC-12D543319919}" type="presOf" srcId="{4B7B0596-DDDF-4EB5-95CB-2A86AC7FE7B9}" destId="{E79C7050-83EC-4F2C-A192-DAC82F7F5D85}" srcOrd="0" destOrd="0" presId="urn:microsoft.com/office/officeart/2005/8/layout/hierarchy6"/>
    <dgm:cxn modelId="{0CE0CCE6-9D2F-4B80-A594-8E039AC118F7}" type="presOf" srcId="{74D17A4B-7AF9-489D-9B55-96965282661A}" destId="{CA0D6919-B8CA-43C9-988C-90CD390D86C9}" srcOrd="0" destOrd="0" presId="urn:microsoft.com/office/officeart/2005/8/layout/hierarchy6"/>
    <dgm:cxn modelId="{77E402E9-A7B6-4865-BA91-37B2C2DB68CF}" srcId="{47B793DA-8C8F-44FF-80C0-08B4B677BFA6}" destId="{C882B223-0E91-41E4-AE33-68AA28E93A65}" srcOrd="1" destOrd="0" parTransId="{73089724-1D22-478C-A196-ED97DC8CDED9}" sibTransId="{72FEE83A-CE5B-471F-9B24-0D3CED537B95}"/>
    <dgm:cxn modelId="{49D943FF-49CD-4BC6-A2FB-87DDE1DAAFD6}" type="presOf" srcId="{BB9203F2-D2A2-4C32-A2DC-1F96E062EE15}" destId="{18E9A338-F73C-4F02-824D-C21708D6118D}" srcOrd="0" destOrd="0" presId="urn:microsoft.com/office/officeart/2005/8/layout/hierarchy6"/>
    <dgm:cxn modelId="{869268A8-952B-47B7-BA62-3E62B5B52C20}" type="presParOf" srcId="{E79C7050-83EC-4F2C-A192-DAC82F7F5D85}" destId="{ACB0DBEF-618C-4BE9-B7EA-229EA4FAAE5F}" srcOrd="0" destOrd="0" presId="urn:microsoft.com/office/officeart/2005/8/layout/hierarchy6"/>
    <dgm:cxn modelId="{A4BBE50F-9C3A-46BD-A190-675CD3A017FA}" type="presParOf" srcId="{ACB0DBEF-618C-4BE9-B7EA-229EA4FAAE5F}" destId="{AA63549E-E509-4A77-9C98-F9FE03A8CED2}" srcOrd="0" destOrd="0" presId="urn:microsoft.com/office/officeart/2005/8/layout/hierarchy6"/>
    <dgm:cxn modelId="{53DF5ED7-95E6-47FE-B1CB-6F8D6A382B81}" type="presParOf" srcId="{ACB0DBEF-618C-4BE9-B7EA-229EA4FAAE5F}" destId="{837ABA81-E306-4D90-B677-0E03764A314D}" srcOrd="1" destOrd="0" presId="urn:microsoft.com/office/officeart/2005/8/layout/hierarchy6"/>
    <dgm:cxn modelId="{D321374A-6EBE-4FE3-90AA-5293E848E59F}" type="presParOf" srcId="{837ABA81-E306-4D90-B677-0E03764A314D}" destId="{C690C172-1C16-4DA8-8F9F-8E02C0E931C5}" srcOrd="0" destOrd="0" presId="urn:microsoft.com/office/officeart/2005/8/layout/hierarchy6"/>
    <dgm:cxn modelId="{F1466820-70C6-4DC2-BC3F-930077B49FF5}" type="presParOf" srcId="{C690C172-1C16-4DA8-8F9F-8E02C0E931C5}" destId="{606155E3-801B-45C5-87D0-BCE2F5F6F8D0}" srcOrd="0" destOrd="0" presId="urn:microsoft.com/office/officeart/2005/8/layout/hierarchy6"/>
    <dgm:cxn modelId="{80AF5380-CE99-4BD5-87D2-FC0D6B942CB8}" type="presParOf" srcId="{C690C172-1C16-4DA8-8F9F-8E02C0E931C5}" destId="{BE3CA705-3A07-4F28-B4A1-8967197C1C71}" srcOrd="1" destOrd="0" presId="urn:microsoft.com/office/officeart/2005/8/layout/hierarchy6"/>
    <dgm:cxn modelId="{0412D67D-4E82-46D1-A4BF-BBE17E6B6E1D}" type="presParOf" srcId="{BE3CA705-3A07-4F28-B4A1-8967197C1C71}" destId="{7B350379-02A1-41F8-A504-742CAA1825A8}" srcOrd="0" destOrd="0" presId="urn:microsoft.com/office/officeart/2005/8/layout/hierarchy6"/>
    <dgm:cxn modelId="{0232E7DA-62D3-4010-A06E-3B42803050B0}" type="presParOf" srcId="{BE3CA705-3A07-4F28-B4A1-8967197C1C71}" destId="{B8A48E75-AB99-403B-ADF4-8BB56AC6E8CA}" srcOrd="1" destOrd="0" presId="urn:microsoft.com/office/officeart/2005/8/layout/hierarchy6"/>
    <dgm:cxn modelId="{AA0BF9B2-7A9D-42AE-9B7E-7CF0F9513F0C}" type="presParOf" srcId="{B8A48E75-AB99-403B-ADF4-8BB56AC6E8CA}" destId="{B5DD95E6-D400-4A71-BF78-C59222988B7A}" srcOrd="0" destOrd="0" presId="urn:microsoft.com/office/officeart/2005/8/layout/hierarchy6"/>
    <dgm:cxn modelId="{009CB630-0338-42A7-B95C-B5E6F1389AA4}" type="presParOf" srcId="{B8A48E75-AB99-403B-ADF4-8BB56AC6E8CA}" destId="{2996776A-8E98-41FC-96E0-1FC52DCD9631}" srcOrd="1" destOrd="0" presId="urn:microsoft.com/office/officeart/2005/8/layout/hierarchy6"/>
    <dgm:cxn modelId="{C5CE417E-F5A2-45C7-B462-989DDD333283}" type="presParOf" srcId="{2996776A-8E98-41FC-96E0-1FC52DCD9631}" destId="{6C9ABACF-66FE-458F-A9EE-03F2FBF406EA}" srcOrd="0" destOrd="0" presId="urn:microsoft.com/office/officeart/2005/8/layout/hierarchy6"/>
    <dgm:cxn modelId="{80E73F80-705A-4204-A1CA-04C557B86F7C}" type="presParOf" srcId="{2996776A-8E98-41FC-96E0-1FC52DCD9631}" destId="{7C5280D1-56A3-4F79-9ACB-0A31EEB1756B}" srcOrd="1" destOrd="0" presId="urn:microsoft.com/office/officeart/2005/8/layout/hierarchy6"/>
    <dgm:cxn modelId="{90527210-DEA9-4979-A5DD-8BD515C7E22D}" type="presParOf" srcId="{7C5280D1-56A3-4F79-9ACB-0A31EEB1756B}" destId="{324B4356-C811-4F89-B012-1173B0D27565}" srcOrd="0" destOrd="0" presId="urn:microsoft.com/office/officeart/2005/8/layout/hierarchy6"/>
    <dgm:cxn modelId="{867FCE39-97AA-4475-B16D-8636420E5523}" type="presParOf" srcId="{7C5280D1-56A3-4F79-9ACB-0A31EEB1756B}" destId="{219C9615-88C8-43CF-B809-47564BCFAA2D}" srcOrd="1" destOrd="0" presId="urn:microsoft.com/office/officeart/2005/8/layout/hierarchy6"/>
    <dgm:cxn modelId="{6883B985-0758-4AAA-8746-CE164A3C5039}" type="presParOf" srcId="{219C9615-88C8-43CF-B809-47564BCFAA2D}" destId="{5E5B114C-673B-43FA-A8BB-4A9079447DF4}" srcOrd="0" destOrd="0" presId="urn:microsoft.com/office/officeart/2005/8/layout/hierarchy6"/>
    <dgm:cxn modelId="{FDDE859A-89DB-4BFE-AA06-5AE820999757}" type="presParOf" srcId="{219C9615-88C8-43CF-B809-47564BCFAA2D}" destId="{5343B316-2F03-44F9-B28A-6AB384CEF5EB}" srcOrd="1" destOrd="0" presId="urn:microsoft.com/office/officeart/2005/8/layout/hierarchy6"/>
    <dgm:cxn modelId="{DF67EE4F-0321-4806-91E6-E3542DB50C10}" type="presParOf" srcId="{5343B316-2F03-44F9-B28A-6AB384CEF5EB}" destId="{58189774-04D5-4108-9E68-7FE44D136070}" srcOrd="0" destOrd="0" presId="urn:microsoft.com/office/officeart/2005/8/layout/hierarchy6"/>
    <dgm:cxn modelId="{0335ABAD-0F53-47A8-A61F-CD7BBEED1B98}" type="presParOf" srcId="{5343B316-2F03-44F9-B28A-6AB384CEF5EB}" destId="{5BDEC9AF-4287-48B4-8AE2-9228BE4A4252}" srcOrd="1" destOrd="0" presId="urn:microsoft.com/office/officeart/2005/8/layout/hierarchy6"/>
    <dgm:cxn modelId="{6B8E6AB5-A304-48C1-963A-1B11E45EC46E}" type="presParOf" srcId="{219C9615-88C8-43CF-B809-47564BCFAA2D}" destId="{D890A11B-C1C9-4E4F-954E-4828719A6673}" srcOrd="2" destOrd="0" presId="urn:microsoft.com/office/officeart/2005/8/layout/hierarchy6"/>
    <dgm:cxn modelId="{7DB96B3E-F65B-490F-95DE-AFC8F778E574}" type="presParOf" srcId="{219C9615-88C8-43CF-B809-47564BCFAA2D}" destId="{97EA662F-1F01-4034-B52B-9BC87E6B979D}" srcOrd="3" destOrd="0" presId="urn:microsoft.com/office/officeart/2005/8/layout/hierarchy6"/>
    <dgm:cxn modelId="{8C1761B7-96A1-4F83-8125-1A91CDE65243}" type="presParOf" srcId="{97EA662F-1F01-4034-B52B-9BC87E6B979D}" destId="{5C8A1185-D48E-4136-9959-A4CB9F36FC8A}" srcOrd="0" destOrd="0" presId="urn:microsoft.com/office/officeart/2005/8/layout/hierarchy6"/>
    <dgm:cxn modelId="{8B5D516D-9C8A-4B99-B99C-B342EC0BCB3E}" type="presParOf" srcId="{97EA662F-1F01-4034-B52B-9BC87E6B979D}" destId="{52321A20-FF0B-4A6F-8DF8-5961ED342CD8}" srcOrd="1" destOrd="0" presId="urn:microsoft.com/office/officeart/2005/8/layout/hierarchy6"/>
    <dgm:cxn modelId="{DE7CF67B-BE88-4530-B4E7-08D4DFADBE35}" type="presParOf" srcId="{219C9615-88C8-43CF-B809-47564BCFAA2D}" destId="{419F606E-5118-43D8-A8A0-267E7691EFE0}" srcOrd="4" destOrd="0" presId="urn:microsoft.com/office/officeart/2005/8/layout/hierarchy6"/>
    <dgm:cxn modelId="{C8C507CD-8ED1-4DAE-A108-A4E542E32006}" type="presParOf" srcId="{219C9615-88C8-43CF-B809-47564BCFAA2D}" destId="{FB5C8EC4-4417-4D04-8B2D-980CD4FC1562}" srcOrd="5" destOrd="0" presId="urn:microsoft.com/office/officeart/2005/8/layout/hierarchy6"/>
    <dgm:cxn modelId="{6BEFCDAA-FBA5-438C-BD7A-7DC58FD6F00F}" type="presParOf" srcId="{FB5C8EC4-4417-4D04-8B2D-980CD4FC1562}" destId="{FB3D8B26-7D19-4CF0-BE09-F839BDA4C569}" srcOrd="0" destOrd="0" presId="urn:microsoft.com/office/officeart/2005/8/layout/hierarchy6"/>
    <dgm:cxn modelId="{AEF23850-975B-4881-B471-C5CEA404872C}" type="presParOf" srcId="{FB5C8EC4-4417-4D04-8B2D-980CD4FC1562}" destId="{92FDC8B7-BE90-4E9B-8535-60407473A4BD}" srcOrd="1" destOrd="0" presId="urn:microsoft.com/office/officeart/2005/8/layout/hierarchy6"/>
    <dgm:cxn modelId="{C61DB11E-093D-40F7-A4FA-A54FCC1072A4}" type="presParOf" srcId="{BE3CA705-3A07-4F28-B4A1-8967197C1C71}" destId="{D669D384-34AA-4F46-B3E9-2CDC3296F590}" srcOrd="2" destOrd="0" presId="urn:microsoft.com/office/officeart/2005/8/layout/hierarchy6"/>
    <dgm:cxn modelId="{049203FA-292A-40AA-839A-5E56D3D4A5B4}" type="presParOf" srcId="{BE3CA705-3A07-4F28-B4A1-8967197C1C71}" destId="{18A6496F-B266-4660-8C8E-A783541D5DA0}" srcOrd="3" destOrd="0" presId="urn:microsoft.com/office/officeart/2005/8/layout/hierarchy6"/>
    <dgm:cxn modelId="{C219AEB5-78E3-47F9-8FF2-88BB91807CBE}" type="presParOf" srcId="{18A6496F-B266-4660-8C8E-A783541D5DA0}" destId="{A469787C-2B54-4F7A-A5EB-6DDD23B9A763}" srcOrd="0" destOrd="0" presId="urn:microsoft.com/office/officeart/2005/8/layout/hierarchy6"/>
    <dgm:cxn modelId="{39CE1682-9017-495D-BCC1-00699BE555E2}" type="presParOf" srcId="{18A6496F-B266-4660-8C8E-A783541D5DA0}" destId="{5A606EB5-0BD2-414A-9A7F-367729FEC1FA}" srcOrd="1" destOrd="0" presId="urn:microsoft.com/office/officeart/2005/8/layout/hierarchy6"/>
    <dgm:cxn modelId="{B54FFD8D-A2CF-44AF-A4B1-EC1CFFE10114}" type="presParOf" srcId="{5A606EB5-0BD2-414A-9A7F-367729FEC1FA}" destId="{DA1FEA75-8134-4E44-8EE0-15BC16864464}" srcOrd="0" destOrd="0" presId="urn:microsoft.com/office/officeart/2005/8/layout/hierarchy6"/>
    <dgm:cxn modelId="{BC0DE77A-B616-4791-A307-7458B42769EC}" type="presParOf" srcId="{5A606EB5-0BD2-414A-9A7F-367729FEC1FA}" destId="{6A27FCE0-6F05-4D08-BB27-DB7B2ABEBF6C}" srcOrd="1" destOrd="0" presId="urn:microsoft.com/office/officeart/2005/8/layout/hierarchy6"/>
    <dgm:cxn modelId="{F1C5E752-E39A-4CF7-8DF5-2B2393D09BFA}" type="presParOf" srcId="{6A27FCE0-6F05-4D08-BB27-DB7B2ABEBF6C}" destId="{E9AFFAAA-77C1-4FB3-855D-4763B88E8B95}" srcOrd="0" destOrd="0" presId="urn:microsoft.com/office/officeart/2005/8/layout/hierarchy6"/>
    <dgm:cxn modelId="{21205C8F-0E81-44A7-8134-6A912FB7FFB7}" type="presParOf" srcId="{6A27FCE0-6F05-4D08-BB27-DB7B2ABEBF6C}" destId="{A5CD3F6D-643A-4694-AAEB-C12AB3DD4E02}" srcOrd="1" destOrd="0" presId="urn:microsoft.com/office/officeart/2005/8/layout/hierarchy6"/>
    <dgm:cxn modelId="{2C053BCF-0756-458E-BC91-D4AA71F22250}" type="presParOf" srcId="{5A606EB5-0BD2-414A-9A7F-367729FEC1FA}" destId="{04E8DDB7-AE18-4BF5-978E-1BD54A7DFD3E}" srcOrd="2" destOrd="0" presId="urn:microsoft.com/office/officeart/2005/8/layout/hierarchy6"/>
    <dgm:cxn modelId="{D8A2552D-5075-4E74-9DD8-10B9293E8DE9}" type="presParOf" srcId="{5A606EB5-0BD2-414A-9A7F-367729FEC1FA}" destId="{89344782-4807-457D-908F-35A06F064C87}" srcOrd="3" destOrd="0" presId="urn:microsoft.com/office/officeart/2005/8/layout/hierarchy6"/>
    <dgm:cxn modelId="{2981EBA4-B120-4109-9158-B47E7D0AFA27}" type="presParOf" srcId="{89344782-4807-457D-908F-35A06F064C87}" destId="{9A975F24-8139-4B56-9B48-FA03E0EF7CD9}" srcOrd="0" destOrd="0" presId="urn:microsoft.com/office/officeart/2005/8/layout/hierarchy6"/>
    <dgm:cxn modelId="{0D37F1A0-9CDC-4DC1-9D7F-E0E47F7F627C}" type="presParOf" srcId="{89344782-4807-457D-908F-35A06F064C87}" destId="{5BD7CD9F-F239-4F17-BD90-D498BBD7C819}" srcOrd="1" destOrd="0" presId="urn:microsoft.com/office/officeart/2005/8/layout/hierarchy6"/>
    <dgm:cxn modelId="{356B50B0-0C5C-46C8-B757-EAB1655B938E}" type="presParOf" srcId="{5A606EB5-0BD2-414A-9A7F-367729FEC1FA}" destId="{2F425E68-AC7A-4A03-8E2C-E8F5B08C3D55}" srcOrd="4" destOrd="0" presId="urn:microsoft.com/office/officeart/2005/8/layout/hierarchy6"/>
    <dgm:cxn modelId="{D967FD89-7849-4A29-B739-29339B5E9DF0}" type="presParOf" srcId="{5A606EB5-0BD2-414A-9A7F-367729FEC1FA}" destId="{E991581C-3052-4A1E-B636-4F06336F805F}" srcOrd="5" destOrd="0" presId="urn:microsoft.com/office/officeart/2005/8/layout/hierarchy6"/>
    <dgm:cxn modelId="{7EB41F03-33AA-4E7E-95F7-1BA2FCABCF1A}" type="presParOf" srcId="{E991581C-3052-4A1E-B636-4F06336F805F}" destId="{29DE62C9-EC74-449A-9761-D2650378F694}" srcOrd="0" destOrd="0" presId="urn:microsoft.com/office/officeart/2005/8/layout/hierarchy6"/>
    <dgm:cxn modelId="{1F2F8DA2-4DCD-47D3-944E-569E7C5F0073}" type="presParOf" srcId="{E991581C-3052-4A1E-B636-4F06336F805F}" destId="{7ACA1944-E5CA-4E8F-9176-E9F457D82689}" srcOrd="1" destOrd="0" presId="urn:microsoft.com/office/officeart/2005/8/layout/hierarchy6"/>
    <dgm:cxn modelId="{CEB773E0-743B-482D-B285-1C71F934028A}" type="presParOf" srcId="{5A606EB5-0BD2-414A-9A7F-367729FEC1FA}" destId="{CA0D6919-B8CA-43C9-988C-90CD390D86C9}" srcOrd="6" destOrd="0" presId="urn:microsoft.com/office/officeart/2005/8/layout/hierarchy6"/>
    <dgm:cxn modelId="{058B5027-3C67-48CF-AA17-906C9639C5EB}" type="presParOf" srcId="{5A606EB5-0BD2-414A-9A7F-367729FEC1FA}" destId="{F8A77856-44CB-4AF6-B6DE-B1DFC05D2D68}" srcOrd="7" destOrd="0" presId="urn:microsoft.com/office/officeart/2005/8/layout/hierarchy6"/>
    <dgm:cxn modelId="{F5965AA1-20E6-4090-90CE-856519533E25}" type="presParOf" srcId="{F8A77856-44CB-4AF6-B6DE-B1DFC05D2D68}" destId="{386B9ED5-5580-4BC4-A21B-09BD789AA836}" srcOrd="0" destOrd="0" presId="urn:microsoft.com/office/officeart/2005/8/layout/hierarchy6"/>
    <dgm:cxn modelId="{ACF40B1D-E931-4E01-B679-5EC0A10ECA12}" type="presParOf" srcId="{F8A77856-44CB-4AF6-B6DE-B1DFC05D2D68}" destId="{77307CE2-8542-49F5-8D46-522F0FED1E45}" srcOrd="1" destOrd="0" presId="urn:microsoft.com/office/officeart/2005/8/layout/hierarchy6"/>
    <dgm:cxn modelId="{1ED8ED48-0ED3-4353-BA2D-AD5BB224B4CF}" type="presParOf" srcId="{E79C7050-83EC-4F2C-A192-DAC82F7F5D85}" destId="{63E6809A-CACA-4E59-9858-0B93EFC08631}" srcOrd="1" destOrd="0" presId="urn:microsoft.com/office/officeart/2005/8/layout/hierarchy6"/>
    <dgm:cxn modelId="{F2D060EB-2D6D-44E7-9027-707EE837E131}" type="presParOf" srcId="{63E6809A-CACA-4E59-9858-0B93EFC08631}" destId="{42036576-585E-4D02-8C3B-DBA56B11F8AD}" srcOrd="0" destOrd="0" presId="urn:microsoft.com/office/officeart/2005/8/layout/hierarchy6"/>
    <dgm:cxn modelId="{4B2F92E5-785E-4B43-A3FC-11DBC02C64F1}" type="presParOf" srcId="{42036576-585E-4D02-8C3B-DBA56B11F8AD}" destId="{0E8BB5CD-ED1A-4942-A6EC-3E07FA93C39F}" srcOrd="0" destOrd="0" presId="urn:microsoft.com/office/officeart/2005/8/layout/hierarchy6"/>
    <dgm:cxn modelId="{86BAC31F-7D95-4DDC-80D8-AC55FDD3225C}" type="presParOf" srcId="{42036576-585E-4D02-8C3B-DBA56B11F8AD}" destId="{DA999AF8-63C0-4171-BE2B-136B7163DACC}" srcOrd="1" destOrd="0" presId="urn:microsoft.com/office/officeart/2005/8/layout/hierarchy6"/>
    <dgm:cxn modelId="{85FFFC7B-E1C6-44A9-A31E-CA97EAC6750C}" type="presParOf" srcId="{63E6809A-CACA-4E59-9858-0B93EFC08631}" destId="{ED40EA38-78D4-4A2F-8D23-DD39E4938891}" srcOrd="1" destOrd="0" presId="urn:microsoft.com/office/officeart/2005/8/layout/hierarchy6"/>
    <dgm:cxn modelId="{53DA0C0C-F6AB-4B12-9349-BC31F3D7D0AF}" type="presParOf" srcId="{ED40EA38-78D4-4A2F-8D23-DD39E4938891}" destId="{4551A9DC-F055-4CA3-8A60-369E3AEC4605}" srcOrd="0" destOrd="0" presId="urn:microsoft.com/office/officeart/2005/8/layout/hierarchy6"/>
    <dgm:cxn modelId="{A6ECD6EB-694F-420D-B61E-FCC89F8DE5B8}" type="presParOf" srcId="{63E6809A-CACA-4E59-9858-0B93EFC08631}" destId="{28CDEAE0-7BC6-4674-BA38-B7B179DB06F8}" srcOrd="2" destOrd="0" presId="urn:microsoft.com/office/officeart/2005/8/layout/hierarchy6"/>
    <dgm:cxn modelId="{81369AB8-E050-4956-8576-7E23B4D275AD}" type="presParOf" srcId="{28CDEAE0-7BC6-4674-BA38-B7B179DB06F8}" destId="{18E9A338-F73C-4F02-824D-C21708D6118D}" srcOrd="0" destOrd="0" presId="urn:microsoft.com/office/officeart/2005/8/layout/hierarchy6"/>
    <dgm:cxn modelId="{3E0DD7CD-DDA1-44EC-9141-7C22ADD803F1}" type="presParOf" srcId="{28CDEAE0-7BC6-4674-BA38-B7B179DB06F8}" destId="{C3CA6BB6-9520-443F-9EF7-8F5B89D5EAD3}" srcOrd="1" destOrd="0" presId="urn:microsoft.com/office/officeart/2005/8/layout/hierarchy6"/>
    <dgm:cxn modelId="{36AEB7F8-51D4-437A-9028-C38A80E99719}" type="presParOf" srcId="{63E6809A-CACA-4E59-9858-0B93EFC08631}" destId="{50D818CB-EE9C-4CD6-A547-CB41AF65CD12}" srcOrd="3" destOrd="0" presId="urn:microsoft.com/office/officeart/2005/8/layout/hierarchy6"/>
    <dgm:cxn modelId="{7B76DDBC-9473-4CC9-8704-7D4C171AC1E6}" type="presParOf" srcId="{50D818CB-EE9C-4CD6-A547-CB41AF65CD12}" destId="{AC9D3F94-9328-4ACE-BF41-6B4AFE1198F7}" srcOrd="0" destOrd="0" presId="urn:microsoft.com/office/officeart/2005/8/layout/hierarchy6"/>
    <dgm:cxn modelId="{060BE22F-B007-4416-AD44-2F20082DB77B}" type="presParOf" srcId="{63E6809A-CACA-4E59-9858-0B93EFC08631}" destId="{F164B4BE-FFF5-4D53-BC02-53C99A288E9F}" srcOrd="4" destOrd="0" presId="urn:microsoft.com/office/officeart/2005/8/layout/hierarchy6"/>
    <dgm:cxn modelId="{09134682-E05A-47AD-B0D4-46FF402C57C0}" type="presParOf" srcId="{F164B4BE-FFF5-4D53-BC02-53C99A288E9F}" destId="{1C6D4F20-A649-4176-A7C2-D602072F3CAF}" srcOrd="0" destOrd="0" presId="urn:microsoft.com/office/officeart/2005/8/layout/hierarchy6"/>
    <dgm:cxn modelId="{9D711544-06DF-4135-99F1-593ADACFE121}" type="presParOf" srcId="{F164B4BE-FFF5-4D53-BC02-53C99A288E9F}" destId="{46F15B3A-F708-456E-9357-96993D9A406B}" srcOrd="1" destOrd="0" presId="urn:microsoft.com/office/officeart/2005/8/layout/hierarchy6"/>
    <dgm:cxn modelId="{01293913-BE6C-4A6D-BCBA-1AD9A1BD0125}" type="presParOf" srcId="{63E6809A-CACA-4E59-9858-0B93EFC08631}" destId="{7DF75A2D-6B9C-424C-8830-2436F41355B4}" srcOrd="5" destOrd="0" presId="urn:microsoft.com/office/officeart/2005/8/layout/hierarchy6"/>
    <dgm:cxn modelId="{C5A6E6E1-E961-4459-978B-DB921D0A555E}" type="presParOf" srcId="{7DF75A2D-6B9C-424C-8830-2436F41355B4}" destId="{EA375DF3-FD19-4841-B798-694262946710}" srcOrd="0" destOrd="0" presId="urn:microsoft.com/office/officeart/2005/8/layout/hierarchy6"/>
    <dgm:cxn modelId="{B8574531-5B3B-4608-93C9-1E8494CDD135}" type="presParOf" srcId="{63E6809A-CACA-4E59-9858-0B93EFC08631}" destId="{C2FE348B-5605-44C9-B86A-840959856E0C}" srcOrd="6" destOrd="0" presId="urn:microsoft.com/office/officeart/2005/8/layout/hierarchy6"/>
    <dgm:cxn modelId="{B4AB3255-20FA-4AE7-BBAB-0896C58BB8E3}" type="presParOf" srcId="{C2FE348B-5605-44C9-B86A-840959856E0C}" destId="{B99AFE58-F765-4021-96A3-DA050B376A31}" srcOrd="0" destOrd="0" presId="urn:microsoft.com/office/officeart/2005/8/layout/hierarchy6"/>
    <dgm:cxn modelId="{BE9992F8-685E-4024-8346-47EAD2709000}" type="presParOf" srcId="{C2FE348B-5605-44C9-B86A-840959856E0C}" destId="{ED400753-6D7A-4C79-AF9F-5D6E8CCC4BFC}"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C1E7E2-EF43-418F-B30F-9661FFD9BBCA}" type="doc">
      <dgm:prSet loTypeId="urn:microsoft.com/office/officeart/2005/8/layout/list1" loCatId="list" qsTypeId="urn:microsoft.com/office/officeart/2005/8/quickstyle/simple1" qsCatId="simple" csTypeId="urn:microsoft.com/office/officeart/2005/8/colors/colorful1" csCatId="colorful"/>
      <dgm:spPr/>
      <dgm:t>
        <a:bodyPr/>
        <a:lstStyle/>
        <a:p>
          <a:endParaRPr lang="en-US"/>
        </a:p>
      </dgm:t>
    </dgm:pt>
    <dgm:pt modelId="{9547D2D9-634B-4D9F-8F9F-ADB64C9D5577}">
      <dgm:prSet/>
      <dgm:spPr/>
      <dgm:t>
        <a:bodyPr/>
        <a:lstStyle/>
        <a:p>
          <a:r>
            <a:rPr lang="en-US"/>
            <a:t>WHAT IS HOUSING COUNSELING?</a:t>
          </a:r>
        </a:p>
      </dgm:t>
    </dgm:pt>
    <dgm:pt modelId="{174737DD-5E3E-4D6F-9299-97FC58B3DC42}" type="parTrans" cxnId="{823E1B79-6F32-4D17-AAC2-DE4D91D42283}">
      <dgm:prSet/>
      <dgm:spPr/>
      <dgm:t>
        <a:bodyPr/>
        <a:lstStyle/>
        <a:p>
          <a:endParaRPr lang="en-US"/>
        </a:p>
      </dgm:t>
    </dgm:pt>
    <dgm:pt modelId="{DA79D8D0-D65D-45B4-9E4B-483A110C15E4}" type="sibTrans" cxnId="{823E1B79-6F32-4D17-AAC2-DE4D91D42283}">
      <dgm:prSet/>
      <dgm:spPr/>
      <dgm:t>
        <a:bodyPr/>
        <a:lstStyle/>
        <a:p>
          <a:endParaRPr lang="en-US"/>
        </a:p>
      </dgm:t>
    </dgm:pt>
    <dgm:pt modelId="{91F69091-9209-45BC-863F-92530B05B829}">
      <dgm:prSet/>
      <dgm:spPr/>
      <dgm:t>
        <a:bodyPr/>
        <a:lstStyle/>
        <a:p>
          <a:pPr>
            <a:lnSpc>
              <a:spcPct val="100000"/>
            </a:lnSpc>
          </a:pPr>
          <a:r>
            <a:rPr lang="en-US"/>
            <a:t>Provides support to a nationwide network of Housing Counseling Agencies (HCA’s) and counselors</a:t>
          </a:r>
        </a:p>
      </dgm:t>
    </dgm:pt>
    <dgm:pt modelId="{00B92835-8CD0-4E0D-814E-00F44CBE8462}" type="parTrans" cxnId="{6BADCE0B-23FA-41B9-AFE1-0AB81955707B}">
      <dgm:prSet/>
      <dgm:spPr/>
      <dgm:t>
        <a:bodyPr/>
        <a:lstStyle/>
        <a:p>
          <a:endParaRPr lang="en-US"/>
        </a:p>
      </dgm:t>
    </dgm:pt>
    <dgm:pt modelId="{2EAE5FAF-C09B-4BF6-BC7D-2FF45D26D499}" type="sibTrans" cxnId="{6BADCE0B-23FA-41B9-AFE1-0AB81955707B}">
      <dgm:prSet/>
      <dgm:spPr/>
      <dgm:t>
        <a:bodyPr/>
        <a:lstStyle/>
        <a:p>
          <a:endParaRPr lang="en-US"/>
        </a:p>
      </dgm:t>
    </dgm:pt>
    <dgm:pt modelId="{CCBEB684-830B-4108-8C41-65708990F145}">
      <dgm:prSet/>
      <dgm:spPr/>
      <dgm:t>
        <a:bodyPr/>
        <a:lstStyle/>
        <a:p>
          <a:r>
            <a:rPr lang="en-US"/>
            <a:t>WHAT DOES HOUSING COUNSELING DO?</a:t>
          </a:r>
        </a:p>
      </dgm:t>
    </dgm:pt>
    <dgm:pt modelId="{2DD7326F-9638-4730-8743-51AE702798E4}" type="parTrans" cxnId="{390D7B15-0E60-4C71-9889-7C01C350F416}">
      <dgm:prSet/>
      <dgm:spPr/>
      <dgm:t>
        <a:bodyPr/>
        <a:lstStyle/>
        <a:p>
          <a:endParaRPr lang="en-US"/>
        </a:p>
      </dgm:t>
    </dgm:pt>
    <dgm:pt modelId="{DF7B4156-55AE-4A4B-8106-EDE5A8E74124}" type="sibTrans" cxnId="{390D7B15-0E60-4C71-9889-7C01C350F416}">
      <dgm:prSet/>
      <dgm:spPr/>
      <dgm:t>
        <a:bodyPr/>
        <a:lstStyle/>
        <a:p>
          <a:endParaRPr lang="en-US"/>
        </a:p>
      </dgm:t>
    </dgm:pt>
    <dgm:pt modelId="{C905A1A4-B4AC-48C2-82B0-C9B4D15976EE}">
      <dgm:prSet/>
      <dgm:spPr/>
      <dgm:t>
        <a:bodyPr/>
        <a:lstStyle/>
        <a:p>
          <a:pPr>
            <a:lnSpc>
              <a:spcPct val="100000"/>
            </a:lnSpc>
          </a:pPr>
          <a:r>
            <a:rPr lang="en-US" dirty="0"/>
            <a:t>Housing Counseling Agencies are trained and approved by HUD to provide tools to current and prospective homeowners, renters so that they can make responsible choices to address their housing needs in light of their financial situations.</a:t>
          </a:r>
        </a:p>
      </dgm:t>
    </dgm:pt>
    <dgm:pt modelId="{7AAF0199-9B94-4C59-AD6F-49EA86114DC2}" type="parTrans" cxnId="{DE147C75-9233-44F8-8F6F-97B04712F97A}">
      <dgm:prSet/>
      <dgm:spPr/>
      <dgm:t>
        <a:bodyPr/>
        <a:lstStyle/>
        <a:p>
          <a:endParaRPr lang="en-US"/>
        </a:p>
      </dgm:t>
    </dgm:pt>
    <dgm:pt modelId="{6CFC3DDA-8AF9-49D1-9FC9-A805346AF579}" type="sibTrans" cxnId="{DE147C75-9233-44F8-8F6F-97B04712F97A}">
      <dgm:prSet/>
      <dgm:spPr/>
      <dgm:t>
        <a:bodyPr/>
        <a:lstStyle/>
        <a:p>
          <a:endParaRPr lang="en-US"/>
        </a:p>
      </dgm:t>
    </dgm:pt>
    <dgm:pt modelId="{C22ECDA4-CE3C-4EB4-83DA-2DC96A2613B3}">
      <dgm:prSet/>
      <dgm:spPr/>
      <dgm:t>
        <a:bodyPr/>
        <a:lstStyle/>
        <a:p>
          <a:pPr>
            <a:lnSpc>
              <a:spcPct val="100000"/>
            </a:lnSpc>
          </a:pPr>
          <a:r>
            <a:rPr lang="en-US" b="0" i="0" baseline="0"/>
            <a:t>Find a Housing Counselor </a:t>
          </a:r>
          <a:endParaRPr lang="en-US"/>
        </a:p>
      </dgm:t>
    </dgm:pt>
    <dgm:pt modelId="{EF2F57DA-CF7D-4875-8DB3-F94F62AB2E2A}" type="parTrans" cxnId="{1274C974-3D0B-4FBF-BAC4-D14099A49E04}">
      <dgm:prSet/>
      <dgm:spPr/>
      <dgm:t>
        <a:bodyPr/>
        <a:lstStyle/>
        <a:p>
          <a:endParaRPr lang="en-US"/>
        </a:p>
      </dgm:t>
    </dgm:pt>
    <dgm:pt modelId="{232E747E-E0BB-4699-8EAC-54E9C30D22A2}" type="sibTrans" cxnId="{1274C974-3D0B-4FBF-BAC4-D14099A49E04}">
      <dgm:prSet/>
      <dgm:spPr/>
      <dgm:t>
        <a:bodyPr/>
        <a:lstStyle/>
        <a:p>
          <a:endParaRPr lang="en-US"/>
        </a:p>
      </dgm:t>
    </dgm:pt>
    <dgm:pt modelId="{33EF3049-CD05-4EF6-ACE8-09D8E553F84A}">
      <dgm:prSet/>
      <dgm:spPr/>
      <dgm:t>
        <a:bodyPr/>
        <a:lstStyle/>
        <a:p>
          <a:r>
            <a:rPr lang="en-US" dirty="0">
              <a:hlinkClick xmlns:r="http://schemas.openxmlformats.org/officeDocument/2006/relationships" r:id="rId1"/>
            </a:rPr>
            <a:t>Home</a:t>
          </a:r>
          <a:endParaRPr lang="en-US" dirty="0"/>
        </a:p>
      </dgm:t>
    </dgm:pt>
    <dgm:pt modelId="{2FA66920-87C8-421E-931B-210F0BFBF5B4}" type="parTrans" cxnId="{B15EB712-432A-4A0C-87CE-7E8A06B98C29}">
      <dgm:prSet/>
      <dgm:spPr/>
      <dgm:t>
        <a:bodyPr/>
        <a:lstStyle/>
        <a:p>
          <a:endParaRPr lang="en-US"/>
        </a:p>
      </dgm:t>
    </dgm:pt>
    <dgm:pt modelId="{6D8D57E6-DA1F-4AC0-9BD4-0C39AAFF580C}" type="sibTrans" cxnId="{B15EB712-432A-4A0C-87CE-7E8A06B98C29}">
      <dgm:prSet/>
      <dgm:spPr/>
      <dgm:t>
        <a:bodyPr/>
        <a:lstStyle/>
        <a:p>
          <a:endParaRPr lang="en-US"/>
        </a:p>
      </dgm:t>
    </dgm:pt>
    <dgm:pt modelId="{A46F3347-601E-4427-8785-347FD4928BA4}">
      <dgm:prSet/>
      <dgm:spPr/>
      <dgm:t>
        <a:bodyPr/>
        <a:lstStyle/>
        <a:p>
          <a:r>
            <a:rPr lang="en-US" b="0" i="0" baseline="0"/>
            <a:t>Phone: (800) 569‐4287 | TTY: (202) 708‐1455 </a:t>
          </a:r>
          <a:endParaRPr lang="en-US"/>
        </a:p>
      </dgm:t>
    </dgm:pt>
    <dgm:pt modelId="{3290F306-548C-4190-93A2-E16291144C27}" type="parTrans" cxnId="{8F035B1D-0723-4D0F-86A7-8ABEE73ACCBC}">
      <dgm:prSet/>
      <dgm:spPr/>
      <dgm:t>
        <a:bodyPr/>
        <a:lstStyle/>
        <a:p>
          <a:endParaRPr lang="en-US"/>
        </a:p>
      </dgm:t>
    </dgm:pt>
    <dgm:pt modelId="{A52C19C1-0A75-426D-A349-5D223FFCEA0D}" type="sibTrans" cxnId="{8F035B1D-0723-4D0F-86A7-8ABEE73ACCBC}">
      <dgm:prSet/>
      <dgm:spPr/>
      <dgm:t>
        <a:bodyPr/>
        <a:lstStyle/>
        <a:p>
          <a:endParaRPr lang="en-US"/>
        </a:p>
      </dgm:t>
    </dgm:pt>
    <dgm:pt modelId="{BBFE8225-C442-4C3F-855F-9B44E3553CBE}" type="pres">
      <dgm:prSet presAssocID="{E8C1E7E2-EF43-418F-B30F-9661FFD9BBCA}" presName="linear" presStyleCnt="0">
        <dgm:presLayoutVars>
          <dgm:dir/>
          <dgm:animLvl val="lvl"/>
          <dgm:resizeHandles val="exact"/>
        </dgm:presLayoutVars>
      </dgm:prSet>
      <dgm:spPr/>
    </dgm:pt>
    <dgm:pt modelId="{1834BCB1-009D-431A-9717-09190F06AB03}" type="pres">
      <dgm:prSet presAssocID="{9547D2D9-634B-4D9F-8F9F-ADB64C9D5577}" presName="parentLin" presStyleCnt="0"/>
      <dgm:spPr/>
    </dgm:pt>
    <dgm:pt modelId="{53CD3966-E8A7-4B09-8FCE-48C19741187E}" type="pres">
      <dgm:prSet presAssocID="{9547D2D9-634B-4D9F-8F9F-ADB64C9D5577}" presName="parentLeftMargin" presStyleLbl="node1" presStyleIdx="0" presStyleCnt="2"/>
      <dgm:spPr/>
    </dgm:pt>
    <dgm:pt modelId="{EC580AB1-E0F8-4913-AA59-A69CA65D67F4}" type="pres">
      <dgm:prSet presAssocID="{9547D2D9-634B-4D9F-8F9F-ADB64C9D5577}" presName="parentText" presStyleLbl="node1" presStyleIdx="0" presStyleCnt="2">
        <dgm:presLayoutVars>
          <dgm:chMax val="0"/>
          <dgm:bulletEnabled val="1"/>
        </dgm:presLayoutVars>
      </dgm:prSet>
      <dgm:spPr/>
    </dgm:pt>
    <dgm:pt modelId="{FA2BA2F4-4561-444A-AA8A-0F238127DFFD}" type="pres">
      <dgm:prSet presAssocID="{9547D2D9-634B-4D9F-8F9F-ADB64C9D5577}" presName="negativeSpace" presStyleCnt="0"/>
      <dgm:spPr/>
    </dgm:pt>
    <dgm:pt modelId="{353B4331-C501-4CA5-A5B3-310D4B0CE6AD}" type="pres">
      <dgm:prSet presAssocID="{9547D2D9-634B-4D9F-8F9F-ADB64C9D5577}" presName="childText" presStyleLbl="conFgAcc1" presStyleIdx="0" presStyleCnt="2">
        <dgm:presLayoutVars>
          <dgm:bulletEnabled val="1"/>
        </dgm:presLayoutVars>
      </dgm:prSet>
      <dgm:spPr/>
    </dgm:pt>
    <dgm:pt modelId="{1C4E9F3B-FE89-43D7-8CED-D64B1092F901}" type="pres">
      <dgm:prSet presAssocID="{DA79D8D0-D65D-45B4-9E4B-483A110C15E4}" presName="spaceBetweenRectangles" presStyleCnt="0"/>
      <dgm:spPr/>
    </dgm:pt>
    <dgm:pt modelId="{4D307B34-85E7-4142-B03C-2D1515DA3D1E}" type="pres">
      <dgm:prSet presAssocID="{CCBEB684-830B-4108-8C41-65708990F145}" presName="parentLin" presStyleCnt="0"/>
      <dgm:spPr/>
    </dgm:pt>
    <dgm:pt modelId="{15D7C6F5-13AF-4C4B-9F6F-1476DA0E8D7D}" type="pres">
      <dgm:prSet presAssocID="{CCBEB684-830B-4108-8C41-65708990F145}" presName="parentLeftMargin" presStyleLbl="node1" presStyleIdx="0" presStyleCnt="2"/>
      <dgm:spPr/>
    </dgm:pt>
    <dgm:pt modelId="{1C1083E6-A22D-4B63-B868-4C3802468A91}" type="pres">
      <dgm:prSet presAssocID="{CCBEB684-830B-4108-8C41-65708990F145}" presName="parentText" presStyleLbl="node1" presStyleIdx="1" presStyleCnt="2" custLinFactNeighborY="-4089">
        <dgm:presLayoutVars>
          <dgm:chMax val="0"/>
          <dgm:bulletEnabled val="1"/>
        </dgm:presLayoutVars>
      </dgm:prSet>
      <dgm:spPr/>
    </dgm:pt>
    <dgm:pt modelId="{109EE5B6-2F31-4923-A3B4-46DDE23F1830}" type="pres">
      <dgm:prSet presAssocID="{CCBEB684-830B-4108-8C41-65708990F145}" presName="negativeSpace" presStyleCnt="0"/>
      <dgm:spPr/>
    </dgm:pt>
    <dgm:pt modelId="{5DCB57A8-240C-4061-902D-3283F977508B}" type="pres">
      <dgm:prSet presAssocID="{CCBEB684-830B-4108-8C41-65708990F145}" presName="childText" presStyleLbl="conFgAcc1" presStyleIdx="1" presStyleCnt="2">
        <dgm:presLayoutVars>
          <dgm:bulletEnabled val="1"/>
        </dgm:presLayoutVars>
      </dgm:prSet>
      <dgm:spPr/>
    </dgm:pt>
  </dgm:ptLst>
  <dgm:cxnLst>
    <dgm:cxn modelId="{6BADCE0B-23FA-41B9-AFE1-0AB81955707B}" srcId="{9547D2D9-634B-4D9F-8F9F-ADB64C9D5577}" destId="{91F69091-9209-45BC-863F-92530B05B829}" srcOrd="0" destOrd="0" parTransId="{00B92835-8CD0-4E0D-814E-00F44CBE8462}" sibTransId="{2EAE5FAF-C09B-4BF6-BC7D-2FF45D26D499}"/>
    <dgm:cxn modelId="{EE925F10-0F96-4528-A79F-AE0D9140D659}" type="presOf" srcId="{9547D2D9-634B-4D9F-8F9F-ADB64C9D5577}" destId="{53CD3966-E8A7-4B09-8FCE-48C19741187E}" srcOrd="0" destOrd="0" presId="urn:microsoft.com/office/officeart/2005/8/layout/list1"/>
    <dgm:cxn modelId="{B15EB712-432A-4A0C-87CE-7E8A06B98C29}" srcId="{C22ECDA4-CE3C-4EB4-83DA-2DC96A2613B3}" destId="{33EF3049-CD05-4EF6-ACE8-09D8E553F84A}" srcOrd="0" destOrd="0" parTransId="{2FA66920-87C8-421E-931B-210F0BFBF5B4}" sibTransId="{6D8D57E6-DA1F-4AC0-9BD4-0C39AAFF580C}"/>
    <dgm:cxn modelId="{390D7B15-0E60-4C71-9889-7C01C350F416}" srcId="{E8C1E7E2-EF43-418F-B30F-9661FFD9BBCA}" destId="{CCBEB684-830B-4108-8C41-65708990F145}" srcOrd="1" destOrd="0" parTransId="{2DD7326F-9638-4730-8743-51AE702798E4}" sibTransId="{DF7B4156-55AE-4A4B-8106-EDE5A8E74124}"/>
    <dgm:cxn modelId="{8F035B1D-0723-4D0F-86A7-8ABEE73ACCBC}" srcId="{C22ECDA4-CE3C-4EB4-83DA-2DC96A2613B3}" destId="{A46F3347-601E-4427-8785-347FD4928BA4}" srcOrd="1" destOrd="0" parTransId="{3290F306-548C-4190-93A2-E16291144C27}" sibTransId="{A52C19C1-0A75-426D-A349-5D223FFCEA0D}"/>
    <dgm:cxn modelId="{55E4591D-A6F5-48A6-8D71-397BA1A414A0}" type="presOf" srcId="{A46F3347-601E-4427-8785-347FD4928BA4}" destId="{5DCB57A8-240C-4061-902D-3283F977508B}" srcOrd="0" destOrd="3" presId="urn:microsoft.com/office/officeart/2005/8/layout/list1"/>
    <dgm:cxn modelId="{3589AD2A-F782-42E6-8555-930AAA71B87E}" type="presOf" srcId="{CCBEB684-830B-4108-8C41-65708990F145}" destId="{15D7C6F5-13AF-4C4B-9F6F-1476DA0E8D7D}" srcOrd="0" destOrd="0" presId="urn:microsoft.com/office/officeart/2005/8/layout/list1"/>
    <dgm:cxn modelId="{F2FF773A-4663-464B-9AB5-E3613A147128}" type="presOf" srcId="{E8C1E7E2-EF43-418F-B30F-9661FFD9BBCA}" destId="{BBFE8225-C442-4C3F-855F-9B44E3553CBE}" srcOrd="0" destOrd="0" presId="urn:microsoft.com/office/officeart/2005/8/layout/list1"/>
    <dgm:cxn modelId="{1274C974-3D0B-4FBF-BAC4-D14099A49E04}" srcId="{CCBEB684-830B-4108-8C41-65708990F145}" destId="{C22ECDA4-CE3C-4EB4-83DA-2DC96A2613B3}" srcOrd="1" destOrd="0" parTransId="{EF2F57DA-CF7D-4875-8DB3-F94F62AB2E2A}" sibTransId="{232E747E-E0BB-4699-8EAC-54E9C30D22A2}"/>
    <dgm:cxn modelId="{DE147C75-9233-44F8-8F6F-97B04712F97A}" srcId="{CCBEB684-830B-4108-8C41-65708990F145}" destId="{C905A1A4-B4AC-48C2-82B0-C9B4D15976EE}" srcOrd="0" destOrd="0" parTransId="{7AAF0199-9B94-4C59-AD6F-49EA86114DC2}" sibTransId="{6CFC3DDA-8AF9-49D1-9FC9-A805346AF579}"/>
    <dgm:cxn modelId="{823E1B79-6F32-4D17-AAC2-DE4D91D42283}" srcId="{E8C1E7E2-EF43-418F-B30F-9661FFD9BBCA}" destId="{9547D2D9-634B-4D9F-8F9F-ADB64C9D5577}" srcOrd="0" destOrd="0" parTransId="{174737DD-5E3E-4D6F-9299-97FC58B3DC42}" sibTransId="{DA79D8D0-D65D-45B4-9E4B-483A110C15E4}"/>
    <dgm:cxn modelId="{9A21EF95-280C-4B45-AE94-F551B75B4A29}" type="presOf" srcId="{C22ECDA4-CE3C-4EB4-83DA-2DC96A2613B3}" destId="{5DCB57A8-240C-4061-902D-3283F977508B}" srcOrd="0" destOrd="1" presId="urn:microsoft.com/office/officeart/2005/8/layout/list1"/>
    <dgm:cxn modelId="{3343CCAA-17CF-487F-8E7A-41AD2259E14E}" type="presOf" srcId="{33EF3049-CD05-4EF6-ACE8-09D8E553F84A}" destId="{5DCB57A8-240C-4061-902D-3283F977508B}" srcOrd="0" destOrd="2" presId="urn:microsoft.com/office/officeart/2005/8/layout/list1"/>
    <dgm:cxn modelId="{DE2F0FBA-4461-433C-AB58-3834A189A9DC}" type="presOf" srcId="{CCBEB684-830B-4108-8C41-65708990F145}" destId="{1C1083E6-A22D-4B63-B868-4C3802468A91}" srcOrd="1" destOrd="0" presId="urn:microsoft.com/office/officeart/2005/8/layout/list1"/>
    <dgm:cxn modelId="{815F72BD-3747-403F-A780-A871845321C6}" type="presOf" srcId="{C905A1A4-B4AC-48C2-82B0-C9B4D15976EE}" destId="{5DCB57A8-240C-4061-902D-3283F977508B}" srcOrd="0" destOrd="0" presId="urn:microsoft.com/office/officeart/2005/8/layout/list1"/>
    <dgm:cxn modelId="{AB7C10D1-298F-404C-841B-6F64A89862D4}" type="presOf" srcId="{91F69091-9209-45BC-863F-92530B05B829}" destId="{353B4331-C501-4CA5-A5B3-310D4B0CE6AD}" srcOrd="0" destOrd="0" presId="urn:microsoft.com/office/officeart/2005/8/layout/list1"/>
    <dgm:cxn modelId="{BDA82ED8-5852-434A-B340-3C1F9BF709F3}" type="presOf" srcId="{9547D2D9-634B-4D9F-8F9F-ADB64C9D5577}" destId="{EC580AB1-E0F8-4913-AA59-A69CA65D67F4}" srcOrd="1" destOrd="0" presId="urn:microsoft.com/office/officeart/2005/8/layout/list1"/>
    <dgm:cxn modelId="{B25541EB-8761-4857-B281-115F2FD09863}" type="presParOf" srcId="{BBFE8225-C442-4C3F-855F-9B44E3553CBE}" destId="{1834BCB1-009D-431A-9717-09190F06AB03}" srcOrd="0" destOrd="0" presId="urn:microsoft.com/office/officeart/2005/8/layout/list1"/>
    <dgm:cxn modelId="{C27547BF-D87E-4977-986D-4767ECBF6113}" type="presParOf" srcId="{1834BCB1-009D-431A-9717-09190F06AB03}" destId="{53CD3966-E8A7-4B09-8FCE-48C19741187E}" srcOrd="0" destOrd="0" presId="urn:microsoft.com/office/officeart/2005/8/layout/list1"/>
    <dgm:cxn modelId="{2FAC5313-2718-4CA8-B53C-36000E0EF5D0}" type="presParOf" srcId="{1834BCB1-009D-431A-9717-09190F06AB03}" destId="{EC580AB1-E0F8-4913-AA59-A69CA65D67F4}" srcOrd="1" destOrd="0" presId="urn:microsoft.com/office/officeart/2005/8/layout/list1"/>
    <dgm:cxn modelId="{A0D5A99F-EC17-475A-8C7C-A064FD99AAD7}" type="presParOf" srcId="{BBFE8225-C442-4C3F-855F-9B44E3553CBE}" destId="{FA2BA2F4-4561-444A-AA8A-0F238127DFFD}" srcOrd="1" destOrd="0" presId="urn:microsoft.com/office/officeart/2005/8/layout/list1"/>
    <dgm:cxn modelId="{3C8904B5-DE80-4735-AA3B-E547053A2CA0}" type="presParOf" srcId="{BBFE8225-C442-4C3F-855F-9B44E3553CBE}" destId="{353B4331-C501-4CA5-A5B3-310D4B0CE6AD}" srcOrd="2" destOrd="0" presId="urn:microsoft.com/office/officeart/2005/8/layout/list1"/>
    <dgm:cxn modelId="{44312239-FCE9-422B-A3D9-57F602390EE5}" type="presParOf" srcId="{BBFE8225-C442-4C3F-855F-9B44E3553CBE}" destId="{1C4E9F3B-FE89-43D7-8CED-D64B1092F901}" srcOrd="3" destOrd="0" presId="urn:microsoft.com/office/officeart/2005/8/layout/list1"/>
    <dgm:cxn modelId="{5ED828FD-9F9E-4129-85CF-2E89AB1C2FEF}" type="presParOf" srcId="{BBFE8225-C442-4C3F-855F-9B44E3553CBE}" destId="{4D307B34-85E7-4142-B03C-2D1515DA3D1E}" srcOrd="4" destOrd="0" presId="urn:microsoft.com/office/officeart/2005/8/layout/list1"/>
    <dgm:cxn modelId="{994FB5E2-F023-419E-9BD5-DEB9BCA48320}" type="presParOf" srcId="{4D307B34-85E7-4142-B03C-2D1515DA3D1E}" destId="{15D7C6F5-13AF-4C4B-9F6F-1476DA0E8D7D}" srcOrd="0" destOrd="0" presId="urn:microsoft.com/office/officeart/2005/8/layout/list1"/>
    <dgm:cxn modelId="{CC5EC747-ADBE-43E2-90FC-EB898DD5BE0E}" type="presParOf" srcId="{4D307B34-85E7-4142-B03C-2D1515DA3D1E}" destId="{1C1083E6-A22D-4B63-B868-4C3802468A91}" srcOrd="1" destOrd="0" presId="urn:microsoft.com/office/officeart/2005/8/layout/list1"/>
    <dgm:cxn modelId="{F3EBB46E-8845-44AE-A2E8-E845AFC51652}" type="presParOf" srcId="{BBFE8225-C442-4C3F-855F-9B44E3553CBE}" destId="{109EE5B6-2F31-4923-A3B4-46DDE23F1830}" srcOrd="5" destOrd="0" presId="urn:microsoft.com/office/officeart/2005/8/layout/list1"/>
    <dgm:cxn modelId="{600453A9-9EB8-4EB1-A546-CE0A238FC5F6}" type="presParOf" srcId="{BBFE8225-C442-4C3F-855F-9B44E3553CBE}" destId="{5DCB57A8-240C-4061-902D-3283F977508B}"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197E8E4-6975-415A-B2B8-15B7756B3513}" type="doc">
      <dgm:prSet loTypeId="urn:microsoft.com/office/officeart/2005/8/layout/hierarchy1" loCatId="hierarchy" qsTypeId="urn:microsoft.com/office/officeart/2005/8/quickstyle/simple5" qsCatId="simple" csTypeId="urn:microsoft.com/office/officeart/2005/8/colors/colorful1" csCatId="colorful"/>
      <dgm:spPr/>
      <dgm:t>
        <a:bodyPr/>
        <a:lstStyle/>
        <a:p>
          <a:endParaRPr lang="en-US"/>
        </a:p>
      </dgm:t>
    </dgm:pt>
    <dgm:pt modelId="{E30959D9-24FD-436B-B9A6-8BBF06DEF9FA}">
      <dgm:prSet/>
      <dgm:spPr/>
      <dgm:t>
        <a:bodyPr/>
        <a:lstStyle/>
        <a:p>
          <a:r>
            <a:rPr lang="en-US"/>
            <a:t>Oversees and monitors </a:t>
          </a:r>
          <a:r>
            <a:rPr lang="en-US" b="1"/>
            <a:t>Project-Based Rental Assistance program</a:t>
          </a:r>
          <a:r>
            <a:rPr lang="en-US"/>
            <a:t>, which provides safe and affordable housing for low and very low-income households in privately owned developments. </a:t>
          </a:r>
        </a:p>
      </dgm:t>
    </dgm:pt>
    <dgm:pt modelId="{2F914A3A-8FAD-474C-B88B-FA2CFF12DE3C}" type="parTrans" cxnId="{71AE8F75-2592-455A-B46A-DFB1B5625B9F}">
      <dgm:prSet/>
      <dgm:spPr/>
      <dgm:t>
        <a:bodyPr/>
        <a:lstStyle/>
        <a:p>
          <a:endParaRPr lang="en-US"/>
        </a:p>
      </dgm:t>
    </dgm:pt>
    <dgm:pt modelId="{C651ABFF-F519-4CA7-B5C7-F661ADFAB5E5}" type="sibTrans" cxnId="{71AE8F75-2592-455A-B46A-DFB1B5625B9F}">
      <dgm:prSet/>
      <dgm:spPr/>
      <dgm:t>
        <a:bodyPr/>
        <a:lstStyle/>
        <a:p>
          <a:endParaRPr lang="en-US"/>
        </a:p>
      </dgm:t>
    </dgm:pt>
    <dgm:pt modelId="{3C4B7EFF-0163-430D-832F-71419C9E6FD5}">
      <dgm:prSet/>
      <dgm:spPr/>
      <dgm:t>
        <a:bodyPr/>
        <a:lstStyle/>
        <a:p>
          <a:r>
            <a:rPr lang="en-US"/>
            <a:t>Administers the elderly housing (Section 202) and persons with disabilities (Section 811) programming. </a:t>
          </a:r>
        </a:p>
      </dgm:t>
    </dgm:pt>
    <dgm:pt modelId="{3AABDB66-F218-4156-8E61-341B15672072}" type="parTrans" cxnId="{86F20D41-BF87-43AC-9B0D-08352E368389}">
      <dgm:prSet/>
      <dgm:spPr/>
      <dgm:t>
        <a:bodyPr/>
        <a:lstStyle/>
        <a:p>
          <a:endParaRPr lang="en-US"/>
        </a:p>
      </dgm:t>
    </dgm:pt>
    <dgm:pt modelId="{22FA37AB-85AC-416C-BD0D-B489121C0EA9}" type="sibTrans" cxnId="{86F20D41-BF87-43AC-9B0D-08352E368389}">
      <dgm:prSet/>
      <dgm:spPr/>
      <dgm:t>
        <a:bodyPr/>
        <a:lstStyle/>
        <a:p>
          <a:endParaRPr lang="en-US"/>
        </a:p>
      </dgm:t>
    </dgm:pt>
    <dgm:pt modelId="{30D38CBE-2050-46FB-AD10-61EF11EB393B}">
      <dgm:prSet/>
      <dgm:spPr/>
      <dgm:t>
        <a:bodyPr/>
        <a:lstStyle/>
        <a:p>
          <a:r>
            <a:rPr lang="en-US"/>
            <a:t>During the Biden-Harris Administration, </a:t>
          </a:r>
          <a:r>
            <a:rPr lang="en-US" b="1"/>
            <a:t>MFH has released 2 NOFOs for Section 202 and 3 NOFOs for Section 811.</a:t>
          </a:r>
          <a:endParaRPr lang="en-US"/>
        </a:p>
      </dgm:t>
    </dgm:pt>
    <dgm:pt modelId="{58B95C14-D910-4CBE-9899-692C159C5F91}" type="parTrans" cxnId="{A7A54F69-F461-46B6-8972-ED93DECC53A1}">
      <dgm:prSet/>
      <dgm:spPr/>
      <dgm:t>
        <a:bodyPr/>
        <a:lstStyle/>
        <a:p>
          <a:endParaRPr lang="en-US"/>
        </a:p>
      </dgm:t>
    </dgm:pt>
    <dgm:pt modelId="{C403FC1A-8575-4C23-A80E-C8B744BEA0B3}" type="sibTrans" cxnId="{A7A54F69-F461-46B6-8972-ED93DECC53A1}">
      <dgm:prSet/>
      <dgm:spPr/>
      <dgm:t>
        <a:bodyPr/>
        <a:lstStyle/>
        <a:p>
          <a:endParaRPr lang="en-US"/>
        </a:p>
      </dgm:t>
    </dgm:pt>
    <dgm:pt modelId="{5E04F0D9-75B0-4ED4-87B9-B0B50A02D44E}" type="pres">
      <dgm:prSet presAssocID="{4197E8E4-6975-415A-B2B8-15B7756B3513}" presName="hierChild1" presStyleCnt="0">
        <dgm:presLayoutVars>
          <dgm:chPref val="1"/>
          <dgm:dir/>
          <dgm:animOne val="branch"/>
          <dgm:animLvl val="lvl"/>
          <dgm:resizeHandles/>
        </dgm:presLayoutVars>
      </dgm:prSet>
      <dgm:spPr/>
    </dgm:pt>
    <dgm:pt modelId="{BBCAC11B-EE59-4ABB-851B-1E8253477E40}" type="pres">
      <dgm:prSet presAssocID="{E30959D9-24FD-436B-B9A6-8BBF06DEF9FA}" presName="hierRoot1" presStyleCnt="0"/>
      <dgm:spPr/>
    </dgm:pt>
    <dgm:pt modelId="{558ACF34-D7C1-447A-876A-3C46D1D487CE}" type="pres">
      <dgm:prSet presAssocID="{E30959D9-24FD-436B-B9A6-8BBF06DEF9FA}" presName="composite" presStyleCnt="0"/>
      <dgm:spPr/>
    </dgm:pt>
    <dgm:pt modelId="{248DB8EF-3A30-4B01-8455-1383E377D86E}" type="pres">
      <dgm:prSet presAssocID="{E30959D9-24FD-436B-B9A6-8BBF06DEF9FA}" presName="background" presStyleLbl="node0" presStyleIdx="0" presStyleCnt="3"/>
      <dgm:spPr/>
    </dgm:pt>
    <dgm:pt modelId="{448A9E9A-55DB-4C50-AB3C-DF4ABEBA5821}" type="pres">
      <dgm:prSet presAssocID="{E30959D9-24FD-436B-B9A6-8BBF06DEF9FA}" presName="text" presStyleLbl="fgAcc0" presStyleIdx="0" presStyleCnt="3">
        <dgm:presLayoutVars>
          <dgm:chPref val="3"/>
        </dgm:presLayoutVars>
      </dgm:prSet>
      <dgm:spPr/>
    </dgm:pt>
    <dgm:pt modelId="{BD2A46B7-8533-424B-B008-C3A760173022}" type="pres">
      <dgm:prSet presAssocID="{E30959D9-24FD-436B-B9A6-8BBF06DEF9FA}" presName="hierChild2" presStyleCnt="0"/>
      <dgm:spPr/>
    </dgm:pt>
    <dgm:pt modelId="{37E49B8E-F019-41E6-B9A3-A6A91356314B}" type="pres">
      <dgm:prSet presAssocID="{3C4B7EFF-0163-430D-832F-71419C9E6FD5}" presName="hierRoot1" presStyleCnt="0"/>
      <dgm:spPr/>
    </dgm:pt>
    <dgm:pt modelId="{0899F50F-70DE-4DCD-916E-3D5BC624AC2B}" type="pres">
      <dgm:prSet presAssocID="{3C4B7EFF-0163-430D-832F-71419C9E6FD5}" presName="composite" presStyleCnt="0"/>
      <dgm:spPr/>
    </dgm:pt>
    <dgm:pt modelId="{5674EE02-AA1F-4108-A75E-9272687C34C7}" type="pres">
      <dgm:prSet presAssocID="{3C4B7EFF-0163-430D-832F-71419C9E6FD5}" presName="background" presStyleLbl="node0" presStyleIdx="1" presStyleCnt="3"/>
      <dgm:spPr/>
    </dgm:pt>
    <dgm:pt modelId="{7E4F585B-DDB0-40DE-A389-1AD1ACFF55E5}" type="pres">
      <dgm:prSet presAssocID="{3C4B7EFF-0163-430D-832F-71419C9E6FD5}" presName="text" presStyleLbl="fgAcc0" presStyleIdx="1" presStyleCnt="3">
        <dgm:presLayoutVars>
          <dgm:chPref val="3"/>
        </dgm:presLayoutVars>
      </dgm:prSet>
      <dgm:spPr/>
    </dgm:pt>
    <dgm:pt modelId="{06D9E425-FD70-43DA-BEB4-88F9B79BF3D1}" type="pres">
      <dgm:prSet presAssocID="{3C4B7EFF-0163-430D-832F-71419C9E6FD5}" presName="hierChild2" presStyleCnt="0"/>
      <dgm:spPr/>
    </dgm:pt>
    <dgm:pt modelId="{F4DC1F27-ECA2-4D87-A65F-F7FC9F0F53A4}" type="pres">
      <dgm:prSet presAssocID="{30D38CBE-2050-46FB-AD10-61EF11EB393B}" presName="hierRoot1" presStyleCnt="0"/>
      <dgm:spPr/>
    </dgm:pt>
    <dgm:pt modelId="{3CE5BDE5-7B5B-4B83-A89A-E93AD378C99B}" type="pres">
      <dgm:prSet presAssocID="{30D38CBE-2050-46FB-AD10-61EF11EB393B}" presName="composite" presStyleCnt="0"/>
      <dgm:spPr/>
    </dgm:pt>
    <dgm:pt modelId="{02EBB46C-B237-4BC2-B66A-2B48008D81DA}" type="pres">
      <dgm:prSet presAssocID="{30D38CBE-2050-46FB-AD10-61EF11EB393B}" presName="background" presStyleLbl="node0" presStyleIdx="2" presStyleCnt="3"/>
      <dgm:spPr/>
    </dgm:pt>
    <dgm:pt modelId="{E4C9AB4D-E6A0-49ED-87FE-3BAE4B56512D}" type="pres">
      <dgm:prSet presAssocID="{30D38CBE-2050-46FB-AD10-61EF11EB393B}" presName="text" presStyleLbl="fgAcc0" presStyleIdx="2" presStyleCnt="3">
        <dgm:presLayoutVars>
          <dgm:chPref val="3"/>
        </dgm:presLayoutVars>
      </dgm:prSet>
      <dgm:spPr/>
    </dgm:pt>
    <dgm:pt modelId="{D771AC01-42F8-48F9-924F-851C39D2074A}" type="pres">
      <dgm:prSet presAssocID="{30D38CBE-2050-46FB-AD10-61EF11EB393B}" presName="hierChild2" presStyleCnt="0"/>
      <dgm:spPr/>
    </dgm:pt>
  </dgm:ptLst>
  <dgm:cxnLst>
    <dgm:cxn modelId="{86F20D41-BF87-43AC-9B0D-08352E368389}" srcId="{4197E8E4-6975-415A-B2B8-15B7756B3513}" destId="{3C4B7EFF-0163-430D-832F-71419C9E6FD5}" srcOrd="1" destOrd="0" parTransId="{3AABDB66-F218-4156-8E61-341B15672072}" sibTransId="{22FA37AB-85AC-416C-BD0D-B489121C0EA9}"/>
    <dgm:cxn modelId="{A7A54F69-F461-46B6-8972-ED93DECC53A1}" srcId="{4197E8E4-6975-415A-B2B8-15B7756B3513}" destId="{30D38CBE-2050-46FB-AD10-61EF11EB393B}" srcOrd="2" destOrd="0" parTransId="{58B95C14-D910-4CBE-9899-692C159C5F91}" sibTransId="{C403FC1A-8575-4C23-A80E-C8B744BEA0B3}"/>
    <dgm:cxn modelId="{4B10BF4D-B573-4A9F-89BA-8417C7483911}" type="presOf" srcId="{30D38CBE-2050-46FB-AD10-61EF11EB393B}" destId="{E4C9AB4D-E6A0-49ED-87FE-3BAE4B56512D}" srcOrd="0" destOrd="0" presId="urn:microsoft.com/office/officeart/2005/8/layout/hierarchy1"/>
    <dgm:cxn modelId="{71AE8F75-2592-455A-B46A-DFB1B5625B9F}" srcId="{4197E8E4-6975-415A-B2B8-15B7756B3513}" destId="{E30959D9-24FD-436B-B9A6-8BBF06DEF9FA}" srcOrd="0" destOrd="0" parTransId="{2F914A3A-8FAD-474C-B88B-FA2CFF12DE3C}" sibTransId="{C651ABFF-F519-4CA7-B5C7-F661ADFAB5E5}"/>
    <dgm:cxn modelId="{A550A294-39DF-47EC-BE35-5B6515D992E0}" type="presOf" srcId="{3C4B7EFF-0163-430D-832F-71419C9E6FD5}" destId="{7E4F585B-DDB0-40DE-A389-1AD1ACFF55E5}" srcOrd="0" destOrd="0" presId="urn:microsoft.com/office/officeart/2005/8/layout/hierarchy1"/>
    <dgm:cxn modelId="{24FE46EE-ABC4-4277-826D-ED22F608D9B9}" type="presOf" srcId="{4197E8E4-6975-415A-B2B8-15B7756B3513}" destId="{5E04F0D9-75B0-4ED4-87B9-B0B50A02D44E}" srcOrd="0" destOrd="0" presId="urn:microsoft.com/office/officeart/2005/8/layout/hierarchy1"/>
    <dgm:cxn modelId="{3DA95AF4-2ABA-459D-AFBE-AEDD30D39B6F}" type="presOf" srcId="{E30959D9-24FD-436B-B9A6-8BBF06DEF9FA}" destId="{448A9E9A-55DB-4C50-AB3C-DF4ABEBA5821}" srcOrd="0" destOrd="0" presId="urn:microsoft.com/office/officeart/2005/8/layout/hierarchy1"/>
    <dgm:cxn modelId="{A6C3CD0A-0C37-455F-8AB8-2DC31C650148}" type="presParOf" srcId="{5E04F0D9-75B0-4ED4-87B9-B0B50A02D44E}" destId="{BBCAC11B-EE59-4ABB-851B-1E8253477E40}" srcOrd="0" destOrd="0" presId="urn:microsoft.com/office/officeart/2005/8/layout/hierarchy1"/>
    <dgm:cxn modelId="{489EC8E5-41AA-407C-AF76-BB162E3633DF}" type="presParOf" srcId="{BBCAC11B-EE59-4ABB-851B-1E8253477E40}" destId="{558ACF34-D7C1-447A-876A-3C46D1D487CE}" srcOrd="0" destOrd="0" presId="urn:microsoft.com/office/officeart/2005/8/layout/hierarchy1"/>
    <dgm:cxn modelId="{68C81DC4-37BE-4326-B355-EF138E3C7E03}" type="presParOf" srcId="{558ACF34-D7C1-447A-876A-3C46D1D487CE}" destId="{248DB8EF-3A30-4B01-8455-1383E377D86E}" srcOrd="0" destOrd="0" presId="urn:microsoft.com/office/officeart/2005/8/layout/hierarchy1"/>
    <dgm:cxn modelId="{406E4B0C-9650-46F0-9ADB-9F747C7DF7B7}" type="presParOf" srcId="{558ACF34-D7C1-447A-876A-3C46D1D487CE}" destId="{448A9E9A-55DB-4C50-AB3C-DF4ABEBA5821}" srcOrd="1" destOrd="0" presId="urn:microsoft.com/office/officeart/2005/8/layout/hierarchy1"/>
    <dgm:cxn modelId="{953F9B2A-BFAC-4F72-BEE6-AD50C30542CB}" type="presParOf" srcId="{BBCAC11B-EE59-4ABB-851B-1E8253477E40}" destId="{BD2A46B7-8533-424B-B008-C3A760173022}" srcOrd="1" destOrd="0" presId="urn:microsoft.com/office/officeart/2005/8/layout/hierarchy1"/>
    <dgm:cxn modelId="{3E47CD72-3C29-47B3-A9B4-3DBB8FED2974}" type="presParOf" srcId="{5E04F0D9-75B0-4ED4-87B9-B0B50A02D44E}" destId="{37E49B8E-F019-41E6-B9A3-A6A91356314B}" srcOrd="1" destOrd="0" presId="urn:microsoft.com/office/officeart/2005/8/layout/hierarchy1"/>
    <dgm:cxn modelId="{805D9E73-72DE-463D-B393-7BCED4D604A7}" type="presParOf" srcId="{37E49B8E-F019-41E6-B9A3-A6A91356314B}" destId="{0899F50F-70DE-4DCD-916E-3D5BC624AC2B}" srcOrd="0" destOrd="0" presId="urn:microsoft.com/office/officeart/2005/8/layout/hierarchy1"/>
    <dgm:cxn modelId="{216CD14C-79C7-4031-AA14-ACB40908BED3}" type="presParOf" srcId="{0899F50F-70DE-4DCD-916E-3D5BC624AC2B}" destId="{5674EE02-AA1F-4108-A75E-9272687C34C7}" srcOrd="0" destOrd="0" presId="urn:microsoft.com/office/officeart/2005/8/layout/hierarchy1"/>
    <dgm:cxn modelId="{660F3F81-FF82-45C2-8BCB-8604124368F7}" type="presParOf" srcId="{0899F50F-70DE-4DCD-916E-3D5BC624AC2B}" destId="{7E4F585B-DDB0-40DE-A389-1AD1ACFF55E5}" srcOrd="1" destOrd="0" presId="urn:microsoft.com/office/officeart/2005/8/layout/hierarchy1"/>
    <dgm:cxn modelId="{3445F1D6-CDD1-4C53-9ED0-C5685851C20F}" type="presParOf" srcId="{37E49B8E-F019-41E6-B9A3-A6A91356314B}" destId="{06D9E425-FD70-43DA-BEB4-88F9B79BF3D1}" srcOrd="1" destOrd="0" presId="urn:microsoft.com/office/officeart/2005/8/layout/hierarchy1"/>
    <dgm:cxn modelId="{8C18F845-BDDD-44EF-949D-B332394D257B}" type="presParOf" srcId="{5E04F0D9-75B0-4ED4-87B9-B0B50A02D44E}" destId="{F4DC1F27-ECA2-4D87-A65F-F7FC9F0F53A4}" srcOrd="2" destOrd="0" presId="urn:microsoft.com/office/officeart/2005/8/layout/hierarchy1"/>
    <dgm:cxn modelId="{B9BE7F5F-3CEC-4186-98E8-ABF36533BAE9}" type="presParOf" srcId="{F4DC1F27-ECA2-4D87-A65F-F7FC9F0F53A4}" destId="{3CE5BDE5-7B5B-4B83-A89A-E93AD378C99B}" srcOrd="0" destOrd="0" presId="urn:microsoft.com/office/officeart/2005/8/layout/hierarchy1"/>
    <dgm:cxn modelId="{BCC636F7-2F15-4C5E-81AC-BD2F4EA15484}" type="presParOf" srcId="{3CE5BDE5-7B5B-4B83-A89A-E93AD378C99B}" destId="{02EBB46C-B237-4BC2-B66A-2B48008D81DA}" srcOrd="0" destOrd="0" presId="urn:microsoft.com/office/officeart/2005/8/layout/hierarchy1"/>
    <dgm:cxn modelId="{A242836F-CF9D-4FAD-8B6F-40DC7722BA29}" type="presParOf" srcId="{3CE5BDE5-7B5B-4B83-A89A-E93AD378C99B}" destId="{E4C9AB4D-E6A0-49ED-87FE-3BAE4B56512D}" srcOrd="1" destOrd="0" presId="urn:microsoft.com/office/officeart/2005/8/layout/hierarchy1"/>
    <dgm:cxn modelId="{C7758AEF-9603-4B0C-881F-50713EB618E0}" type="presParOf" srcId="{F4DC1F27-ECA2-4D87-A65F-F7FC9F0F53A4}" destId="{D771AC01-42F8-48F9-924F-851C39D2074A}"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E69BD02-16D4-4465-B1C3-6C7580352FC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53788FC-7F8A-49E5-BBB9-03495B56C117}">
      <dgm:prSet/>
      <dgm:spPr/>
      <dgm:t>
        <a:bodyPr/>
        <a:lstStyle/>
        <a:p>
          <a:r>
            <a:rPr lang="en-US" b="1" i="0" u="sng" baseline="0" dirty="0"/>
            <a:t>Section 202:</a:t>
          </a:r>
          <a:r>
            <a:rPr lang="en-US" b="0" i="0" baseline="0" dirty="0"/>
            <a:t> Provides rental assistance for elderly (One member must be 62 and older) households with very low income </a:t>
          </a:r>
          <a:endParaRPr lang="en-US" dirty="0"/>
        </a:p>
      </dgm:t>
    </dgm:pt>
    <dgm:pt modelId="{340DFBED-178D-4700-A7CB-67F38FFE0590}" type="parTrans" cxnId="{840E4730-1CD1-4BA3-B6F5-1702F61CCBDD}">
      <dgm:prSet/>
      <dgm:spPr/>
      <dgm:t>
        <a:bodyPr/>
        <a:lstStyle/>
        <a:p>
          <a:endParaRPr lang="en-US"/>
        </a:p>
      </dgm:t>
    </dgm:pt>
    <dgm:pt modelId="{1487EADE-1CE2-4EB5-A439-36735D6557B9}" type="sibTrans" cxnId="{840E4730-1CD1-4BA3-B6F5-1702F61CCBDD}">
      <dgm:prSet/>
      <dgm:spPr/>
      <dgm:t>
        <a:bodyPr/>
        <a:lstStyle/>
        <a:p>
          <a:endParaRPr lang="en-US"/>
        </a:p>
      </dgm:t>
    </dgm:pt>
    <dgm:pt modelId="{66090FEA-1567-42E5-BE93-BF066B7F4727}">
      <dgm:prSet/>
      <dgm:spPr/>
      <dgm:t>
        <a:bodyPr/>
        <a:lstStyle/>
        <a:p>
          <a:r>
            <a:rPr lang="en-US" b="1" i="0" u="sng" baseline="0"/>
            <a:t>Section 811:</a:t>
          </a:r>
          <a:r>
            <a:rPr lang="en-US" b="0" i="0" baseline="0"/>
            <a:t> Provides affordable housing to very low‐and extremely low‐income individuals with serious and long‐term disabilities, including physical or developmental disabilities, as well as mental illness </a:t>
          </a:r>
          <a:endParaRPr lang="en-US"/>
        </a:p>
      </dgm:t>
    </dgm:pt>
    <dgm:pt modelId="{D6001EB1-2624-44ED-A12A-62AE44B2C87D}" type="parTrans" cxnId="{87C75E38-6DC5-459B-9034-974DE53B58B0}">
      <dgm:prSet/>
      <dgm:spPr/>
      <dgm:t>
        <a:bodyPr/>
        <a:lstStyle/>
        <a:p>
          <a:endParaRPr lang="en-US"/>
        </a:p>
      </dgm:t>
    </dgm:pt>
    <dgm:pt modelId="{FCEC619F-885E-4168-9A50-A945C87CBECC}" type="sibTrans" cxnId="{87C75E38-6DC5-459B-9034-974DE53B58B0}">
      <dgm:prSet/>
      <dgm:spPr/>
      <dgm:t>
        <a:bodyPr/>
        <a:lstStyle/>
        <a:p>
          <a:endParaRPr lang="en-US"/>
        </a:p>
      </dgm:t>
    </dgm:pt>
    <dgm:pt modelId="{2B8839A0-84F7-4B84-A5EB-07AAB87C9220}">
      <dgm:prSet/>
      <dgm:spPr/>
      <dgm:t>
        <a:bodyPr/>
        <a:lstStyle/>
        <a:p>
          <a:r>
            <a:rPr lang="en-US" b="0" i="0" baseline="0"/>
            <a:t>Current programs meet only a portion of the need for affordable housing among these special populations </a:t>
          </a:r>
          <a:endParaRPr lang="en-US"/>
        </a:p>
      </dgm:t>
    </dgm:pt>
    <dgm:pt modelId="{6739D8D5-DCDE-4445-AB6F-45EFF7C6420A}" type="parTrans" cxnId="{3E46F1D0-3B42-4345-93EC-AEA696743F5F}">
      <dgm:prSet/>
      <dgm:spPr/>
      <dgm:t>
        <a:bodyPr/>
        <a:lstStyle/>
        <a:p>
          <a:endParaRPr lang="en-US"/>
        </a:p>
      </dgm:t>
    </dgm:pt>
    <dgm:pt modelId="{4FC3ED20-7BFE-4FCD-8015-54EC76184487}" type="sibTrans" cxnId="{3E46F1D0-3B42-4345-93EC-AEA696743F5F}">
      <dgm:prSet/>
      <dgm:spPr/>
      <dgm:t>
        <a:bodyPr/>
        <a:lstStyle/>
        <a:p>
          <a:endParaRPr lang="en-US"/>
        </a:p>
      </dgm:t>
    </dgm:pt>
    <dgm:pt modelId="{17D2D081-028F-4187-A56A-B96DCFC276B3}" type="pres">
      <dgm:prSet presAssocID="{BE69BD02-16D4-4465-B1C3-6C7580352FCF}" presName="linear" presStyleCnt="0">
        <dgm:presLayoutVars>
          <dgm:animLvl val="lvl"/>
          <dgm:resizeHandles val="exact"/>
        </dgm:presLayoutVars>
      </dgm:prSet>
      <dgm:spPr/>
    </dgm:pt>
    <dgm:pt modelId="{367E3B9C-FE19-4433-9DFA-C61F2D95A516}" type="pres">
      <dgm:prSet presAssocID="{F53788FC-7F8A-49E5-BBB9-03495B56C117}" presName="parentText" presStyleLbl="node1" presStyleIdx="0" presStyleCnt="3">
        <dgm:presLayoutVars>
          <dgm:chMax val="0"/>
          <dgm:bulletEnabled val="1"/>
        </dgm:presLayoutVars>
      </dgm:prSet>
      <dgm:spPr/>
    </dgm:pt>
    <dgm:pt modelId="{B4FA6498-3AA5-49BE-82BB-EF98E9104B5E}" type="pres">
      <dgm:prSet presAssocID="{1487EADE-1CE2-4EB5-A439-36735D6557B9}" presName="spacer" presStyleCnt="0"/>
      <dgm:spPr/>
    </dgm:pt>
    <dgm:pt modelId="{BC443DBC-6871-448C-AB7C-9267BA5A4DE3}" type="pres">
      <dgm:prSet presAssocID="{66090FEA-1567-42E5-BE93-BF066B7F4727}" presName="parentText" presStyleLbl="node1" presStyleIdx="1" presStyleCnt="3">
        <dgm:presLayoutVars>
          <dgm:chMax val="0"/>
          <dgm:bulletEnabled val="1"/>
        </dgm:presLayoutVars>
      </dgm:prSet>
      <dgm:spPr/>
    </dgm:pt>
    <dgm:pt modelId="{E6D4F0C9-4E8A-423D-B6AE-332BC1324F7F}" type="pres">
      <dgm:prSet presAssocID="{FCEC619F-885E-4168-9A50-A945C87CBECC}" presName="spacer" presStyleCnt="0"/>
      <dgm:spPr/>
    </dgm:pt>
    <dgm:pt modelId="{520D429E-E153-4BC7-8660-148333F6F374}" type="pres">
      <dgm:prSet presAssocID="{2B8839A0-84F7-4B84-A5EB-07AAB87C9220}" presName="parentText" presStyleLbl="node1" presStyleIdx="2" presStyleCnt="3">
        <dgm:presLayoutVars>
          <dgm:chMax val="0"/>
          <dgm:bulletEnabled val="1"/>
        </dgm:presLayoutVars>
      </dgm:prSet>
      <dgm:spPr/>
    </dgm:pt>
  </dgm:ptLst>
  <dgm:cxnLst>
    <dgm:cxn modelId="{840E4730-1CD1-4BA3-B6F5-1702F61CCBDD}" srcId="{BE69BD02-16D4-4465-B1C3-6C7580352FCF}" destId="{F53788FC-7F8A-49E5-BBB9-03495B56C117}" srcOrd="0" destOrd="0" parTransId="{340DFBED-178D-4700-A7CB-67F38FFE0590}" sibTransId="{1487EADE-1CE2-4EB5-A439-36735D6557B9}"/>
    <dgm:cxn modelId="{87C75E38-6DC5-459B-9034-974DE53B58B0}" srcId="{BE69BD02-16D4-4465-B1C3-6C7580352FCF}" destId="{66090FEA-1567-42E5-BE93-BF066B7F4727}" srcOrd="1" destOrd="0" parTransId="{D6001EB1-2624-44ED-A12A-62AE44B2C87D}" sibTransId="{FCEC619F-885E-4168-9A50-A945C87CBECC}"/>
    <dgm:cxn modelId="{4EC55850-C909-4588-8D52-B92AD5CC964F}" type="presOf" srcId="{BE69BD02-16D4-4465-B1C3-6C7580352FCF}" destId="{17D2D081-028F-4187-A56A-B96DCFC276B3}" srcOrd="0" destOrd="0" presId="urn:microsoft.com/office/officeart/2005/8/layout/vList2"/>
    <dgm:cxn modelId="{3E46F1D0-3B42-4345-93EC-AEA696743F5F}" srcId="{BE69BD02-16D4-4465-B1C3-6C7580352FCF}" destId="{2B8839A0-84F7-4B84-A5EB-07AAB87C9220}" srcOrd="2" destOrd="0" parTransId="{6739D8D5-DCDE-4445-AB6F-45EFF7C6420A}" sibTransId="{4FC3ED20-7BFE-4FCD-8015-54EC76184487}"/>
    <dgm:cxn modelId="{96857BE3-5751-4A64-91D2-BDA482BA2F8A}" type="presOf" srcId="{66090FEA-1567-42E5-BE93-BF066B7F4727}" destId="{BC443DBC-6871-448C-AB7C-9267BA5A4DE3}" srcOrd="0" destOrd="0" presId="urn:microsoft.com/office/officeart/2005/8/layout/vList2"/>
    <dgm:cxn modelId="{88BA35EC-508D-47E1-9F9F-E5560ED83576}" type="presOf" srcId="{F53788FC-7F8A-49E5-BBB9-03495B56C117}" destId="{367E3B9C-FE19-4433-9DFA-C61F2D95A516}" srcOrd="0" destOrd="0" presId="urn:microsoft.com/office/officeart/2005/8/layout/vList2"/>
    <dgm:cxn modelId="{12EAD6F8-C761-4139-88CB-CE0B039DC867}" type="presOf" srcId="{2B8839A0-84F7-4B84-A5EB-07AAB87C9220}" destId="{520D429E-E153-4BC7-8660-148333F6F374}" srcOrd="0" destOrd="0" presId="urn:microsoft.com/office/officeart/2005/8/layout/vList2"/>
    <dgm:cxn modelId="{052A6CE5-6668-4353-8181-CDB55C135A8C}" type="presParOf" srcId="{17D2D081-028F-4187-A56A-B96DCFC276B3}" destId="{367E3B9C-FE19-4433-9DFA-C61F2D95A516}" srcOrd="0" destOrd="0" presId="urn:microsoft.com/office/officeart/2005/8/layout/vList2"/>
    <dgm:cxn modelId="{AC6AD2C4-5C39-49EF-BD65-A82284E200F2}" type="presParOf" srcId="{17D2D081-028F-4187-A56A-B96DCFC276B3}" destId="{B4FA6498-3AA5-49BE-82BB-EF98E9104B5E}" srcOrd="1" destOrd="0" presId="urn:microsoft.com/office/officeart/2005/8/layout/vList2"/>
    <dgm:cxn modelId="{83ACCBD4-F2D1-456C-989B-D326408641FE}" type="presParOf" srcId="{17D2D081-028F-4187-A56A-B96DCFC276B3}" destId="{BC443DBC-6871-448C-AB7C-9267BA5A4DE3}" srcOrd="2" destOrd="0" presId="urn:microsoft.com/office/officeart/2005/8/layout/vList2"/>
    <dgm:cxn modelId="{17C6E937-47DA-4F91-8998-8C83EFC17848}" type="presParOf" srcId="{17D2D081-028F-4187-A56A-B96DCFC276B3}" destId="{E6D4F0C9-4E8A-423D-B6AE-332BC1324F7F}" srcOrd="3" destOrd="0" presId="urn:microsoft.com/office/officeart/2005/8/layout/vList2"/>
    <dgm:cxn modelId="{684AAE45-0F9D-428B-96DD-B2CB4B96BFD3}" type="presParOf" srcId="{17D2D081-028F-4187-A56A-B96DCFC276B3}" destId="{520D429E-E153-4BC7-8660-148333F6F37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AF75323-D79E-4A2E-B70F-7C0B90BE593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0288A7F-1D75-468B-88D5-6A39B2B93D81}">
      <dgm:prSet/>
      <dgm:spPr/>
      <dgm:t>
        <a:bodyPr/>
        <a:lstStyle/>
        <a:p>
          <a:pPr>
            <a:lnSpc>
              <a:spcPct val="100000"/>
            </a:lnSpc>
          </a:pPr>
          <a:r>
            <a:rPr lang="en-US" b="1" u="sng" dirty="0"/>
            <a:t>Distressed Cities Technical Assistance (DCTA) </a:t>
          </a:r>
          <a:r>
            <a:rPr lang="en-US" dirty="0"/>
            <a:t>- </a:t>
          </a:r>
          <a:r>
            <a:rPr lang="en-US" b="0" i="0" dirty="0"/>
            <a:t>This initiative competitively awards technical assistance funding to organizations to provide technical assistance and capacity building for local governments and their nonprofit partners.</a:t>
          </a:r>
          <a:endParaRPr lang="en-US" dirty="0"/>
        </a:p>
      </dgm:t>
    </dgm:pt>
    <dgm:pt modelId="{3AC8E9B8-164B-4221-9844-ED295B08BBA9}" type="parTrans" cxnId="{64BF3C27-BDB5-43B5-9A27-5165C92A54D2}">
      <dgm:prSet/>
      <dgm:spPr/>
      <dgm:t>
        <a:bodyPr/>
        <a:lstStyle/>
        <a:p>
          <a:endParaRPr lang="en-US"/>
        </a:p>
      </dgm:t>
    </dgm:pt>
    <dgm:pt modelId="{FB54A0EA-9B68-40E1-8B03-9195AE71F664}" type="sibTrans" cxnId="{64BF3C27-BDB5-43B5-9A27-5165C92A54D2}">
      <dgm:prSet/>
      <dgm:spPr/>
      <dgm:t>
        <a:bodyPr/>
        <a:lstStyle/>
        <a:p>
          <a:endParaRPr lang="en-US"/>
        </a:p>
      </dgm:t>
    </dgm:pt>
    <dgm:pt modelId="{C5F0E66E-ADE2-490F-AC09-8C06A23488C4}">
      <dgm:prSet/>
      <dgm:spPr/>
      <dgm:t>
        <a:bodyPr/>
        <a:lstStyle/>
        <a:p>
          <a:pPr>
            <a:lnSpc>
              <a:spcPct val="100000"/>
            </a:lnSpc>
          </a:pPr>
          <a:r>
            <a:rPr lang="en-US" b="0" i="0" dirty="0"/>
            <a:t>Eligible activities for technical assistance providers implementing DCTA include the following: (1) needs assessments; (2) direct technical assistance and capacity-building engagements; (3) development of products and tools; and (4) self-directed and group learning (training).</a:t>
          </a:r>
          <a:endParaRPr lang="en-US" dirty="0"/>
        </a:p>
      </dgm:t>
    </dgm:pt>
    <dgm:pt modelId="{E96E6ED4-AB7C-4E95-B0FA-9B5AAE8DD198}" type="parTrans" cxnId="{C5AD6C77-D05E-48C3-A88E-FCAA7DA6B4BA}">
      <dgm:prSet/>
      <dgm:spPr/>
      <dgm:t>
        <a:bodyPr/>
        <a:lstStyle/>
        <a:p>
          <a:endParaRPr lang="en-US"/>
        </a:p>
      </dgm:t>
    </dgm:pt>
    <dgm:pt modelId="{79CD4EE3-117C-4DCB-9443-CA35163D2EE4}" type="sibTrans" cxnId="{C5AD6C77-D05E-48C3-A88E-FCAA7DA6B4BA}">
      <dgm:prSet/>
      <dgm:spPr/>
      <dgm:t>
        <a:bodyPr/>
        <a:lstStyle/>
        <a:p>
          <a:endParaRPr lang="en-US"/>
        </a:p>
      </dgm:t>
    </dgm:pt>
    <dgm:pt modelId="{35622E9B-A414-4D8C-8826-F23635BA6696}">
      <dgm:prSet/>
      <dgm:spPr/>
      <dgm:t>
        <a:bodyPr/>
        <a:lstStyle/>
        <a:p>
          <a:pPr>
            <a:lnSpc>
              <a:spcPct val="100000"/>
            </a:lnSpc>
          </a:pPr>
          <a:r>
            <a:rPr lang="en-US" b="1" u="sng" dirty="0"/>
            <a:t>Thriving Communities Technical Assistance Program </a:t>
          </a:r>
          <a:r>
            <a:rPr lang="en-US" dirty="0"/>
            <a:t>- </a:t>
          </a:r>
          <a:r>
            <a:rPr lang="en-US" b="0" i="0" dirty="0"/>
            <a:t>This initiative competitively awards technical assistance funding to organizations to provide technical assistance and capacity building for units of local governments and their partners around transit-oriented development.</a:t>
          </a:r>
          <a:endParaRPr lang="en-US" dirty="0"/>
        </a:p>
      </dgm:t>
    </dgm:pt>
    <dgm:pt modelId="{FB05CCB8-5AAA-4262-B235-505CB4CEE61E}" type="parTrans" cxnId="{A153FF8D-80C7-4C30-A91B-C74E6126CC59}">
      <dgm:prSet/>
      <dgm:spPr/>
      <dgm:t>
        <a:bodyPr/>
        <a:lstStyle/>
        <a:p>
          <a:endParaRPr lang="en-US"/>
        </a:p>
      </dgm:t>
    </dgm:pt>
    <dgm:pt modelId="{11A46CCC-C9BB-4EB7-8BA7-82138453B51E}" type="sibTrans" cxnId="{A153FF8D-80C7-4C30-A91B-C74E6126CC59}">
      <dgm:prSet/>
      <dgm:spPr/>
      <dgm:t>
        <a:bodyPr/>
        <a:lstStyle/>
        <a:p>
          <a:endParaRPr lang="en-US"/>
        </a:p>
      </dgm:t>
    </dgm:pt>
    <dgm:pt modelId="{167E66BB-8047-4191-8EC0-9A62AA044C1D}">
      <dgm:prSet/>
      <dgm:spPr/>
      <dgm:t>
        <a:bodyPr/>
        <a:lstStyle/>
        <a:p>
          <a:pPr>
            <a:lnSpc>
              <a:spcPct val="100000"/>
            </a:lnSpc>
          </a:pPr>
          <a:r>
            <a:rPr lang="en-US" b="0" i="0" dirty="0"/>
            <a:t>Eligible activities for Thriving Communities include (1) needs assessments; (2) direct technical assistance and capacity-building engagements; (3) development of products and tools; and (4) self-directed and group learning (training).</a:t>
          </a:r>
          <a:endParaRPr lang="en-US" dirty="0"/>
        </a:p>
      </dgm:t>
    </dgm:pt>
    <dgm:pt modelId="{84825C23-FCB4-4DB4-9B75-033937E634C4}" type="parTrans" cxnId="{94B64942-9BD6-41AE-9D55-364DD8C4F754}">
      <dgm:prSet/>
      <dgm:spPr/>
      <dgm:t>
        <a:bodyPr/>
        <a:lstStyle/>
        <a:p>
          <a:endParaRPr lang="en-US"/>
        </a:p>
      </dgm:t>
    </dgm:pt>
    <dgm:pt modelId="{EF2B88AF-981D-4421-9DA2-16DEC0E60B3C}" type="sibTrans" cxnId="{94B64942-9BD6-41AE-9D55-364DD8C4F754}">
      <dgm:prSet/>
      <dgm:spPr/>
      <dgm:t>
        <a:bodyPr/>
        <a:lstStyle/>
        <a:p>
          <a:endParaRPr lang="en-US"/>
        </a:p>
      </dgm:t>
    </dgm:pt>
    <dgm:pt modelId="{AF5E8FE4-94E3-4DFC-8E9E-42C3BA207FD7}" type="pres">
      <dgm:prSet presAssocID="{0AF75323-D79E-4A2E-B70F-7C0B90BE5937}" presName="root" presStyleCnt="0">
        <dgm:presLayoutVars>
          <dgm:dir/>
          <dgm:resizeHandles val="exact"/>
        </dgm:presLayoutVars>
      </dgm:prSet>
      <dgm:spPr/>
    </dgm:pt>
    <dgm:pt modelId="{70300B62-14E0-4E73-B515-F79058FF8AE6}" type="pres">
      <dgm:prSet presAssocID="{30288A7F-1D75-468B-88D5-6A39B2B93D81}" presName="compNode" presStyleCnt="0"/>
      <dgm:spPr/>
    </dgm:pt>
    <dgm:pt modelId="{15197CF7-D730-4A63-8555-5641700C64E5}" type="pres">
      <dgm:prSet presAssocID="{30288A7F-1D75-468B-88D5-6A39B2B93D81}" presName="bgRect" presStyleLbl="bgShp" presStyleIdx="0" presStyleCnt="2" custLinFactNeighborX="2078" custLinFactNeighborY="-93903"/>
      <dgm:spPr/>
    </dgm:pt>
    <dgm:pt modelId="{248FD77F-08D7-4373-AF76-32A501E05BE5}" type="pres">
      <dgm:prSet presAssocID="{30288A7F-1D75-468B-88D5-6A39B2B93D81}" presName="iconRect" presStyleLbl="node1" presStyleIdx="0" presStyleCnt="2" custLinFactNeighborX="-2372" custLinFactNeighborY="-4031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ity"/>
        </a:ext>
      </dgm:extLst>
    </dgm:pt>
    <dgm:pt modelId="{EC4064C6-3C93-42E7-A274-CA0A962155DD}" type="pres">
      <dgm:prSet presAssocID="{30288A7F-1D75-468B-88D5-6A39B2B93D81}" presName="spaceRect" presStyleCnt="0"/>
      <dgm:spPr/>
    </dgm:pt>
    <dgm:pt modelId="{B5410898-345C-4922-9B69-51F20B34C5E1}" type="pres">
      <dgm:prSet presAssocID="{30288A7F-1D75-468B-88D5-6A39B2B93D81}" presName="parTx" presStyleLbl="revTx" presStyleIdx="0" presStyleCnt="4" custLinFactNeighborX="-1205" custLinFactNeighborY="-21520">
        <dgm:presLayoutVars>
          <dgm:chMax val="0"/>
          <dgm:chPref val="0"/>
        </dgm:presLayoutVars>
      </dgm:prSet>
      <dgm:spPr/>
    </dgm:pt>
    <dgm:pt modelId="{7743012E-6619-4F76-8CE7-66C2A53B972F}" type="pres">
      <dgm:prSet presAssocID="{30288A7F-1D75-468B-88D5-6A39B2B93D81}" presName="desTx" presStyleLbl="revTx" presStyleIdx="1" presStyleCnt="4" custLinFactNeighborY="-26496">
        <dgm:presLayoutVars/>
      </dgm:prSet>
      <dgm:spPr/>
    </dgm:pt>
    <dgm:pt modelId="{637A1633-58D3-447F-A296-9C6CEE967D4B}" type="pres">
      <dgm:prSet presAssocID="{FB54A0EA-9B68-40E1-8B03-9195AE71F664}" presName="sibTrans" presStyleCnt="0"/>
      <dgm:spPr/>
    </dgm:pt>
    <dgm:pt modelId="{9B6B3D00-467A-4407-AC30-B84659D2F675}" type="pres">
      <dgm:prSet presAssocID="{35622E9B-A414-4D8C-8826-F23635BA6696}" presName="compNode" presStyleCnt="0"/>
      <dgm:spPr/>
    </dgm:pt>
    <dgm:pt modelId="{AABEFF53-CA69-4234-844B-C9A31B139CFD}" type="pres">
      <dgm:prSet presAssocID="{35622E9B-A414-4D8C-8826-F23635BA6696}" presName="bgRect" presStyleLbl="bgShp" presStyleIdx="1" presStyleCnt="2" custLinFactNeighborX="-195" custLinFactNeighborY="-12514"/>
      <dgm:spPr/>
    </dgm:pt>
    <dgm:pt modelId="{589CEE5C-FEDF-4D9D-8C51-1DF1FF14EC96}" type="pres">
      <dgm:prSet presAssocID="{35622E9B-A414-4D8C-8826-F23635BA6696}" presName="iconRect" presStyleLbl="node1" presStyleIdx="1" presStyleCnt="2" custLinFactNeighborX="1186" custLinFactNeighborY="-1801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andshake"/>
        </a:ext>
      </dgm:extLst>
    </dgm:pt>
    <dgm:pt modelId="{19E2706B-3F7C-4110-8D6D-C9A538CC8B8A}" type="pres">
      <dgm:prSet presAssocID="{35622E9B-A414-4D8C-8826-F23635BA6696}" presName="spaceRect" presStyleCnt="0"/>
      <dgm:spPr/>
    </dgm:pt>
    <dgm:pt modelId="{7C8ED568-ABED-4AA7-9A04-E9CCEB4CE934}" type="pres">
      <dgm:prSet presAssocID="{35622E9B-A414-4D8C-8826-F23635BA6696}" presName="parTx" presStyleLbl="revTx" presStyleIdx="2" presStyleCnt="4" custLinFactNeighborX="-433" custLinFactNeighborY="-12390">
        <dgm:presLayoutVars>
          <dgm:chMax val="0"/>
          <dgm:chPref val="0"/>
        </dgm:presLayoutVars>
      </dgm:prSet>
      <dgm:spPr/>
    </dgm:pt>
    <dgm:pt modelId="{8D1DCADA-CC09-48E6-AFE1-7E90D8FD1FF8}" type="pres">
      <dgm:prSet presAssocID="{35622E9B-A414-4D8C-8826-F23635BA6696}" presName="desTx" presStyleLbl="revTx" presStyleIdx="3" presStyleCnt="4" custLinFactNeighborX="-499" custLinFactNeighborY="-11738">
        <dgm:presLayoutVars/>
      </dgm:prSet>
      <dgm:spPr/>
    </dgm:pt>
  </dgm:ptLst>
  <dgm:cxnLst>
    <dgm:cxn modelId="{C98E5F02-9FF6-4358-B44C-4EE4C9D03E57}" type="presOf" srcId="{0AF75323-D79E-4A2E-B70F-7C0B90BE5937}" destId="{AF5E8FE4-94E3-4DFC-8E9E-42C3BA207FD7}" srcOrd="0" destOrd="0" presId="urn:microsoft.com/office/officeart/2018/2/layout/IconVerticalSolidList"/>
    <dgm:cxn modelId="{64BF3C27-BDB5-43B5-9A27-5165C92A54D2}" srcId="{0AF75323-D79E-4A2E-B70F-7C0B90BE5937}" destId="{30288A7F-1D75-468B-88D5-6A39B2B93D81}" srcOrd="0" destOrd="0" parTransId="{3AC8E9B8-164B-4221-9844-ED295B08BBA9}" sibTransId="{FB54A0EA-9B68-40E1-8B03-9195AE71F664}"/>
    <dgm:cxn modelId="{95AC5A3B-2207-40B6-8C7A-E3413192F191}" type="presOf" srcId="{30288A7F-1D75-468B-88D5-6A39B2B93D81}" destId="{B5410898-345C-4922-9B69-51F20B34C5E1}" srcOrd="0" destOrd="0" presId="urn:microsoft.com/office/officeart/2018/2/layout/IconVerticalSolidList"/>
    <dgm:cxn modelId="{94B64942-9BD6-41AE-9D55-364DD8C4F754}" srcId="{35622E9B-A414-4D8C-8826-F23635BA6696}" destId="{167E66BB-8047-4191-8EC0-9A62AA044C1D}" srcOrd="0" destOrd="0" parTransId="{84825C23-FCB4-4DB4-9B75-033937E634C4}" sibTransId="{EF2B88AF-981D-4421-9DA2-16DEC0E60B3C}"/>
    <dgm:cxn modelId="{C5AD6C77-D05E-48C3-A88E-FCAA7DA6B4BA}" srcId="{30288A7F-1D75-468B-88D5-6A39B2B93D81}" destId="{C5F0E66E-ADE2-490F-AC09-8C06A23488C4}" srcOrd="0" destOrd="0" parTransId="{E96E6ED4-AB7C-4E95-B0FA-9B5AAE8DD198}" sibTransId="{79CD4EE3-117C-4DCB-9443-CA35163D2EE4}"/>
    <dgm:cxn modelId="{A153FF8D-80C7-4C30-A91B-C74E6126CC59}" srcId="{0AF75323-D79E-4A2E-B70F-7C0B90BE5937}" destId="{35622E9B-A414-4D8C-8826-F23635BA6696}" srcOrd="1" destOrd="0" parTransId="{FB05CCB8-5AAA-4262-B235-505CB4CEE61E}" sibTransId="{11A46CCC-C9BB-4EB7-8BA7-82138453B51E}"/>
    <dgm:cxn modelId="{8A6915BF-F6AC-4E95-9E50-51AA6127E8DC}" type="presOf" srcId="{C5F0E66E-ADE2-490F-AC09-8C06A23488C4}" destId="{7743012E-6619-4F76-8CE7-66C2A53B972F}" srcOrd="0" destOrd="0" presId="urn:microsoft.com/office/officeart/2018/2/layout/IconVerticalSolidList"/>
    <dgm:cxn modelId="{3412C6D2-637E-418D-B5ED-051D33C62D4B}" type="presOf" srcId="{35622E9B-A414-4D8C-8826-F23635BA6696}" destId="{7C8ED568-ABED-4AA7-9A04-E9CCEB4CE934}" srcOrd="0" destOrd="0" presId="urn:microsoft.com/office/officeart/2018/2/layout/IconVerticalSolidList"/>
    <dgm:cxn modelId="{EF16A8F6-4506-46CB-855C-89957F8359D3}" type="presOf" srcId="{167E66BB-8047-4191-8EC0-9A62AA044C1D}" destId="{8D1DCADA-CC09-48E6-AFE1-7E90D8FD1FF8}" srcOrd="0" destOrd="0" presId="urn:microsoft.com/office/officeart/2018/2/layout/IconVerticalSolidList"/>
    <dgm:cxn modelId="{A0E2FD83-C016-45AE-B11D-595F735E3C88}" type="presParOf" srcId="{AF5E8FE4-94E3-4DFC-8E9E-42C3BA207FD7}" destId="{70300B62-14E0-4E73-B515-F79058FF8AE6}" srcOrd="0" destOrd="0" presId="urn:microsoft.com/office/officeart/2018/2/layout/IconVerticalSolidList"/>
    <dgm:cxn modelId="{17DE3EEB-9E94-41D9-A4EB-F481D287826A}" type="presParOf" srcId="{70300B62-14E0-4E73-B515-F79058FF8AE6}" destId="{15197CF7-D730-4A63-8555-5641700C64E5}" srcOrd="0" destOrd="0" presId="urn:microsoft.com/office/officeart/2018/2/layout/IconVerticalSolidList"/>
    <dgm:cxn modelId="{3F8BF576-121F-4A87-BE18-064B87D7B14C}" type="presParOf" srcId="{70300B62-14E0-4E73-B515-F79058FF8AE6}" destId="{248FD77F-08D7-4373-AF76-32A501E05BE5}" srcOrd="1" destOrd="0" presId="urn:microsoft.com/office/officeart/2018/2/layout/IconVerticalSolidList"/>
    <dgm:cxn modelId="{454A1D45-3A2C-420E-A3BC-0C94E6B60AB1}" type="presParOf" srcId="{70300B62-14E0-4E73-B515-F79058FF8AE6}" destId="{EC4064C6-3C93-42E7-A274-CA0A962155DD}" srcOrd="2" destOrd="0" presId="urn:microsoft.com/office/officeart/2018/2/layout/IconVerticalSolidList"/>
    <dgm:cxn modelId="{37103A82-509D-4739-AB9B-59477F838C44}" type="presParOf" srcId="{70300B62-14E0-4E73-B515-F79058FF8AE6}" destId="{B5410898-345C-4922-9B69-51F20B34C5E1}" srcOrd="3" destOrd="0" presId="urn:microsoft.com/office/officeart/2018/2/layout/IconVerticalSolidList"/>
    <dgm:cxn modelId="{7D9B0B95-CCC7-4A65-91CE-31A126855BFC}" type="presParOf" srcId="{70300B62-14E0-4E73-B515-F79058FF8AE6}" destId="{7743012E-6619-4F76-8CE7-66C2A53B972F}" srcOrd="4" destOrd="0" presId="urn:microsoft.com/office/officeart/2018/2/layout/IconVerticalSolidList"/>
    <dgm:cxn modelId="{FB4A40EF-108E-47C0-BA6C-CBB228447526}" type="presParOf" srcId="{AF5E8FE4-94E3-4DFC-8E9E-42C3BA207FD7}" destId="{637A1633-58D3-447F-A296-9C6CEE967D4B}" srcOrd="1" destOrd="0" presId="urn:microsoft.com/office/officeart/2018/2/layout/IconVerticalSolidList"/>
    <dgm:cxn modelId="{4CBD65B1-1E44-425E-9A21-386FC6ED5E90}" type="presParOf" srcId="{AF5E8FE4-94E3-4DFC-8E9E-42C3BA207FD7}" destId="{9B6B3D00-467A-4407-AC30-B84659D2F675}" srcOrd="2" destOrd="0" presId="urn:microsoft.com/office/officeart/2018/2/layout/IconVerticalSolidList"/>
    <dgm:cxn modelId="{746ADE27-DADA-440C-BDEB-E88F8515BF92}" type="presParOf" srcId="{9B6B3D00-467A-4407-AC30-B84659D2F675}" destId="{AABEFF53-CA69-4234-844B-C9A31B139CFD}" srcOrd="0" destOrd="0" presId="urn:microsoft.com/office/officeart/2018/2/layout/IconVerticalSolidList"/>
    <dgm:cxn modelId="{4B0D809C-F257-43FE-BF9E-308E3A5729E1}" type="presParOf" srcId="{9B6B3D00-467A-4407-AC30-B84659D2F675}" destId="{589CEE5C-FEDF-4D9D-8C51-1DF1FF14EC96}" srcOrd="1" destOrd="0" presId="urn:microsoft.com/office/officeart/2018/2/layout/IconVerticalSolidList"/>
    <dgm:cxn modelId="{71B453A5-8EAE-4657-8910-A8D0D43A5C5B}" type="presParOf" srcId="{9B6B3D00-467A-4407-AC30-B84659D2F675}" destId="{19E2706B-3F7C-4110-8D6D-C9A538CC8B8A}" srcOrd="2" destOrd="0" presId="urn:microsoft.com/office/officeart/2018/2/layout/IconVerticalSolidList"/>
    <dgm:cxn modelId="{356C3B49-C36A-423D-9BAF-0A2072021A0C}" type="presParOf" srcId="{9B6B3D00-467A-4407-AC30-B84659D2F675}" destId="{7C8ED568-ABED-4AA7-9A04-E9CCEB4CE934}" srcOrd="3" destOrd="0" presId="urn:microsoft.com/office/officeart/2018/2/layout/IconVerticalSolidList"/>
    <dgm:cxn modelId="{BDBD887C-3605-45CA-9623-D6FBF18D6A57}" type="presParOf" srcId="{9B6B3D00-467A-4407-AC30-B84659D2F675}" destId="{8D1DCADA-CC09-48E6-AFE1-7E90D8FD1FF8}"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FAEE9A9-DB0C-47DB-AFDC-8590E47A8AFF}"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65DF42FE-68A2-46BB-89A6-7B5140368894}">
      <dgm:prSet/>
      <dgm:spPr/>
      <dgm:t>
        <a:bodyPr/>
        <a:lstStyle/>
        <a:p>
          <a:r>
            <a:rPr lang="en-US"/>
            <a:t>Franklin County (includes all towns/cities)</a:t>
          </a:r>
        </a:p>
      </dgm:t>
    </dgm:pt>
    <dgm:pt modelId="{F0B8CF83-9D76-4227-A7B0-AFDAF39D2CE1}" type="parTrans" cxnId="{ABEBA714-3625-48FA-B425-0B690938A671}">
      <dgm:prSet/>
      <dgm:spPr/>
      <dgm:t>
        <a:bodyPr/>
        <a:lstStyle/>
        <a:p>
          <a:endParaRPr lang="en-US"/>
        </a:p>
      </dgm:t>
    </dgm:pt>
    <dgm:pt modelId="{58F4D224-4A69-47B9-B69F-ACCF5F48C1F9}" type="sibTrans" cxnId="{ABEBA714-3625-48FA-B425-0B690938A671}">
      <dgm:prSet/>
      <dgm:spPr/>
      <dgm:t>
        <a:bodyPr/>
        <a:lstStyle/>
        <a:p>
          <a:endParaRPr lang="en-US"/>
        </a:p>
      </dgm:t>
    </dgm:pt>
    <dgm:pt modelId="{1EF91D17-B42D-4BC0-A5DD-BF6722006E0C}">
      <dgm:prSet/>
      <dgm:spPr/>
      <dgm:t>
        <a:bodyPr/>
        <a:lstStyle/>
        <a:p>
          <a:r>
            <a:rPr lang="en-US"/>
            <a:t>Washington County (includes all towns/cities)</a:t>
          </a:r>
        </a:p>
      </dgm:t>
    </dgm:pt>
    <dgm:pt modelId="{19F190A1-5BAB-4083-8400-46A71AFA93C1}" type="parTrans" cxnId="{D04145B6-A516-4DAB-B391-AC9575DF8239}">
      <dgm:prSet/>
      <dgm:spPr/>
      <dgm:t>
        <a:bodyPr/>
        <a:lstStyle/>
        <a:p>
          <a:endParaRPr lang="en-US"/>
        </a:p>
      </dgm:t>
    </dgm:pt>
    <dgm:pt modelId="{F128A4A5-9F30-4C30-A346-4BEB7CB2F312}" type="sibTrans" cxnId="{D04145B6-A516-4DAB-B391-AC9575DF8239}">
      <dgm:prSet/>
      <dgm:spPr/>
      <dgm:t>
        <a:bodyPr/>
        <a:lstStyle/>
        <a:p>
          <a:endParaRPr lang="en-US"/>
        </a:p>
      </dgm:t>
    </dgm:pt>
    <dgm:pt modelId="{D89E37B2-78BB-4B84-8DE1-73948423B82E}">
      <dgm:prSet/>
      <dgm:spPr/>
      <dgm:t>
        <a:bodyPr/>
        <a:lstStyle/>
        <a:p>
          <a:r>
            <a:rPr lang="en-US"/>
            <a:t>Auburn</a:t>
          </a:r>
        </a:p>
      </dgm:t>
    </dgm:pt>
    <dgm:pt modelId="{2D6F5F6A-63CF-4925-BB09-C9276FFB8034}" type="parTrans" cxnId="{6AA4428E-3286-4056-8D1E-E5FBA4EAC76C}">
      <dgm:prSet/>
      <dgm:spPr/>
      <dgm:t>
        <a:bodyPr/>
        <a:lstStyle/>
        <a:p>
          <a:endParaRPr lang="en-US"/>
        </a:p>
      </dgm:t>
    </dgm:pt>
    <dgm:pt modelId="{4F72439C-B0B4-437B-8CB9-B1DFCF44A547}" type="sibTrans" cxnId="{6AA4428E-3286-4056-8D1E-E5FBA4EAC76C}">
      <dgm:prSet/>
      <dgm:spPr/>
      <dgm:t>
        <a:bodyPr/>
        <a:lstStyle/>
        <a:p>
          <a:endParaRPr lang="en-US"/>
        </a:p>
      </dgm:t>
    </dgm:pt>
    <dgm:pt modelId="{2EBF9283-8F71-4E18-89FA-23695FD0DD5B}">
      <dgm:prSet/>
      <dgm:spPr/>
      <dgm:t>
        <a:bodyPr/>
        <a:lstStyle/>
        <a:p>
          <a:r>
            <a:rPr lang="en-US"/>
            <a:t>Bangor</a:t>
          </a:r>
        </a:p>
      </dgm:t>
    </dgm:pt>
    <dgm:pt modelId="{92521A62-2A17-405C-86B3-3FB3A5956893}" type="parTrans" cxnId="{869D2041-D950-44B7-876A-0177D3F075AE}">
      <dgm:prSet/>
      <dgm:spPr/>
      <dgm:t>
        <a:bodyPr/>
        <a:lstStyle/>
        <a:p>
          <a:endParaRPr lang="en-US"/>
        </a:p>
      </dgm:t>
    </dgm:pt>
    <dgm:pt modelId="{F14E8F74-7DA7-4879-A0A4-AF4408573631}" type="sibTrans" cxnId="{869D2041-D950-44B7-876A-0177D3F075AE}">
      <dgm:prSet/>
      <dgm:spPr/>
      <dgm:t>
        <a:bodyPr/>
        <a:lstStyle/>
        <a:p>
          <a:endParaRPr lang="en-US"/>
        </a:p>
      </dgm:t>
    </dgm:pt>
    <dgm:pt modelId="{54625936-5389-46D4-81A6-3BD188B465C8}">
      <dgm:prSet/>
      <dgm:spPr/>
      <dgm:t>
        <a:bodyPr/>
        <a:lstStyle/>
        <a:p>
          <a:r>
            <a:rPr lang="en-US"/>
            <a:t>Calais</a:t>
          </a:r>
        </a:p>
      </dgm:t>
    </dgm:pt>
    <dgm:pt modelId="{8935B5D7-13CA-41C7-9C9D-0DAAFA581C43}" type="parTrans" cxnId="{FDC81AA0-5EBF-4BE8-A6F9-63B5CF18A298}">
      <dgm:prSet/>
      <dgm:spPr/>
      <dgm:t>
        <a:bodyPr/>
        <a:lstStyle/>
        <a:p>
          <a:endParaRPr lang="en-US"/>
        </a:p>
      </dgm:t>
    </dgm:pt>
    <dgm:pt modelId="{112A1885-5319-4702-96E5-F72641914717}" type="sibTrans" cxnId="{FDC81AA0-5EBF-4BE8-A6F9-63B5CF18A298}">
      <dgm:prSet/>
      <dgm:spPr/>
      <dgm:t>
        <a:bodyPr/>
        <a:lstStyle/>
        <a:p>
          <a:endParaRPr lang="en-US"/>
        </a:p>
      </dgm:t>
    </dgm:pt>
    <dgm:pt modelId="{DA021BF0-00EE-48C8-BD9A-44397A0B5A18}">
      <dgm:prSet/>
      <dgm:spPr/>
      <dgm:t>
        <a:bodyPr/>
        <a:lstStyle/>
        <a:p>
          <a:r>
            <a:rPr lang="en-US"/>
            <a:t>Gardiner</a:t>
          </a:r>
        </a:p>
      </dgm:t>
    </dgm:pt>
    <dgm:pt modelId="{43F20F3C-9873-43F1-A7BA-2F2CC2E9097D}" type="parTrans" cxnId="{28F87FDD-7CAC-4CA1-98C3-6FA89285CE9E}">
      <dgm:prSet/>
      <dgm:spPr/>
      <dgm:t>
        <a:bodyPr/>
        <a:lstStyle/>
        <a:p>
          <a:endParaRPr lang="en-US"/>
        </a:p>
      </dgm:t>
    </dgm:pt>
    <dgm:pt modelId="{247ABC7A-E718-467D-AC2E-4E08CA092CAE}" type="sibTrans" cxnId="{28F87FDD-7CAC-4CA1-98C3-6FA89285CE9E}">
      <dgm:prSet/>
      <dgm:spPr/>
      <dgm:t>
        <a:bodyPr/>
        <a:lstStyle/>
        <a:p>
          <a:endParaRPr lang="en-US"/>
        </a:p>
      </dgm:t>
    </dgm:pt>
    <dgm:pt modelId="{0620B12A-8517-483D-A20E-CC443EA571CC}">
      <dgm:prSet/>
      <dgm:spPr/>
      <dgm:t>
        <a:bodyPr/>
        <a:lstStyle/>
        <a:p>
          <a:r>
            <a:rPr lang="en-US"/>
            <a:t>Lewiston</a:t>
          </a:r>
        </a:p>
      </dgm:t>
    </dgm:pt>
    <dgm:pt modelId="{E2320938-7DFE-4E34-916C-7C9E796C5BB4}" type="parTrans" cxnId="{B1C2B967-C539-4D1F-922E-2E989D6F3FE5}">
      <dgm:prSet/>
      <dgm:spPr/>
      <dgm:t>
        <a:bodyPr/>
        <a:lstStyle/>
        <a:p>
          <a:endParaRPr lang="en-US"/>
        </a:p>
      </dgm:t>
    </dgm:pt>
    <dgm:pt modelId="{E5974D89-88C6-4AF9-8B5D-CD9C7EDC72F3}" type="sibTrans" cxnId="{B1C2B967-C539-4D1F-922E-2E989D6F3FE5}">
      <dgm:prSet/>
      <dgm:spPr/>
      <dgm:t>
        <a:bodyPr/>
        <a:lstStyle/>
        <a:p>
          <a:endParaRPr lang="en-US"/>
        </a:p>
      </dgm:t>
    </dgm:pt>
    <dgm:pt modelId="{3F5D546B-1E46-47E9-ABB0-77BC856119F3}">
      <dgm:prSet/>
      <dgm:spPr/>
      <dgm:t>
        <a:bodyPr/>
        <a:lstStyle/>
        <a:p>
          <a:r>
            <a:rPr lang="en-US"/>
            <a:t>Old Town</a:t>
          </a:r>
        </a:p>
      </dgm:t>
    </dgm:pt>
    <dgm:pt modelId="{E23FC24F-928D-4766-9AAB-900A173F01D3}" type="parTrans" cxnId="{50EA4CAE-3ECC-4E4B-880B-10CE206EE43C}">
      <dgm:prSet/>
      <dgm:spPr/>
      <dgm:t>
        <a:bodyPr/>
        <a:lstStyle/>
        <a:p>
          <a:endParaRPr lang="en-US"/>
        </a:p>
      </dgm:t>
    </dgm:pt>
    <dgm:pt modelId="{248FC1AC-5A88-4C2D-9F54-B705D06A5DA8}" type="sibTrans" cxnId="{50EA4CAE-3ECC-4E4B-880B-10CE206EE43C}">
      <dgm:prSet/>
      <dgm:spPr/>
      <dgm:t>
        <a:bodyPr/>
        <a:lstStyle/>
        <a:p>
          <a:endParaRPr lang="en-US"/>
        </a:p>
      </dgm:t>
    </dgm:pt>
    <dgm:pt modelId="{2AB7B037-656C-4B39-962A-DBD8049C6DD9}">
      <dgm:prSet/>
      <dgm:spPr/>
      <dgm:t>
        <a:bodyPr/>
        <a:lstStyle/>
        <a:p>
          <a:r>
            <a:rPr lang="en-US"/>
            <a:t>Waterville</a:t>
          </a:r>
        </a:p>
      </dgm:t>
    </dgm:pt>
    <dgm:pt modelId="{CB668789-0C47-4CF3-A19B-2D58C5E299B1}" type="parTrans" cxnId="{5A67EEFA-3E9C-43CC-9F96-6F0FE32EA318}">
      <dgm:prSet/>
      <dgm:spPr/>
      <dgm:t>
        <a:bodyPr/>
        <a:lstStyle/>
        <a:p>
          <a:endParaRPr lang="en-US"/>
        </a:p>
      </dgm:t>
    </dgm:pt>
    <dgm:pt modelId="{ADFB3115-5A1C-493A-8C68-5B89695DF78B}" type="sibTrans" cxnId="{5A67EEFA-3E9C-43CC-9F96-6F0FE32EA318}">
      <dgm:prSet/>
      <dgm:spPr/>
      <dgm:t>
        <a:bodyPr/>
        <a:lstStyle/>
        <a:p>
          <a:endParaRPr lang="en-US"/>
        </a:p>
      </dgm:t>
    </dgm:pt>
    <dgm:pt modelId="{B61FDDFD-D17D-4732-A1A9-917C29AB45A4}">
      <dgm:prSet/>
      <dgm:spPr/>
      <dgm:t>
        <a:bodyPr/>
        <a:lstStyle/>
        <a:p>
          <a:r>
            <a:rPr lang="en-US"/>
            <a:t>Caribou</a:t>
          </a:r>
        </a:p>
      </dgm:t>
    </dgm:pt>
    <dgm:pt modelId="{A0F3B2F9-056E-4921-B680-964F8119763F}" type="parTrans" cxnId="{210347FC-6C79-4BEE-9F73-31DB4C28C4D9}">
      <dgm:prSet/>
      <dgm:spPr/>
      <dgm:t>
        <a:bodyPr/>
        <a:lstStyle/>
        <a:p>
          <a:endParaRPr lang="en-US"/>
        </a:p>
      </dgm:t>
    </dgm:pt>
    <dgm:pt modelId="{64A6C4EF-0F7F-477E-8B2A-0622D672A0DF}" type="sibTrans" cxnId="{210347FC-6C79-4BEE-9F73-31DB4C28C4D9}">
      <dgm:prSet/>
      <dgm:spPr/>
      <dgm:t>
        <a:bodyPr/>
        <a:lstStyle/>
        <a:p>
          <a:endParaRPr lang="en-US"/>
        </a:p>
      </dgm:t>
    </dgm:pt>
    <dgm:pt modelId="{B4845A0F-3465-463B-BBEF-53EE239113F1}">
      <dgm:prSet/>
      <dgm:spPr/>
      <dgm:t>
        <a:bodyPr/>
        <a:lstStyle/>
        <a:p>
          <a:r>
            <a:rPr lang="en-US"/>
            <a:t>Presque Isle</a:t>
          </a:r>
        </a:p>
      </dgm:t>
    </dgm:pt>
    <dgm:pt modelId="{F765022D-FE5E-437C-B10E-A04468C06775}" type="parTrans" cxnId="{A51A5363-58F1-4955-8554-5DC8602ABE1B}">
      <dgm:prSet/>
      <dgm:spPr/>
      <dgm:t>
        <a:bodyPr/>
        <a:lstStyle/>
        <a:p>
          <a:endParaRPr lang="en-US"/>
        </a:p>
      </dgm:t>
    </dgm:pt>
    <dgm:pt modelId="{3D230E25-3E88-49A6-937A-89616BC68C5B}" type="sibTrans" cxnId="{A51A5363-58F1-4955-8554-5DC8602ABE1B}">
      <dgm:prSet/>
      <dgm:spPr/>
      <dgm:t>
        <a:bodyPr/>
        <a:lstStyle/>
        <a:p>
          <a:endParaRPr lang="en-US"/>
        </a:p>
      </dgm:t>
    </dgm:pt>
    <dgm:pt modelId="{E9577A1D-821C-4BDD-85CC-005E6EFF2820}" type="pres">
      <dgm:prSet presAssocID="{AFAEE9A9-DB0C-47DB-AFDC-8590E47A8AFF}" presName="vert0" presStyleCnt="0">
        <dgm:presLayoutVars>
          <dgm:dir/>
          <dgm:animOne val="branch"/>
          <dgm:animLvl val="lvl"/>
        </dgm:presLayoutVars>
      </dgm:prSet>
      <dgm:spPr/>
    </dgm:pt>
    <dgm:pt modelId="{12A86770-4247-4ABF-B737-0D4AAA92607D}" type="pres">
      <dgm:prSet presAssocID="{65DF42FE-68A2-46BB-89A6-7B5140368894}" presName="thickLine" presStyleLbl="alignNode1" presStyleIdx="0" presStyleCnt="11"/>
      <dgm:spPr/>
    </dgm:pt>
    <dgm:pt modelId="{4A96BB67-B8E7-4CA2-B8A6-49AC6A766415}" type="pres">
      <dgm:prSet presAssocID="{65DF42FE-68A2-46BB-89A6-7B5140368894}" presName="horz1" presStyleCnt="0"/>
      <dgm:spPr/>
    </dgm:pt>
    <dgm:pt modelId="{8E2E65F9-2B37-4731-BB70-81177C901A69}" type="pres">
      <dgm:prSet presAssocID="{65DF42FE-68A2-46BB-89A6-7B5140368894}" presName="tx1" presStyleLbl="revTx" presStyleIdx="0" presStyleCnt="11"/>
      <dgm:spPr/>
    </dgm:pt>
    <dgm:pt modelId="{F2942888-0A68-4AE7-BD14-D8A5E23095A5}" type="pres">
      <dgm:prSet presAssocID="{65DF42FE-68A2-46BB-89A6-7B5140368894}" presName="vert1" presStyleCnt="0"/>
      <dgm:spPr/>
    </dgm:pt>
    <dgm:pt modelId="{A72788C2-9AC4-4429-BC68-C9DC6A92C78B}" type="pres">
      <dgm:prSet presAssocID="{1EF91D17-B42D-4BC0-A5DD-BF6722006E0C}" presName="thickLine" presStyleLbl="alignNode1" presStyleIdx="1" presStyleCnt="11"/>
      <dgm:spPr/>
    </dgm:pt>
    <dgm:pt modelId="{81522966-75A0-4A83-8082-5D619BCA6AC8}" type="pres">
      <dgm:prSet presAssocID="{1EF91D17-B42D-4BC0-A5DD-BF6722006E0C}" presName="horz1" presStyleCnt="0"/>
      <dgm:spPr/>
    </dgm:pt>
    <dgm:pt modelId="{30776D1E-A552-4A05-9EF4-AE5367AF9A04}" type="pres">
      <dgm:prSet presAssocID="{1EF91D17-B42D-4BC0-A5DD-BF6722006E0C}" presName="tx1" presStyleLbl="revTx" presStyleIdx="1" presStyleCnt="11"/>
      <dgm:spPr/>
    </dgm:pt>
    <dgm:pt modelId="{24EDB877-E637-4D19-BD85-9B04EE950630}" type="pres">
      <dgm:prSet presAssocID="{1EF91D17-B42D-4BC0-A5DD-BF6722006E0C}" presName="vert1" presStyleCnt="0"/>
      <dgm:spPr/>
    </dgm:pt>
    <dgm:pt modelId="{3EA67125-A4F5-4FE8-B24E-4B6462D28D00}" type="pres">
      <dgm:prSet presAssocID="{D89E37B2-78BB-4B84-8DE1-73948423B82E}" presName="thickLine" presStyleLbl="alignNode1" presStyleIdx="2" presStyleCnt="11"/>
      <dgm:spPr/>
    </dgm:pt>
    <dgm:pt modelId="{60778B23-0181-4C48-BD60-6223E529C96C}" type="pres">
      <dgm:prSet presAssocID="{D89E37B2-78BB-4B84-8DE1-73948423B82E}" presName="horz1" presStyleCnt="0"/>
      <dgm:spPr/>
    </dgm:pt>
    <dgm:pt modelId="{13A984F3-BA2F-43D5-9803-FEF993BA4043}" type="pres">
      <dgm:prSet presAssocID="{D89E37B2-78BB-4B84-8DE1-73948423B82E}" presName="tx1" presStyleLbl="revTx" presStyleIdx="2" presStyleCnt="11"/>
      <dgm:spPr/>
    </dgm:pt>
    <dgm:pt modelId="{6A6CCDD5-2658-432E-8B80-88D5B5286B51}" type="pres">
      <dgm:prSet presAssocID="{D89E37B2-78BB-4B84-8DE1-73948423B82E}" presName="vert1" presStyleCnt="0"/>
      <dgm:spPr/>
    </dgm:pt>
    <dgm:pt modelId="{0EF5B3AB-74A0-45D3-B65E-75B62A6E2DE2}" type="pres">
      <dgm:prSet presAssocID="{2EBF9283-8F71-4E18-89FA-23695FD0DD5B}" presName="thickLine" presStyleLbl="alignNode1" presStyleIdx="3" presStyleCnt="11"/>
      <dgm:spPr/>
    </dgm:pt>
    <dgm:pt modelId="{2E9D6C83-DB0F-42C3-A5B4-612E97F0B3DC}" type="pres">
      <dgm:prSet presAssocID="{2EBF9283-8F71-4E18-89FA-23695FD0DD5B}" presName="horz1" presStyleCnt="0"/>
      <dgm:spPr/>
    </dgm:pt>
    <dgm:pt modelId="{5BE6939E-EF10-44E0-9873-648E9A849FCA}" type="pres">
      <dgm:prSet presAssocID="{2EBF9283-8F71-4E18-89FA-23695FD0DD5B}" presName="tx1" presStyleLbl="revTx" presStyleIdx="3" presStyleCnt="11"/>
      <dgm:spPr/>
    </dgm:pt>
    <dgm:pt modelId="{89F6FA58-8E86-4026-8265-810B7A2FCAAA}" type="pres">
      <dgm:prSet presAssocID="{2EBF9283-8F71-4E18-89FA-23695FD0DD5B}" presName="vert1" presStyleCnt="0"/>
      <dgm:spPr/>
    </dgm:pt>
    <dgm:pt modelId="{EA9D8E1E-68DF-4415-9595-E50A1530EB67}" type="pres">
      <dgm:prSet presAssocID="{54625936-5389-46D4-81A6-3BD188B465C8}" presName="thickLine" presStyleLbl="alignNode1" presStyleIdx="4" presStyleCnt="11"/>
      <dgm:spPr/>
    </dgm:pt>
    <dgm:pt modelId="{75B94217-012D-4F55-8FC6-AB488D3518E0}" type="pres">
      <dgm:prSet presAssocID="{54625936-5389-46D4-81A6-3BD188B465C8}" presName="horz1" presStyleCnt="0"/>
      <dgm:spPr/>
    </dgm:pt>
    <dgm:pt modelId="{4F2F8F32-2AF9-493F-BA25-2F344F5C94C0}" type="pres">
      <dgm:prSet presAssocID="{54625936-5389-46D4-81A6-3BD188B465C8}" presName="tx1" presStyleLbl="revTx" presStyleIdx="4" presStyleCnt="11"/>
      <dgm:spPr/>
    </dgm:pt>
    <dgm:pt modelId="{5E0DF494-71E5-4065-B27A-05A35E282183}" type="pres">
      <dgm:prSet presAssocID="{54625936-5389-46D4-81A6-3BD188B465C8}" presName="vert1" presStyleCnt="0"/>
      <dgm:spPr/>
    </dgm:pt>
    <dgm:pt modelId="{DF9248F0-9BFF-41BF-B5C0-69CECDFFB51E}" type="pres">
      <dgm:prSet presAssocID="{DA021BF0-00EE-48C8-BD9A-44397A0B5A18}" presName="thickLine" presStyleLbl="alignNode1" presStyleIdx="5" presStyleCnt="11"/>
      <dgm:spPr/>
    </dgm:pt>
    <dgm:pt modelId="{85A9478D-6D94-42E6-943B-60143AF8C041}" type="pres">
      <dgm:prSet presAssocID="{DA021BF0-00EE-48C8-BD9A-44397A0B5A18}" presName="horz1" presStyleCnt="0"/>
      <dgm:spPr/>
    </dgm:pt>
    <dgm:pt modelId="{EF5A9010-35A2-48DF-A1D4-0B1329E20116}" type="pres">
      <dgm:prSet presAssocID="{DA021BF0-00EE-48C8-BD9A-44397A0B5A18}" presName="tx1" presStyleLbl="revTx" presStyleIdx="5" presStyleCnt="11"/>
      <dgm:spPr/>
    </dgm:pt>
    <dgm:pt modelId="{3F14BE2D-EB01-4099-B4D7-E89DAD11BD87}" type="pres">
      <dgm:prSet presAssocID="{DA021BF0-00EE-48C8-BD9A-44397A0B5A18}" presName="vert1" presStyleCnt="0"/>
      <dgm:spPr/>
    </dgm:pt>
    <dgm:pt modelId="{06D4F427-9BA3-46C2-9A82-011B51C56F8A}" type="pres">
      <dgm:prSet presAssocID="{0620B12A-8517-483D-A20E-CC443EA571CC}" presName="thickLine" presStyleLbl="alignNode1" presStyleIdx="6" presStyleCnt="11"/>
      <dgm:spPr/>
    </dgm:pt>
    <dgm:pt modelId="{4765F82A-50CE-4F0C-9226-E740B194BFB1}" type="pres">
      <dgm:prSet presAssocID="{0620B12A-8517-483D-A20E-CC443EA571CC}" presName="horz1" presStyleCnt="0"/>
      <dgm:spPr/>
    </dgm:pt>
    <dgm:pt modelId="{FB1FAD69-AA89-4AE5-A52C-EB970A06D1B5}" type="pres">
      <dgm:prSet presAssocID="{0620B12A-8517-483D-A20E-CC443EA571CC}" presName="tx1" presStyleLbl="revTx" presStyleIdx="6" presStyleCnt="11"/>
      <dgm:spPr/>
    </dgm:pt>
    <dgm:pt modelId="{FF30521E-0B25-4107-A222-F73D4B488ECE}" type="pres">
      <dgm:prSet presAssocID="{0620B12A-8517-483D-A20E-CC443EA571CC}" presName="vert1" presStyleCnt="0"/>
      <dgm:spPr/>
    </dgm:pt>
    <dgm:pt modelId="{C7D97980-0847-46C4-9A38-627E67BCAC15}" type="pres">
      <dgm:prSet presAssocID="{3F5D546B-1E46-47E9-ABB0-77BC856119F3}" presName="thickLine" presStyleLbl="alignNode1" presStyleIdx="7" presStyleCnt="11"/>
      <dgm:spPr/>
    </dgm:pt>
    <dgm:pt modelId="{8D33952A-A85B-4256-A484-7935588F5475}" type="pres">
      <dgm:prSet presAssocID="{3F5D546B-1E46-47E9-ABB0-77BC856119F3}" presName="horz1" presStyleCnt="0"/>
      <dgm:spPr/>
    </dgm:pt>
    <dgm:pt modelId="{B4487557-DC23-4CFB-A8EB-024B409CA0F2}" type="pres">
      <dgm:prSet presAssocID="{3F5D546B-1E46-47E9-ABB0-77BC856119F3}" presName="tx1" presStyleLbl="revTx" presStyleIdx="7" presStyleCnt="11"/>
      <dgm:spPr/>
    </dgm:pt>
    <dgm:pt modelId="{BB05DD6D-1086-4630-B305-56296B172ED0}" type="pres">
      <dgm:prSet presAssocID="{3F5D546B-1E46-47E9-ABB0-77BC856119F3}" presName="vert1" presStyleCnt="0"/>
      <dgm:spPr/>
    </dgm:pt>
    <dgm:pt modelId="{A5131B1B-8ADA-497B-A5D0-EF189E3B77AE}" type="pres">
      <dgm:prSet presAssocID="{2AB7B037-656C-4B39-962A-DBD8049C6DD9}" presName="thickLine" presStyleLbl="alignNode1" presStyleIdx="8" presStyleCnt="11"/>
      <dgm:spPr/>
    </dgm:pt>
    <dgm:pt modelId="{20A58232-67A6-449D-9216-9279C381B928}" type="pres">
      <dgm:prSet presAssocID="{2AB7B037-656C-4B39-962A-DBD8049C6DD9}" presName="horz1" presStyleCnt="0"/>
      <dgm:spPr/>
    </dgm:pt>
    <dgm:pt modelId="{644BA489-F2D5-4D22-A67E-0CAAAF6A9E91}" type="pres">
      <dgm:prSet presAssocID="{2AB7B037-656C-4B39-962A-DBD8049C6DD9}" presName="tx1" presStyleLbl="revTx" presStyleIdx="8" presStyleCnt="11"/>
      <dgm:spPr/>
    </dgm:pt>
    <dgm:pt modelId="{58A3FAC6-59B2-4BD3-A8FD-D36F7A5242B6}" type="pres">
      <dgm:prSet presAssocID="{2AB7B037-656C-4B39-962A-DBD8049C6DD9}" presName="vert1" presStyleCnt="0"/>
      <dgm:spPr/>
    </dgm:pt>
    <dgm:pt modelId="{85A981B4-3958-4D8E-8170-E5FC1AF3303D}" type="pres">
      <dgm:prSet presAssocID="{B61FDDFD-D17D-4732-A1A9-917C29AB45A4}" presName="thickLine" presStyleLbl="alignNode1" presStyleIdx="9" presStyleCnt="11"/>
      <dgm:spPr/>
    </dgm:pt>
    <dgm:pt modelId="{CE648522-65EC-4CD4-A298-46FBEE1AA967}" type="pres">
      <dgm:prSet presAssocID="{B61FDDFD-D17D-4732-A1A9-917C29AB45A4}" presName="horz1" presStyleCnt="0"/>
      <dgm:spPr/>
    </dgm:pt>
    <dgm:pt modelId="{C7BC758E-E5F8-423E-A011-01872B09B199}" type="pres">
      <dgm:prSet presAssocID="{B61FDDFD-D17D-4732-A1A9-917C29AB45A4}" presName="tx1" presStyleLbl="revTx" presStyleIdx="9" presStyleCnt="11"/>
      <dgm:spPr/>
    </dgm:pt>
    <dgm:pt modelId="{DC9AB2A4-C9DD-4F8F-9BEF-73477CBB6EAB}" type="pres">
      <dgm:prSet presAssocID="{B61FDDFD-D17D-4732-A1A9-917C29AB45A4}" presName="vert1" presStyleCnt="0"/>
      <dgm:spPr/>
    </dgm:pt>
    <dgm:pt modelId="{2EC68A17-D46B-4A2C-BD71-CF2A80BC4B19}" type="pres">
      <dgm:prSet presAssocID="{B4845A0F-3465-463B-BBEF-53EE239113F1}" presName="thickLine" presStyleLbl="alignNode1" presStyleIdx="10" presStyleCnt="11"/>
      <dgm:spPr/>
    </dgm:pt>
    <dgm:pt modelId="{1A929A7F-FDBE-4C1C-9A51-9BE6BBCA91CD}" type="pres">
      <dgm:prSet presAssocID="{B4845A0F-3465-463B-BBEF-53EE239113F1}" presName="horz1" presStyleCnt="0"/>
      <dgm:spPr/>
    </dgm:pt>
    <dgm:pt modelId="{473A7C22-DA4A-4265-8997-EF4B965555F2}" type="pres">
      <dgm:prSet presAssocID="{B4845A0F-3465-463B-BBEF-53EE239113F1}" presName="tx1" presStyleLbl="revTx" presStyleIdx="10" presStyleCnt="11"/>
      <dgm:spPr/>
    </dgm:pt>
    <dgm:pt modelId="{28EE835B-80A3-4EA3-B4FD-A5D4AA909CED}" type="pres">
      <dgm:prSet presAssocID="{B4845A0F-3465-463B-BBEF-53EE239113F1}" presName="vert1" presStyleCnt="0"/>
      <dgm:spPr/>
    </dgm:pt>
  </dgm:ptLst>
  <dgm:cxnLst>
    <dgm:cxn modelId="{ABEBA714-3625-48FA-B425-0B690938A671}" srcId="{AFAEE9A9-DB0C-47DB-AFDC-8590E47A8AFF}" destId="{65DF42FE-68A2-46BB-89A6-7B5140368894}" srcOrd="0" destOrd="0" parTransId="{F0B8CF83-9D76-4227-A7B0-AFDAF39D2CE1}" sibTransId="{58F4D224-4A69-47B9-B69F-ACCF5F48C1F9}"/>
    <dgm:cxn modelId="{562A782C-87F6-4C1C-A9F4-2138108DC740}" type="presOf" srcId="{AFAEE9A9-DB0C-47DB-AFDC-8590E47A8AFF}" destId="{E9577A1D-821C-4BDD-85CC-005E6EFF2820}" srcOrd="0" destOrd="0" presId="urn:microsoft.com/office/officeart/2008/layout/LinedList"/>
    <dgm:cxn modelId="{C3A6F32C-007A-452A-8DC7-DFF922562390}" type="presOf" srcId="{3F5D546B-1E46-47E9-ABB0-77BC856119F3}" destId="{B4487557-DC23-4CFB-A8EB-024B409CA0F2}" srcOrd="0" destOrd="0" presId="urn:microsoft.com/office/officeart/2008/layout/LinedList"/>
    <dgm:cxn modelId="{869D2041-D950-44B7-876A-0177D3F075AE}" srcId="{AFAEE9A9-DB0C-47DB-AFDC-8590E47A8AFF}" destId="{2EBF9283-8F71-4E18-89FA-23695FD0DD5B}" srcOrd="3" destOrd="0" parTransId="{92521A62-2A17-405C-86B3-3FB3A5956893}" sibTransId="{F14E8F74-7DA7-4879-A0A4-AF4408573631}"/>
    <dgm:cxn modelId="{9171A141-71B7-4B2F-8258-852FC5FCF3AD}" type="presOf" srcId="{2AB7B037-656C-4B39-962A-DBD8049C6DD9}" destId="{644BA489-F2D5-4D22-A67E-0CAAAF6A9E91}" srcOrd="0" destOrd="0" presId="urn:microsoft.com/office/officeart/2008/layout/LinedList"/>
    <dgm:cxn modelId="{A51A5363-58F1-4955-8554-5DC8602ABE1B}" srcId="{AFAEE9A9-DB0C-47DB-AFDC-8590E47A8AFF}" destId="{B4845A0F-3465-463B-BBEF-53EE239113F1}" srcOrd="10" destOrd="0" parTransId="{F765022D-FE5E-437C-B10E-A04468C06775}" sibTransId="{3D230E25-3E88-49A6-937A-89616BC68C5B}"/>
    <dgm:cxn modelId="{4155FD44-3683-4548-A9C5-7825A48F2B77}" type="presOf" srcId="{DA021BF0-00EE-48C8-BD9A-44397A0B5A18}" destId="{EF5A9010-35A2-48DF-A1D4-0B1329E20116}" srcOrd="0" destOrd="0" presId="urn:microsoft.com/office/officeart/2008/layout/LinedList"/>
    <dgm:cxn modelId="{B1C2B967-C539-4D1F-922E-2E989D6F3FE5}" srcId="{AFAEE9A9-DB0C-47DB-AFDC-8590E47A8AFF}" destId="{0620B12A-8517-483D-A20E-CC443EA571CC}" srcOrd="6" destOrd="0" parTransId="{E2320938-7DFE-4E34-916C-7C9E796C5BB4}" sibTransId="{E5974D89-88C6-4AF9-8B5D-CD9C7EDC72F3}"/>
    <dgm:cxn modelId="{9CD9A374-3BAC-41FF-BC2E-12C08F035649}" type="presOf" srcId="{D89E37B2-78BB-4B84-8DE1-73948423B82E}" destId="{13A984F3-BA2F-43D5-9803-FEF993BA4043}" srcOrd="0" destOrd="0" presId="urn:microsoft.com/office/officeart/2008/layout/LinedList"/>
    <dgm:cxn modelId="{6AA4428E-3286-4056-8D1E-E5FBA4EAC76C}" srcId="{AFAEE9A9-DB0C-47DB-AFDC-8590E47A8AFF}" destId="{D89E37B2-78BB-4B84-8DE1-73948423B82E}" srcOrd="2" destOrd="0" parTransId="{2D6F5F6A-63CF-4925-BB09-C9276FFB8034}" sibTransId="{4F72439C-B0B4-437B-8CB9-B1DFCF44A547}"/>
    <dgm:cxn modelId="{8F9CBA94-64DB-4E5B-947D-5DC026CEAB04}" type="presOf" srcId="{65DF42FE-68A2-46BB-89A6-7B5140368894}" destId="{8E2E65F9-2B37-4731-BB70-81177C901A69}" srcOrd="0" destOrd="0" presId="urn:microsoft.com/office/officeart/2008/layout/LinedList"/>
    <dgm:cxn modelId="{FDC81AA0-5EBF-4BE8-A6F9-63B5CF18A298}" srcId="{AFAEE9A9-DB0C-47DB-AFDC-8590E47A8AFF}" destId="{54625936-5389-46D4-81A6-3BD188B465C8}" srcOrd="4" destOrd="0" parTransId="{8935B5D7-13CA-41C7-9C9D-0DAAFA581C43}" sibTransId="{112A1885-5319-4702-96E5-F72641914717}"/>
    <dgm:cxn modelId="{CD661EAB-5A82-40E8-9045-DF140421F7E2}" type="presOf" srcId="{B4845A0F-3465-463B-BBEF-53EE239113F1}" destId="{473A7C22-DA4A-4265-8997-EF4B965555F2}" srcOrd="0" destOrd="0" presId="urn:microsoft.com/office/officeart/2008/layout/LinedList"/>
    <dgm:cxn modelId="{50EA4CAE-3ECC-4E4B-880B-10CE206EE43C}" srcId="{AFAEE9A9-DB0C-47DB-AFDC-8590E47A8AFF}" destId="{3F5D546B-1E46-47E9-ABB0-77BC856119F3}" srcOrd="7" destOrd="0" parTransId="{E23FC24F-928D-4766-9AAB-900A173F01D3}" sibTransId="{248FC1AC-5A88-4C2D-9F54-B705D06A5DA8}"/>
    <dgm:cxn modelId="{D04145B6-A516-4DAB-B391-AC9575DF8239}" srcId="{AFAEE9A9-DB0C-47DB-AFDC-8590E47A8AFF}" destId="{1EF91D17-B42D-4BC0-A5DD-BF6722006E0C}" srcOrd="1" destOrd="0" parTransId="{19F190A1-5BAB-4083-8400-46A71AFA93C1}" sibTransId="{F128A4A5-9F30-4C30-A346-4BEB7CB2F312}"/>
    <dgm:cxn modelId="{53B041D1-EA74-4228-B5D8-03CB989872FC}" type="presOf" srcId="{54625936-5389-46D4-81A6-3BD188B465C8}" destId="{4F2F8F32-2AF9-493F-BA25-2F344F5C94C0}" srcOrd="0" destOrd="0" presId="urn:microsoft.com/office/officeart/2008/layout/LinedList"/>
    <dgm:cxn modelId="{28F87FDD-7CAC-4CA1-98C3-6FA89285CE9E}" srcId="{AFAEE9A9-DB0C-47DB-AFDC-8590E47A8AFF}" destId="{DA021BF0-00EE-48C8-BD9A-44397A0B5A18}" srcOrd="5" destOrd="0" parTransId="{43F20F3C-9873-43F1-A7BA-2F2CC2E9097D}" sibTransId="{247ABC7A-E718-467D-AC2E-4E08CA092CAE}"/>
    <dgm:cxn modelId="{79B212DE-D17F-4391-BBB6-FBA265626250}" type="presOf" srcId="{B61FDDFD-D17D-4732-A1A9-917C29AB45A4}" destId="{C7BC758E-E5F8-423E-A011-01872B09B199}" srcOrd="0" destOrd="0" presId="urn:microsoft.com/office/officeart/2008/layout/LinedList"/>
    <dgm:cxn modelId="{F461C7DF-D303-4516-9697-5671E3AECE0D}" type="presOf" srcId="{2EBF9283-8F71-4E18-89FA-23695FD0DD5B}" destId="{5BE6939E-EF10-44E0-9873-648E9A849FCA}" srcOrd="0" destOrd="0" presId="urn:microsoft.com/office/officeart/2008/layout/LinedList"/>
    <dgm:cxn modelId="{DE2F14F2-475A-44DB-B192-8291EAC7A37A}" type="presOf" srcId="{0620B12A-8517-483D-A20E-CC443EA571CC}" destId="{FB1FAD69-AA89-4AE5-A52C-EB970A06D1B5}" srcOrd="0" destOrd="0" presId="urn:microsoft.com/office/officeart/2008/layout/LinedList"/>
    <dgm:cxn modelId="{6956CFF3-C0B0-4067-9B16-72F55D9547F2}" type="presOf" srcId="{1EF91D17-B42D-4BC0-A5DD-BF6722006E0C}" destId="{30776D1E-A552-4A05-9EF4-AE5367AF9A04}" srcOrd="0" destOrd="0" presId="urn:microsoft.com/office/officeart/2008/layout/LinedList"/>
    <dgm:cxn modelId="{5A67EEFA-3E9C-43CC-9F96-6F0FE32EA318}" srcId="{AFAEE9A9-DB0C-47DB-AFDC-8590E47A8AFF}" destId="{2AB7B037-656C-4B39-962A-DBD8049C6DD9}" srcOrd="8" destOrd="0" parTransId="{CB668789-0C47-4CF3-A19B-2D58C5E299B1}" sibTransId="{ADFB3115-5A1C-493A-8C68-5B89695DF78B}"/>
    <dgm:cxn modelId="{210347FC-6C79-4BEE-9F73-31DB4C28C4D9}" srcId="{AFAEE9A9-DB0C-47DB-AFDC-8590E47A8AFF}" destId="{B61FDDFD-D17D-4732-A1A9-917C29AB45A4}" srcOrd="9" destOrd="0" parTransId="{A0F3B2F9-056E-4921-B680-964F8119763F}" sibTransId="{64A6C4EF-0F7F-477E-8B2A-0622D672A0DF}"/>
    <dgm:cxn modelId="{94842B0B-E0E0-491A-B703-9B2CFA08197E}" type="presParOf" srcId="{E9577A1D-821C-4BDD-85CC-005E6EFF2820}" destId="{12A86770-4247-4ABF-B737-0D4AAA92607D}" srcOrd="0" destOrd="0" presId="urn:microsoft.com/office/officeart/2008/layout/LinedList"/>
    <dgm:cxn modelId="{F6BE1424-11D9-414E-A07E-81CE6A73BEE5}" type="presParOf" srcId="{E9577A1D-821C-4BDD-85CC-005E6EFF2820}" destId="{4A96BB67-B8E7-4CA2-B8A6-49AC6A766415}" srcOrd="1" destOrd="0" presId="urn:microsoft.com/office/officeart/2008/layout/LinedList"/>
    <dgm:cxn modelId="{03AE42EF-1A20-4BFE-8613-AA74AF486494}" type="presParOf" srcId="{4A96BB67-B8E7-4CA2-B8A6-49AC6A766415}" destId="{8E2E65F9-2B37-4731-BB70-81177C901A69}" srcOrd="0" destOrd="0" presId="urn:microsoft.com/office/officeart/2008/layout/LinedList"/>
    <dgm:cxn modelId="{8846E9E6-A3DB-40DF-984E-3D78A380099E}" type="presParOf" srcId="{4A96BB67-B8E7-4CA2-B8A6-49AC6A766415}" destId="{F2942888-0A68-4AE7-BD14-D8A5E23095A5}" srcOrd="1" destOrd="0" presId="urn:microsoft.com/office/officeart/2008/layout/LinedList"/>
    <dgm:cxn modelId="{3FAA6639-C6B5-49B2-9068-8579B171DA1A}" type="presParOf" srcId="{E9577A1D-821C-4BDD-85CC-005E6EFF2820}" destId="{A72788C2-9AC4-4429-BC68-C9DC6A92C78B}" srcOrd="2" destOrd="0" presId="urn:microsoft.com/office/officeart/2008/layout/LinedList"/>
    <dgm:cxn modelId="{04E5DC21-EAEA-4999-B010-5DDEBD213313}" type="presParOf" srcId="{E9577A1D-821C-4BDD-85CC-005E6EFF2820}" destId="{81522966-75A0-4A83-8082-5D619BCA6AC8}" srcOrd="3" destOrd="0" presId="urn:microsoft.com/office/officeart/2008/layout/LinedList"/>
    <dgm:cxn modelId="{ABE7E6E8-3575-4E9E-BC62-402866F91E6D}" type="presParOf" srcId="{81522966-75A0-4A83-8082-5D619BCA6AC8}" destId="{30776D1E-A552-4A05-9EF4-AE5367AF9A04}" srcOrd="0" destOrd="0" presId="urn:microsoft.com/office/officeart/2008/layout/LinedList"/>
    <dgm:cxn modelId="{08A250C0-2157-4659-9B83-3F07838EA708}" type="presParOf" srcId="{81522966-75A0-4A83-8082-5D619BCA6AC8}" destId="{24EDB877-E637-4D19-BD85-9B04EE950630}" srcOrd="1" destOrd="0" presId="urn:microsoft.com/office/officeart/2008/layout/LinedList"/>
    <dgm:cxn modelId="{0F7C4E0D-E622-4C00-8A1E-0372906A92EB}" type="presParOf" srcId="{E9577A1D-821C-4BDD-85CC-005E6EFF2820}" destId="{3EA67125-A4F5-4FE8-B24E-4B6462D28D00}" srcOrd="4" destOrd="0" presId="urn:microsoft.com/office/officeart/2008/layout/LinedList"/>
    <dgm:cxn modelId="{5A25BA4A-D5FD-43AE-A0EB-F15119CA25E2}" type="presParOf" srcId="{E9577A1D-821C-4BDD-85CC-005E6EFF2820}" destId="{60778B23-0181-4C48-BD60-6223E529C96C}" srcOrd="5" destOrd="0" presId="urn:microsoft.com/office/officeart/2008/layout/LinedList"/>
    <dgm:cxn modelId="{0A801F2E-5D0A-4AB3-A8AB-756954D0A767}" type="presParOf" srcId="{60778B23-0181-4C48-BD60-6223E529C96C}" destId="{13A984F3-BA2F-43D5-9803-FEF993BA4043}" srcOrd="0" destOrd="0" presId="urn:microsoft.com/office/officeart/2008/layout/LinedList"/>
    <dgm:cxn modelId="{3F3BAD6D-EF44-4FDC-A15E-030B099515F0}" type="presParOf" srcId="{60778B23-0181-4C48-BD60-6223E529C96C}" destId="{6A6CCDD5-2658-432E-8B80-88D5B5286B51}" srcOrd="1" destOrd="0" presId="urn:microsoft.com/office/officeart/2008/layout/LinedList"/>
    <dgm:cxn modelId="{22252FA8-04BC-40D1-8547-A071098AF0DF}" type="presParOf" srcId="{E9577A1D-821C-4BDD-85CC-005E6EFF2820}" destId="{0EF5B3AB-74A0-45D3-B65E-75B62A6E2DE2}" srcOrd="6" destOrd="0" presId="urn:microsoft.com/office/officeart/2008/layout/LinedList"/>
    <dgm:cxn modelId="{927135D0-7B64-46D9-AF65-56CF18005F0C}" type="presParOf" srcId="{E9577A1D-821C-4BDD-85CC-005E6EFF2820}" destId="{2E9D6C83-DB0F-42C3-A5B4-612E97F0B3DC}" srcOrd="7" destOrd="0" presId="urn:microsoft.com/office/officeart/2008/layout/LinedList"/>
    <dgm:cxn modelId="{44D0773D-4B7F-477A-9002-99F42007CCD9}" type="presParOf" srcId="{2E9D6C83-DB0F-42C3-A5B4-612E97F0B3DC}" destId="{5BE6939E-EF10-44E0-9873-648E9A849FCA}" srcOrd="0" destOrd="0" presId="urn:microsoft.com/office/officeart/2008/layout/LinedList"/>
    <dgm:cxn modelId="{E9DD7DBC-4DA2-464B-BBC1-4E5B73B63FBA}" type="presParOf" srcId="{2E9D6C83-DB0F-42C3-A5B4-612E97F0B3DC}" destId="{89F6FA58-8E86-4026-8265-810B7A2FCAAA}" srcOrd="1" destOrd="0" presId="urn:microsoft.com/office/officeart/2008/layout/LinedList"/>
    <dgm:cxn modelId="{B652B71A-D9F2-4C7D-BCF9-29A7143B7332}" type="presParOf" srcId="{E9577A1D-821C-4BDD-85CC-005E6EFF2820}" destId="{EA9D8E1E-68DF-4415-9595-E50A1530EB67}" srcOrd="8" destOrd="0" presId="urn:microsoft.com/office/officeart/2008/layout/LinedList"/>
    <dgm:cxn modelId="{57ED1A30-26EC-4E33-AAF9-0D564B48D754}" type="presParOf" srcId="{E9577A1D-821C-4BDD-85CC-005E6EFF2820}" destId="{75B94217-012D-4F55-8FC6-AB488D3518E0}" srcOrd="9" destOrd="0" presId="urn:microsoft.com/office/officeart/2008/layout/LinedList"/>
    <dgm:cxn modelId="{F06DA5EA-00DE-4EFF-993F-2DAD6FFFEAF1}" type="presParOf" srcId="{75B94217-012D-4F55-8FC6-AB488D3518E0}" destId="{4F2F8F32-2AF9-493F-BA25-2F344F5C94C0}" srcOrd="0" destOrd="0" presId="urn:microsoft.com/office/officeart/2008/layout/LinedList"/>
    <dgm:cxn modelId="{7D9A1B9D-57D2-4B9E-99BA-337766014A7D}" type="presParOf" srcId="{75B94217-012D-4F55-8FC6-AB488D3518E0}" destId="{5E0DF494-71E5-4065-B27A-05A35E282183}" srcOrd="1" destOrd="0" presId="urn:microsoft.com/office/officeart/2008/layout/LinedList"/>
    <dgm:cxn modelId="{C9ABBC71-FACE-44A4-A196-80C41A2151D7}" type="presParOf" srcId="{E9577A1D-821C-4BDD-85CC-005E6EFF2820}" destId="{DF9248F0-9BFF-41BF-B5C0-69CECDFFB51E}" srcOrd="10" destOrd="0" presId="urn:microsoft.com/office/officeart/2008/layout/LinedList"/>
    <dgm:cxn modelId="{7E05ACAE-8CCC-4E0A-BFFB-CE68C00E5925}" type="presParOf" srcId="{E9577A1D-821C-4BDD-85CC-005E6EFF2820}" destId="{85A9478D-6D94-42E6-943B-60143AF8C041}" srcOrd="11" destOrd="0" presId="urn:microsoft.com/office/officeart/2008/layout/LinedList"/>
    <dgm:cxn modelId="{D170EA2F-EEF9-465C-8ADD-A6515AF1D800}" type="presParOf" srcId="{85A9478D-6D94-42E6-943B-60143AF8C041}" destId="{EF5A9010-35A2-48DF-A1D4-0B1329E20116}" srcOrd="0" destOrd="0" presId="urn:microsoft.com/office/officeart/2008/layout/LinedList"/>
    <dgm:cxn modelId="{285C3868-D30F-4BDA-872C-390AA3CA9D88}" type="presParOf" srcId="{85A9478D-6D94-42E6-943B-60143AF8C041}" destId="{3F14BE2D-EB01-4099-B4D7-E89DAD11BD87}" srcOrd="1" destOrd="0" presId="urn:microsoft.com/office/officeart/2008/layout/LinedList"/>
    <dgm:cxn modelId="{64CAC137-FDA9-4F0E-8FA2-F1F81D5E643C}" type="presParOf" srcId="{E9577A1D-821C-4BDD-85CC-005E6EFF2820}" destId="{06D4F427-9BA3-46C2-9A82-011B51C56F8A}" srcOrd="12" destOrd="0" presId="urn:microsoft.com/office/officeart/2008/layout/LinedList"/>
    <dgm:cxn modelId="{EFEB3A0A-D066-48AE-94B0-04AD73EBD748}" type="presParOf" srcId="{E9577A1D-821C-4BDD-85CC-005E6EFF2820}" destId="{4765F82A-50CE-4F0C-9226-E740B194BFB1}" srcOrd="13" destOrd="0" presId="urn:microsoft.com/office/officeart/2008/layout/LinedList"/>
    <dgm:cxn modelId="{80FC3C16-8137-41D1-8AFB-62138A47C4AC}" type="presParOf" srcId="{4765F82A-50CE-4F0C-9226-E740B194BFB1}" destId="{FB1FAD69-AA89-4AE5-A52C-EB970A06D1B5}" srcOrd="0" destOrd="0" presId="urn:microsoft.com/office/officeart/2008/layout/LinedList"/>
    <dgm:cxn modelId="{8593671C-7990-4BF6-9C5C-12A2ABAFE37A}" type="presParOf" srcId="{4765F82A-50CE-4F0C-9226-E740B194BFB1}" destId="{FF30521E-0B25-4107-A222-F73D4B488ECE}" srcOrd="1" destOrd="0" presId="urn:microsoft.com/office/officeart/2008/layout/LinedList"/>
    <dgm:cxn modelId="{A1557AC1-C6B7-4468-BF2F-9C9C12ECA05F}" type="presParOf" srcId="{E9577A1D-821C-4BDD-85CC-005E6EFF2820}" destId="{C7D97980-0847-46C4-9A38-627E67BCAC15}" srcOrd="14" destOrd="0" presId="urn:microsoft.com/office/officeart/2008/layout/LinedList"/>
    <dgm:cxn modelId="{90542CD8-B2BD-4B8F-A084-81F7048E3442}" type="presParOf" srcId="{E9577A1D-821C-4BDD-85CC-005E6EFF2820}" destId="{8D33952A-A85B-4256-A484-7935588F5475}" srcOrd="15" destOrd="0" presId="urn:microsoft.com/office/officeart/2008/layout/LinedList"/>
    <dgm:cxn modelId="{FA7172C2-4201-4CE1-9851-113F2F94F48E}" type="presParOf" srcId="{8D33952A-A85B-4256-A484-7935588F5475}" destId="{B4487557-DC23-4CFB-A8EB-024B409CA0F2}" srcOrd="0" destOrd="0" presId="urn:microsoft.com/office/officeart/2008/layout/LinedList"/>
    <dgm:cxn modelId="{0C9B4184-1554-4CCB-A395-59F60337FAA8}" type="presParOf" srcId="{8D33952A-A85B-4256-A484-7935588F5475}" destId="{BB05DD6D-1086-4630-B305-56296B172ED0}" srcOrd="1" destOrd="0" presId="urn:microsoft.com/office/officeart/2008/layout/LinedList"/>
    <dgm:cxn modelId="{C6A7A97C-6E56-4954-8A80-7CBF549F9473}" type="presParOf" srcId="{E9577A1D-821C-4BDD-85CC-005E6EFF2820}" destId="{A5131B1B-8ADA-497B-A5D0-EF189E3B77AE}" srcOrd="16" destOrd="0" presId="urn:microsoft.com/office/officeart/2008/layout/LinedList"/>
    <dgm:cxn modelId="{4E324912-9B27-4AA5-AC7A-C929433F4440}" type="presParOf" srcId="{E9577A1D-821C-4BDD-85CC-005E6EFF2820}" destId="{20A58232-67A6-449D-9216-9279C381B928}" srcOrd="17" destOrd="0" presId="urn:microsoft.com/office/officeart/2008/layout/LinedList"/>
    <dgm:cxn modelId="{7EF6B6F4-91B8-49FD-92D4-65D78E7E7C2A}" type="presParOf" srcId="{20A58232-67A6-449D-9216-9279C381B928}" destId="{644BA489-F2D5-4D22-A67E-0CAAAF6A9E91}" srcOrd="0" destOrd="0" presId="urn:microsoft.com/office/officeart/2008/layout/LinedList"/>
    <dgm:cxn modelId="{D0E91277-EAB5-4309-9D27-8F2A2C8AF007}" type="presParOf" srcId="{20A58232-67A6-449D-9216-9279C381B928}" destId="{58A3FAC6-59B2-4BD3-A8FD-D36F7A5242B6}" srcOrd="1" destOrd="0" presId="urn:microsoft.com/office/officeart/2008/layout/LinedList"/>
    <dgm:cxn modelId="{A642D8D1-F500-4CF6-93C6-5B66A0C01979}" type="presParOf" srcId="{E9577A1D-821C-4BDD-85CC-005E6EFF2820}" destId="{85A981B4-3958-4D8E-8170-E5FC1AF3303D}" srcOrd="18" destOrd="0" presId="urn:microsoft.com/office/officeart/2008/layout/LinedList"/>
    <dgm:cxn modelId="{3762681D-B77E-43D9-8C55-763B1785E670}" type="presParOf" srcId="{E9577A1D-821C-4BDD-85CC-005E6EFF2820}" destId="{CE648522-65EC-4CD4-A298-46FBEE1AA967}" srcOrd="19" destOrd="0" presId="urn:microsoft.com/office/officeart/2008/layout/LinedList"/>
    <dgm:cxn modelId="{6D0F68E0-D587-427D-85ED-BBCF978A797B}" type="presParOf" srcId="{CE648522-65EC-4CD4-A298-46FBEE1AA967}" destId="{C7BC758E-E5F8-423E-A011-01872B09B199}" srcOrd="0" destOrd="0" presId="urn:microsoft.com/office/officeart/2008/layout/LinedList"/>
    <dgm:cxn modelId="{3614D93C-F3F0-4ECF-ACF2-E58FC43AF999}" type="presParOf" srcId="{CE648522-65EC-4CD4-A298-46FBEE1AA967}" destId="{DC9AB2A4-C9DD-4F8F-9BEF-73477CBB6EAB}" srcOrd="1" destOrd="0" presId="urn:microsoft.com/office/officeart/2008/layout/LinedList"/>
    <dgm:cxn modelId="{01199B98-BF58-4737-84AC-B12BCAED0833}" type="presParOf" srcId="{E9577A1D-821C-4BDD-85CC-005E6EFF2820}" destId="{2EC68A17-D46B-4A2C-BD71-CF2A80BC4B19}" srcOrd="20" destOrd="0" presId="urn:microsoft.com/office/officeart/2008/layout/LinedList"/>
    <dgm:cxn modelId="{4CE39385-F072-4267-809A-14360F6AA1F5}" type="presParOf" srcId="{E9577A1D-821C-4BDD-85CC-005E6EFF2820}" destId="{1A929A7F-FDBE-4C1C-9A51-9BE6BBCA91CD}" srcOrd="21" destOrd="0" presId="urn:microsoft.com/office/officeart/2008/layout/LinedList"/>
    <dgm:cxn modelId="{B936C68D-75E6-4101-B1E4-31A53CFAF148}" type="presParOf" srcId="{1A929A7F-FDBE-4C1C-9A51-9BE6BBCA91CD}" destId="{473A7C22-DA4A-4265-8997-EF4B965555F2}" srcOrd="0" destOrd="0" presId="urn:microsoft.com/office/officeart/2008/layout/LinedList"/>
    <dgm:cxn modelId="{AEFDDE17-DE2F-483B-B136-428FB5F4D1A8}" type="presParOf" srcId="{1A929A7F-FDBE-4C1C-9A51-9BE6BBCA91CD}" destId="{28EE835B-80A3-4EA3-B4FD-A5D4AA909CED}"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50AB526-5446-4906-AAA6-85B15F446F2A}"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377CB51D-DC99-4D50-88A7-5F8EF999CA8E}">
      <dgm:prSet/>
      <dgm:spPr/>
      <dgm:t>
        <a:bodyPr/>
        <a:lstStyle/>
        <a:p>
          <a:r>
            <a:rPr lang="en-US" b="1" i="1" u="sng"/>
            <a:t>VAWA - The Violence Against Women Act (VAWA) </a:t>
          </a:r>
          <a:r>
            <a:rPr lang="en-US" b="0" i="0"/>
            <a:t>- Among other things, provides housing protections for survivors of domestic violence, dating violence, sexual assault, and stalking.</a:t>
          </a:r>
          <a:endParaRPr lang="en-US"/>
        </a:p>
      </dgm:t>
    </dgm:pt>
    <dgm:pt modelId="{3282B72B-90C9-496F-BC67-B41890A7AAC1}" type="parTrans" cxnId="{730A2A71-E31E-4D05-88D7-3234E224D28B}">
      <dgm:prSet/>
      <dgm:spPr/>
      <dgm:t>
        <a:bodyPr/>
        <a:lstStyle/>
        <a:p>
          <a:endParaRPr lang="en-US"/>
        </a:p>
      </dgm:t>
    </dgm:pt>
    <dgm:pt modelId="{0607A5A5-CFBC-47D6-A320-08C980F85C87}" type="sibTrans" cxnId="{730A2A71-E31E-4D05-88D7-3234E224D28B}">
      <dgm:prSet/>
      <dgm:spPr/>
      <dgm:t>
        <a:bodyPr/>
        <a:lstStyle/>
        <a:p>
          <a:endParaRPr lang="en-US"/>
        </a:p>
      </dgm:t>
    </dgm:pt>
    <dgm:pt modelId="{078E8FD7-095A-4B51-B470-C152282021B4}">
      <dgm:prSet/>
      <dgm:spPr/>
      <dgm:t>
        <a:bodyPr/>
        <a:lstStyle/>
        <a:p>
          <a:r>
            <a:rPr lang="en-US" b="1" i="1" u="sng"/>
            <a:t>Self Help Housing Property Disposition Program </a:t>
          </a:r>
          <a:r>
            <a:rPr lang="en-US"/>
            <a:t>- </a:t>
          </a:r>
          <a:r>
            <a:rPr lang="en-US" b="0" i="0"/>
            <a:t>This program makes surplus Federal properties available through sale at less than fair market value to States, their subdivisions and instrumentalities, and nonprofit organizations.</a:t>
          </a:r>
          <a:endParaRPr lang="en-US"/>
        </a:p>
      </dgm:t>
    </dgm:pt>
    <dgm:pt modelId="{02D0025A-D191-482D-A7E7-11426A35F9CD}" type="parTrans" cxnId="{034A618D-E525-42DC-B1BB-564894EE03A5}">
      <dgm:prSet/>
      <dgm:spPr/>
      <dgm:t>
        <a:bodyPr/>
        <a:lstStyle/>
        <a:p>
          <a:endParaRPr lang="en-US"/>
        </a:p>
      </dgm:t>
    </dgm:pt>
    <dgm:pt modelId="{A4587A01-C8DD-4322-BF30-00BFEC626420}" type="sibTrans" cxnId="{034A618D-E525-42DC-B1BB-564894EE03A5}">
      <dgm:prSet/>
      <dgm:spPr/>
      <dgm:t>
        <a:bodyPr/>
        <a:lstStyle/>
        <a:p>
          <a:endParaRPr lang="en-US"/>
        </a:p>
      </dgm:t>
    </dgm:pt>
    <dgm:pt modelId="{3294CDE6-2759-4D4E-862C-6C8DF1BC4E89}" type="pres">
      <dgm:prSet presAssocID="{150AB526-5446-4906-AAA6-85B15F446F2A}" presName="hierChild1" presStyleCnt="0">
        <dgm:presLayoutVars>
          <dgm:chPref val="1"/>
          <dgm:dir/>
          <dgm:animOne val="branch"/>
          <dgm:animLvl val="lvl"/>
          <dgm:resizeHandles/>
        </dgm:presLayoutVars>
      </dgm:prSet>
      <dgm:spPr/>
    </dgm:pt>
    <dgm:pt modelId="{110F504C-4C0E-46FD-A5C5-488BDC15BD62}" type="pres">
      <dgm:prSet presAssocID="{377CB51D-DC99-4D50-88A7-5F8EF999CA8E}" presName="hierRoot1" presStyleCnt="0"/>
      <dgm:spPr/>
    </dgm:pt>
    <dgm:pt modelId="{3423A133-E0E7-449D-92B6-C190FCFF08A5}" type="pres">
      <dgm:prSet presAssocID="{377CB51D-DC99-4D50-88A7-5F8EF999CA8E}" presName="composite" presStyleCnt="0"/>
      <dgm:spPr/>
    </dgm:pt>
    <dgm:pt modelId="{B0991F24-6529-4193-9354-12D4F3C311AD}" type="pres">
      <dgm:prSet presAssocID="{377CB51D-DC99-4D50-88A7-5F8EF999CA8E}" presName="background" presStyleLbl="node0" presStyleIdx="0" presStyleCnt="2"/>
      <dgm:spPr/>
    </dgm:pt>
    <dgm:pt modelId="{0835A388-5F2E-4DBE-A988-1F128DC74C56}" type="pres">
      <dgm:prSet presAssocID="{377CB51D-DC99-4D50-88A7-5F8EF999CA8E}" presName="text" presStyleLbl="fgAcc0" presStyleIdx="0" presStyleCnt="2">
        <dgm:presLayoutVars>
          <dgm:chPref val="3"/>
        </dgm:presLayoutVars>
      </dgm:prSet>
      <dgm:spPr/>
    </dgm:pt>
    <dgm:pt modelId="{525FFBA9-1FDD-4E61-92D8-3F9626174124}" type="pres">
      <dgm:prSet presAssocID="{377CB51D-DC99-4D50-88A7-5F8EF999CA8E}" presName="hierChild2" presStyleCnt="0"/>
      <dgm:spPr/>
    </dgm:pt>
    <dgm:pt modelId="{75FC6895-CA91-4DF6-AE18-B99B76EAC4C7}" type="pres">
      <dgm:prSet presAssocID="{078E8FD7-095A-4B51-B470-C152282021B4}" presName="hierRoot1" presStyleCnt="0"/>
      <dgm:spPr/>
    </dgm:pt>
    <dgm:pt modelId="{EF4BF34D-8869-452D-90E4-8AFDF61E16EA}" type="pres">
      <dgm:prSet presAssocID="{078E8FD7-095A-4B51-B470-C152282021B4}" presName="composite" presStyleCnt="0"/>
      <dgm:spPr/>
    </dgm:pt>
    <dgm:pt modelId="{5C0C93E3-C378-497D-AAA7-3B81114E32C8}" type="pres">
      <dgm:prSet presAssocID="{078E8FD7-095A-4B51-B470-C152282021B4}" presName="background" presStyleLbl="node0" presStyleIdx="1" presStyleCnt="2"/>
      <dgm:spPr/>
    </dgm:pt>
    <dgm:pt modelId="{43FA2F36-9DCB-4CC2-99D7-F77AE8878021}" type="pres">
      <dgm:prSet presAssocID="{078E8FD7-095A-4B51-B470-C152282021B4}" presName="text" presStyleLbl="fgAcc0" presStyleIdx="1" presStyleCnt="2">
        <dgm:presLayoutVars>
          <dgm:chPref val="3"/>
        </dgm:presLayoutVars>
      </dgm:prSet>
      <dgm:spPr/>
    </dgm:pt>
    <dgm:pt modelId="{08CB3133-E361-497D-93C0-BF0536021796}" type="pres">
      <dgm:prSet presAssocID="{078E8FD7-095A-4B51-B470-C152282021B4}" presName="hierChild2" presStyleCnt="0"/>
      <dgm:spPr/>
    </dgm:pt>
  </dgm:ptLst>
  <dgm:cxnLst>
    <dgm:cxn modelId="{19067549-FF9D-4851-A545-BEA4B514910F}" type="presOf" srcId="{150AB526-5446-4906-AAA6-85B15F446F2A}" destId="{3294CDE6-2759-4D4E-862C-6C8DF1BC4E89}" srcOrd="0" destOrd="0" presId="urn:microsoft.com/office/officeart/2005/8/layout/hierarchy1"/>
    <dgm:cxn modelId="{730A2A71-E31E-4D05-88D7-3234E224D28B}" srcId="{150AB526-5446-4906-AAA6-85B15F446F2A}" destId="{377CB51D-DC99-4D50-88A7-5F8EF999CA8E}" srcOrd="0" destOrd="0" parTransId="{3282B72B-90C9-496F-BC67-B41890A7AAC1}" sibTransId="{0607A5A5-CFBC-47D6-A320-08C980F85C87}"/>
    <dgm:cxn modelId="{296A3185-D41F-4C53-A539-8CDE13E2F0ED}" type="presOf" srcId="{078E8FD7-095A-4B51-B470-C152282021B4}" destId="{43FA2F36-9DCB-4CC2-99D7-F77AE8878021}" srcOrd="0" destOrd="0" presId="urn:microsoft.com/office/officeart/2005/8/layout/hierarchy1"/>
    <dgm:cxn modelId="{034A618D-E525-42DC-B1BB-564894EE03A5}" srcId="{150AB526-5446-4906-AAA6-85B15F446F2A}" destId="{078E8FD7-095A-4B51-B470-C152282021B4}" srcOrd="1" destOrd="0" parTransId="{02D0025A-D191-482D-A7E7-11426A35F9CD}" sibTransId="{A4587A01-C8DD-4322-BF30-00BFEC626420}"/>
    <dgm:cxn modelId="{30A6F8A7-5A4A-48B9-B564-BA9429FE0FB7}" type="presOf" srcId="{377CB51D-DC99-4D50-88A7-5F8EF999CA8E}" destId="{0835A388-5F2E-4DBE-A988-1F128DC74C56}" srcOrd="0" destOrd="0" presId="urn:microsoft.com/office/officeart/2005/8/layout/hierarchy1"/>
    <dgm:cxn modelId="{CFB10817-7BE2-4B38-9DD2-878E40E4CC58}" type="presParOf" srcId="{3294CDE6-2759-4D4E-862C-6C8DF1BC4E89}" destId="{110F504C-4C0E-46FD-A5C5-488BDC15BD62}" srcOrd="0" destOrd="0" presId="urn:microsoft.com/office/officeart/2005/8/layout/hierarchy1"/>
    <dgm:cxn modelId="{87FF7D3E-8654-42EC-83D7-01865E46D32E}" type="presParOf" srcId="{110F504C-4C0E-46FD-A5C5-488BDC15BD62}" destId="{3423A133-E0E7-449D-92B6-C190FCFF08A5}" srcOrd="0" destOrd="0" presId="urn:microsoft.com/office/officeart/2005/8/layout/hierarchy1"/>
    <dgm:cxn modelId="{BA50A78F-FDA0-4CEB-9A44-FEAB6DA82A85}" type="presParOf" srcId="{3423A133-E0E7-449D-92B6-C190FCFF08A5}" destId="{B0991F24-6529-4193-9354-12D4F3C311AD}" srcOrd="0" destOrd="0" presId="urn:microsoft.com/office/officeart/2005/8/layout/hierarchy1"/>
    <dgm:cxn modelId="{564FF6FB-23CA-493F-8732-C872B2B79215}" type="presParOf" srcId="{3423A133-E0E7-449D-92B6-C190FCFF08A5}" destId="{0835A388-5F2E-4DBE-A988-1F128DC74C56}" srcOrd="1" destOrd="0" presId="urn:microsoft.com/office/officeart/2005/8/layout/hierarchy1"/>
    <dgm:cxn modelId="{D29FC585-3F9D-45AF-BA26-D205B6D47FEE}" type="presParOf" srcId="{110F504C-4C0E-46FD-A5C5-488BDC15BD62}" destId="{525FFBA9-1FDD-4E61-92D8-3F9626174124}" srcOrd="1" destOrd="0" presId="urn:microsoft.com/office/officeart/2005/8/layout/hierarchy1"/>
    <dgm:cxn modelId="{3EF70F83-6E14-4230-B7D2-4196D7E83A62}" type="presParOf" srcId="{3294CDE6-2759-4D4E-862C-6C8DF1BC4E89}" destId="{75FC6895-CA91-4DF6-AE18-B99B76EAC4C7}" srcOrd="1" destOrd="0" presId="urn:microsoft.com/office/officeart/2005/8/layout/hierarchy1"/>
    <dgm:cxn modelId="{DAF4D155-98CE-41CD-B9E9-12216FCC4843}" type="presParOf" srcId="{75FC6895-CA91-4DF6-AE18-B99B76EAC4C7}" destId="{EF4BF34D-8869-452D-90E4-8AFDF61E16EA}" srcOrd="0" destOrd="0" presId="urn:microsoft.com/office/officeart/2005/8/layout/hierarchy1"/>
    <dgm:cxn modelId="{B3078F72-4CB2-493F-9B39-FDE2101B07B2}" type="presParOf" srcId="{EF4BF34D-8869-452D-90E4-8AFDF61E16EA}" destId="{5C0C93E3-C378-497D-AAA7-3B81114E32C8}" srcOrd="0" destOrd="0" presId="urn:microsoft.com/office/officeart/2005/8/layout/hierarchy1"/>
    <dgm:cxn modelId="{A59F177D-DF94-4632-8AAB-FD97D21E6222}" type="presParOf" srcId="{EF4BF34D-8869-452D-90E4-8AFDF61E16EA}" destId="{43FA2F36-9DCB-4CC2-99D7-F77AE8878021}" srcOrd="1" destOrd="0" presId="urn:microsoft.com/office/officeart/2005/8/layout/hierarchy1"/>
    <dgm:cxn modelId="{D068AD6A-6DA1-44B7-9DDA-4E0BCFC85D9D}" type="presParOf" srcId="{75FC6895-CA91-4DF6-AE18-B99B76EAC4C7}" destId="{08CB3133-E361-497D-93C0-BF053602179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14A523-592B-474C-A138-6B83AD282564}">
      <dsp:nvSpPr>
        <dsp:cNvPr id="0" name=""/>
        <dsp:cNvSpPr/>
      </dsp:nvSpPr>
      <dsp:spPr>
        <a:xfrm>
          <a:off x="0" y="623"/>
          <a:ext cx="6492875" cy="0"/>
        </a:xfrm>
        <a:prstGeom prst="lin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6420C1-2C30-4BBB-92BC-73AE28E0C032}">
      <dsp:nvSpPr>
        <dsp:cNvPr id="0" name=""/>
        <dsp:cNvSpPr/>
      </dsp:nvSpPr>
      <dsp:spPr>
        <a:xfrm>
          <a:off x="0" y="623"/>
          <a:ext cx="6492875" cy="510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Offices of the Secretary &amp; Deputy Secretary</a:t>
          </a:r>
        </a:p>
      </dsp:txBody>
      <dsp:txXfrm>
        <a:off x="0" y="623"/>
        <a:ext cx="6492875" cy="510415"/>
      </dsp:txXfrm>
    </dsp:sp>
    <dsp:sp modelId="{267D155C-29F8-49DF-8560-408A1D60E23A}">
      <dsp:nvSpPr>
        <dsp:cNvPr id="0" name=""/>
        <dsp:cNvSpPr/>
      </dsp:nvSpPr>
      <dsp:spPr>
        <a:xfrm>
          <a:off x="0" y="511038"/>
          <a:ext cx="6492875" cy="0"/>
        </a:xfrm>
        <a:prstGeom prst="line">
          <a:avLst/>
        </a:prstGeom>
        <a:solidFill>
          <a:schemeClr val="accent2">
            <a:hueOff val="-399329"/>
            <a:satOff val="2747"/>
            <a:lumOff val="305"/>
            <a:alphaOff val="0"/>
          </a:schemeClr>
        </a:solidFill>
        <a:ln w="15875" cap="rnd" cmpd="sng" algn="ctr">
          <a:solidFill>
            <a:schemeClr val="accent2">
              <a:hueOff val="-399329"/>
              <a:satOff val="2747"/>
              <a:lumOff val="30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1545B0-FFD1-4B16-8FD4-3CE2E30CC1C2}">
      <dsp:nvSpPr>
        <dsp:cNvPr id="0" name=""/>
        <dsp:cNvSpPr/>
      </dsp:nvSpPr>
      <dsp:spPr>
        <a:xfrm>
          <a:off x="0" y="511038"/>
          <a:ext cx="6492875" cy="510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Community Planning &amp; Development (CPD)</a:t>
          </a:r>
        </a:p>
      </dsp:txBody>
      <dsp:txXfrm>
        <a:off x="0" y="511038"/>
        <a:ext cx="6492875" cy="510415"/>
      </dsp:txXfrm>
    </dsp:sp>
    <dsp:sp modelId="{F4961443-8480-4E94-A1B3-4A5A5B7E9EAB}">
      <dsp:nvSpPr>
        <dsp:cNvPr id="0" name=""/>
        <dsp:cNvSpPr/>
      </dsp:nvSpPr>
      <dsp:spPr>
        <a:xfrm>
          <a:off x="0" y="1021453"/>
          <a:ext cx="6492875" cy="0"/>
        </a:xfrm>
        <a:prstGeom prst="line">
          <a:avLst/>
        </a:prstGeom>
        <a:solidFill>
          <a:schemeClr val="accent2">
            <a:hueOff val="-798658"/>
            <a:satOff val="5494"/>
            <a:lumOff val="610"/>
            <a:alphaOff val="0"/>
          </a:schemeClr>
        </a:solidFill>
        <a:ln w="15875" cap="rnd" cmpd="sng" algn="ctr">
          <a:solidFill>
            <a:schemeClr val="accent2">
              <a:hueOff val="-798658"/>
              <a:satOff val="5494"/>
              <a:lumOff val="61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78A36F-21F2-4D66-8A5E-1904212A7FDB}">
      <dsp:nvSpPr>
        <dsp:cNvPr id="0" name=""/>
        <dsp:cNvSpPr/>
      </dsp:nvSpPr>
      <dsp:spPr>
        <a:xfrm>
          <a:off x="0" y="1021453"/>
          <a:ext cx="6492875" cy="510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Office of Housing</a:t>
          </a:r>
        </a:p>
      </dsp:txBody>
      <dsp:txXfrm>
        <a:off x="0" y="1021453"/>
        <a:ext cx="6492875" cy="510415"/>
      </dsp:txXfrm>
    </dsp:sp>
    <dsp:sp modelId="{C4599EED-292B-4707-8588-16CEAB479D35}">
      <dsp:nvSpPr>
        <dsp:cNvPr id="0" name=""/>
        <dsp:cNvSpPr/>
      </dsp:nvSpPr>
      <dsp:spPr>
        <a:xfrm>
          <a:off x="0" y="1531869"/>
          <a:ext cx="6492875" cy="0"/>
        </a:xfrm>
        <a:prstGeom prst="line">
          <a:avLst/>
        </a:prstGeom>
        <a:solidFill>
          <a:schemeClr val="accent2">
            <a:hueOff val="-1197987"/>
            <a:satOff val="8241"/>
            <a:lumOff val="915"/>
            <a:alphaOff val="0"/>
          </a:schemeClr>
        </a:solidFill>
        <a:ln w="15875" cap="rnd" cmpd="sng" algn="ctr">
          <a:solidFill>
            <a:schemeClr val="accent2">
              <a:hueOff val="-1197987"/>
              <a:satOff val="8241"/>
              <a:lumOff val="91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5EC3B8-1ABB-496A-AC2F-84830CFDA7ED}">
      <dsp:nvSpPr>
        <dsp:cNvPr id="0" name=""/>
        <dsp:cNvSpPr/>
      </dsp:nvSpPr>
      <dsp:spPr>
        <a:xfrm>
          <a:off x="0" y="1531869"/>
          <a:ext cx="6492875" cy="510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Public and Indian Housing (PIH)</a:t>
          </a:r>
        </a:p>
      </dsp:txBody>
      <dsp:txXfrm>
        <a:off x="0" y="1531869"/>
        <a:ext cx="6492875" cy="510415"/>
      </dsp:txXfrm>
    </dsp:sp>
    <dsp:sp modelId="{2DBB138E-668F-470C-9F72-9667E3734F9A}">
      <dsp:nvSpPr>
        <dsp:cNvPr id="0" name=""/>
        <dsp:cNvSpPr/>
      </dsp:nvSpPr>
      <dsp:spPr>
        <a:xfrm>
          <a:off x="0" y="2042284"/>
          <a:ext cx="6492875" cy="0"/>
        </a:xfrm>
        <a:prstGeom prst="line">
          <a:avLst/>
        </a:prstGeom>
        <a:solidFill>
          <a:schemeClr val="accent2">
            <a:hueOff val="-1597316"/>
            <a:satOff val="10988"/>
            <a:lumOff val="1220"/>
            <a:alphaOff val="0"/>
          </a:schemeClr>
        </a:solidFill>
        <a:ln w="15875" cap="rnd" cmpd="sng" algn="ctr">
          <a:solidFill>
            <a:schemeClr val="accent2">
              <a:hueOff val="-1597316"/>
              <a:satOff val="10988"/>
              <a:lumOff val="122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F19CAE-5D5D-4D0D-A87A-99FFED22E27C}">
      <dsp:nvSpPr>
        <dsp:cNvPr id="0" name=""/>
        <dsp:cNvSpPr/>
      </dsp:nvSpPr>
      <dsp:spPr>
        <a:xfrm>
          <a:off x="0" y="2042284"/>
          <a:ext cx="6492875" cy="510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Fair Housing and Equal Opportunity</a:t>
          </a:r>
        </a:p>
      </dsp:txBody>
      <dsp:txXfrm>
        <a:off x="0" y="2042284"/>
        <a:ext cx="6492875" cy="510415"/>
      </dsp:txXfrm>
    </dsp:sp>
    <dsp:sp modelId="{1C96C566-746F-4801-AE36-F3C09F4A65E9}">
      <dsp:nvSpPr>
        <dsp:cNvPr id="0" name=""/>
        <dsp:cNvSpPr/>
      </dsp:nvSpPr>
      <dsp:spPr>
        <a:xfrm>
          <a:off x="0" y="2552700"/>
          <a:ext cx="6492875" cy="0"/>
        </a:xfrm>
        <a:prstGeom prst="line">
          <a:avLst/>
        </a:prstGeom>
        <a:solidFill>
          <a:schemeClr val="accent2">
            <a:hueOff val="-1996645"/>
            <a:satOff val="13734"/>
            <a:lumOff val="1524"/>
            <a:alphaOff val="0"/>
          </a:schemeClr>
        </a:solidFill>
        <a:ln w="15875" cap="rnd" cmpd="sng" algn="ctr">
          <a:solidFill>
            <a:schemeClr val="accent2">
              <a:hueOff val="-1996645"/>
              <a:satOff val="13734"/>
              <a:lumOff val="152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497935-02AA-4BB0-BB48-8266B585D6BE}">
      <dsp:nvSpPr>
        <dsp:cNvPr id="0" name=""/>
        <dsp:cNvSpPr/>
      </dsp:nvSpPr>
      <dsp:spPr>
        <a:xfrm>
          <a:off x="0" y="2552700"/>
          <a:ext cx="6492875" cy="510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Policy Development and Research (PD&amp;R)</a:t>
          </a:r>
        </a:p>
      </dsp:txBody>
      <dsp:txXfrm>
        <a:off x="0" y="2552700"/>
        <a:ext cx="6492875" cy="510415"/>
      </dsp:txXfrm>
    </dsp:sp>
    <dsp:sp modelId="{1DA76FAF-2391-4765-B81B-BB14D129218F}">
      <dsp:nvSpPr>
        <dsp:cNvPr id="0" name=""/>
        <dsp:cNvSpPr/>
      </dsp:nvSpPr>
      <dsp:spPr>
        <a:xfrm>
          <a:off x="0" y="3063115"/>
          <a:ext cx="6492875" cy="0"/>
        </a:xfrm>
        <a:prstGeom prst="line">
          <a:avLst/>
        </a:prstGeom>
        <a:solidFill>
          <a:schemeClr val="accent2">
            <a:hueOff val="-2395974"/>
            <a:satOff val="16481"/>
            <a:lumOff val="1829"/>
            <a:alphaOff val="0"/>
          </a:schemeClr>
        </a:solidFill>
        <a:ln w="15875" cap="rnd" cmpd="sng" algn="ctr">
          <a:solidFill>
            <a:schemeClr val="accent2">
              <a:hueOff val="-2395974"/>
              <a:satOff val="16481"/>
              <a:lumOff val="182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4E059D-7E0C-4084-860F-8B8755822E2D}">
      <dsp:nvSpPr>
        <dsp:cNvPr id="0" name=""/>
        <dsp:cNvSpPr/>
      </dsp:nvSpPr>
      <dsp:spPr>
        <a:xfrm>
          <a:off x="0" y="3063115"/>
          <a:ext cx="6492875" cy="510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Field Policy and Management (FPM)</a:t>
          </a:r>
        </a:p>
      </dsp:txBody>
      <dsp:txXfrm>
        <a:off x="0" y="3063115"/>
        <a:ext cx="6492875" cy="510415"/>
      </dsp:txXfrm>
    </dsp:sp>
    <dsp:sp modelId="{965DD265-4773-4412-BE11-FF9E0C9CA158}">
      <dsp:nvSpPr>
        <dsp:cNvPr id="0" name=""/>
        <dsp:cNvSpPr/>
      </dsp:nvSpPr>
      <dsp:spPr>
        <a:xfrm>
          <a:off x="0" y="3573530"/>
          <a:ext cx="6492875" cy="0"/>
        </a:xfrm>
        <a:prstGeom prst="line">
          <a:avLst/>
        </a:prstGeom>
        <a:solidFill>
          <a:schemeClr val="accent2">
            <a:hueOff val="-2795303"/>
            <a:satOff val="19228"/>
            <a:lumOff val="2134"/>
            <a:alphaOff val="0"/>
          </a:schemeClr>
        </a:solidFill>
        <a:ln w="15875" cap="rnd" cmpd="sng" algn="ctr">
          <a:solidFill>
            <a:schemeClr val="accent2">
              <a:hueOff val="-2795303"/>
              <a:satOff val="19228"/>
              <a:lumOff val="213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C101F8-7DED-488C-AA48-E1638E9F32ED}">
      <dsp:nvSpPr>
        <dsp:cNvPr id="0" name=""/>
        <dsp:cNvSpPr/>
      </dsp:nvSpPr>
      <dsp:spPr>
        <a:xfrm>
          <a:off x="0" y="3573530"/>
          <a:ext cx="6492875" cy="510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Government National Mortgage Association (Ginnie Mae)</a:t>
          </a:r>
        </a:p>
      </dsp:txBody>
      <dsp:txXfrm>
        <a:off x="0" y="3573530"/>
        <a:ext cx="6492875" cy="510415"/>
      </dsp:txXfrm>
    </dsp:sp>
    <dsp:sp modelId="{F2594A38-DF9F-4DD2-B4EB-FCC490905723}">
      <dsp:nvSpPr>
        <dsp:cNvPr id="0" name=""/>
        <dsp:cNvSpPr/>
      </dsp:nvSpPr>
      <dsp:spPr>
        <a:xfrm>
          <a:off x="0" y="4083946"/>
          <a:ext cx="6492875" cy="0"/>
        </a:xfrm>
        <a:prstGeom prst="line">
          <a:avLst/>
        </a:prstGeom>
        <a:solidFill>
          <a:schemeClr val="accent2">
            <a:hueOff val="-3194632"/>
            <a:satOff val="21975"/>
            <a:lumOff val="2439"/>
            <a:alphaOff val="0"/>
          </a:schemeClr>
        </a:solidFill>
        <a:ln w="15875" cap="rnd" cmpd="sng" algn="ctr">
          <a:solidFill>
            <a:schemeClr val="accent2">
              <a:hueOff val="-3194632"/>
              <a:satOff val="21975"/>
              <a:lumOff val="243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F86FEC-7064-4889-9341-4027F089AC05}">
      <dsp:nvSpPr>
        <dsp:cNvPr id="0" name=""/>
        <dsp:cNvSpPr/>
      </dsp:nvSpPr>
      <dsp:spPr>
        <a:xfrm>
          <a:off x="0" y="4083946"/>
          <a:ext cx="6492875" cy="510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Lead Hazard Control and Healthy Homes Program</a:t>
          </a:r>
        </a:p>
      </dsp:txBody>
      <dsp:txXfrm>
        <a:off x="0" y="4083946"/>
        <a:ext cx="6492875" cy="510415"/>
      </dsp:txXfrm>
    </dsp:sp>
    <dsp:sp modelId="{6DEC1D01-84E1-4B72-977B-B9A628CEE10B}">
      <dsp:nvSpPr>
        <dsp:cNvPr id="0" name=""/>
        <dsp:cNvSpPr/>
      </dsp:nvSpPr>
      <dsp:spPr>
        <a:xfrm>
          <a:off x="0" y="4594361"/>
          <a:ext cx="6492875" cy="0"/>
        </a:xfrm>
        <a:prstGeom prst="line">
          <a:avLst/>
        </a:prstGeom>
        <a:solidFill>
          <a:schemeClr val="accent2">
            <a:hueOff val="-3593961"/>
            <a:satOff val="24722"/>
            <a:lumOff val="2744"/>
            <a:alphaOff val="0"/>
          </a:schemeClr>
        </a:solidFill>
        <a:ln w="15875" cap="rnd" cmpd="sng" algn="ctr">
          <a:solidFill>
            <a:schemeClr val="accent2">
              <a:hueOff val="-3593961"/>
              <a:satOff val="24722"/>
              <a:lumOff val="274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3B41DC-652B-4206-A211-B6F59B21CA64}">
      <dsp:nvSpPr>
        <dsp:cNvPr id="0" name=""/>
        <dsp:cNvSpPr/>
      </dsp:nvSpPr>
      <dsp:spPr>
        <a:xfrm>
          <a:off x="0" y="4594361"/>
          <a:ext cx="6492875" cy="510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*FEMA</a:t>
          </a:r>
        </a:p>
      </dsp:txBody>
      <dsp:txXfrm>
        <a:off x="0" y="4594361"/>
        <a:ext cx="6492875" cy="51041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4F4F7E-D5D9-45D7-9560-66CEE284C6A2}">
      <dsp:nvSpPr>
        <dsp:cNvPr id="0" name=""/>
        <dsp:cNvSpPr/>
      </dsp:nvSpPr>
      <dsp:spPr>
        <a:xfrm>
          <a:off x="0" y="8387"/>
          <a:ext cx="6237359" cy="715052"/>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a:t>Maine Severe Winter Stor</a:t>
          </a:r>
          <a:r>
            <a:rPr lang="en-US" sz="1800" kern="1200"/>
            <a:t>m (DR-4785-ME) – April 3,2024</a:t>
          </a:r>
        </a:p>
      </dsp:txBody>
      <dsp:txXfrm>
        <a:off x="34906" y="43293"/>
        <a:ext cx="6167547" cy="645240"/>
      </dsp:txXfrm>
    </dsp:sp>
    <dsp:sp modelId="{B9D6013E-5EFA-44A4-882F-764B98D6C632}">
      <dsp:nvSpPr>
        <dsp:cNvPr id="0" name=""/>
        <dsp:cNvSpPr/>
      </dsp:nvSpPr>
      <dsp:spPr>
        <a:xfrm>
          <a:off x="0" y="775279"/>
          <a:ext cx="6237359" cy="715052"/>
        </a:xfrm>
        <a:prstGeom prst="roundRect">
          <a:avLst/>
        </a:prstGeom>
        <a:solidFill>
          <a:schemeClr val="accent2">
            <a:hueOff val="-718792"/>
            <a:satOff val="4944"/>
            <a:lumOff val="54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a:t>Maine Severe Storms and Flooding (DR-4764-ME)</a:t>
          </a:r>
          <a:r>
            <a:rPr lang="en-US" sz="1800" kern="1200"/>
            <a:t> – January 9, 2024</a:t>
          </a:r>
        </a:p>
      </dsp:txBody>
      <dsp:txXfrm>
        <a:off x="34906" y="810185"/>
        <a:ext cx="6167547" cy="645240"/>
      </dsp:txXfrm>
    </dsp:sp>
    <dsp:sp modelId="{7BC17754-51FD-44EA-A278-A396AB57F343}">
      <dsp:nvSpPr>
        <dsp:cNvPr id="0" name=""/>
        <dsp:cNvSpPr/>
      </dsp:nvSpPr>
      <dsp:spPr>
        <a:xfrm>
          <a:off x="0" y="1542172"/>
          <a:ext cx="6237359" cy="715052"/>
        </a:xfrm>
        <a:prstGeom prst="roundRect">
          <a:avLst/>
        </a:prstGeom>
        <a:solidFill>
          <a:schemeClr val="accent2">
            <a:hueOff val="-1437584"/>
            <a:satOff val="9889"/>
            <a:lumOff val="109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a:t>Maine Severe Storm and Flooding (DR-4754-ME) – December 17,</a:t>
          </a:r>
          <a:r>
            <a:rPr lang="en-US" sz="1800" kern="1200"/>
            <a:t> 2023</a:t>
          </a:r>
        </a:p>
      </dsp:txBody>
      <dsp:txXfrm>
        <a:off x="34906" y="1577078"/>
        <a:ext cx="6167547" cy="645240"/>
      </dsp:txXfrm>
    </dsp:sp>
    <dsp:sp modelId="{D4CA7705-4894-43ED-AAA9-002D7577B843}">
      <dsp:nvSpPr>
        <dsp:cNvPr id="0" name=""/>
        <dsp:cNvSpPr/>
      </dsp:nvSpPr>
      <dsp:spPr>
        <a:xfrm>
          <a:off x="0" y="2309065"/>
          <a:ext cx="6237359" cy="715052"/>
        </a:xfrm>
        <a:prstGeom prst="roundRect">
          <a:avLst/>
        </a:prstGeom>
        <a:solidFill>
          <a:schemeClr val="accent2">
            <a:hueOff val="-2156377"/>
            <a:satOff val="14833"/>
            <a:lumOff val="164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a:t>Maine Hurricane Lee (EM-3598-ME)</a:t>
          </a:r>
          <a:r>
            <a:rPr lang="en-US" sz="1800" kern="1200"/>
            <a:t> – September 15, 2023</a:t>
          </a:r>
        </a:p>
      </dsp:txBody>
      <dsp:txXfrm>
        <a:off x="34906" y="2343971"/>
        <a:ext cx="6167547" cy="645240"/>
      </dsp:txXfrm>
    </dsp:sp>
    <dsp:sp modelId="{57ACEB7D-169A-460B-A833-4F2BBA817888}">
      <dsp:nvSpPr>
        <dsp:cNvPr id="0" name=""/>
        <dsp:cNvSpPr/>
      </dsp:nvSpPr>
      <dsp:spPr>
        <a:xfrm>
          <a:off x="0" y="3075958"/>
          <a:ext cx="6237359" cy="715052"/>
        </a:xfrm>
        <a:prstGeom prst="roundRect">
          <a:avLst/>
        </a:prstGeom>
        <a:solidFill>
          <a:schemeClr val="accent2">
            <a:hueOff val="-2875169"/>
            <a:satOff val="19778"/>
            <a:lumOff val="219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a:t>Maine Severe Storm and Flooding (DR-4737-ME) – June 26, 2023</a:t>
          </a:r>
          <a:endParaRPr lang="en-US" sz="1800" kern="1200"/>
        </a:p>
      </dsp:txBody>
      <dsp:txXfrm>
        <a:off x="34906" y="3110864"/>
        <a:ext cx="6167547" cy="645240"/>
      </dsp:txXfrm>
    </dsp:sp>
    <dsp:sp modelId="{FD5125A6-1CFA-4150-B954-68C2BCFBF647}">
      <dsp:nvSpPr>
        <dsp:cNvPr id="0" name=""/>
        <dsp:cNvSpPr/>
      </dsp:nvSpPr>
      <dsp:spPr>
        <a:xfrm>
          <a:off x="0" y="3842851"/>
          <a:ext cx="6237359" cy="715052"/>
        </a:xfrm>
        <a:prstGeom prst="roundRect">
          <a:avLst/>
        </a:prstGeom>
        <a:solidFill>
          <a:schemeClr val="accent2">
            <a:hueOff val="-3593961"/>
            <a:satOff val="24722"/>
            <a:lumOff val="274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Maine Severe Storm and Flooding (DR-4736-ME) – June 29,  2023</a:t>
          </a:r>
        </a:p>
      </dsp:txBody>
      <dsp:txXfrm>
        <a:off x="34906" y="3877757"/>
        <a:ext cx="6167547" cy="6452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9C3A0D-8AF0-4335-8A97-44086E7F0AA5}">
      <dsp:nvSpPr>
        <dsp:cNvPr id="0" name=""/>
        <dsp:cNvSpPr/>
      </dsp:nvSpPr>
      <dsp:spPr>
        <a:xfrm>
          <a:off x="0" y="409102"/>
          <a:ext cx="6492875" cy="791505"/>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Jennifer Boardman – State Director</a:t>
          </a:r>
        </a:p>
      </dsp:txBody>
      <dsp:txXfrm>
        <a:off x="38638" y="447740"/>
        <a:ext cx="6415599" cy="714229"/>
      </dsp:txXfrm>
    </dsp:sp>
    <dsp:sp modelId="{77EB36E0-5812-44DB-BBE5-6EC1ABB987E6}">
      <dsp:nvSpPr>
        <dsp:cNvPr id="0" name=""/>
        <dsp:cNvSpPr/>
      </dsp:nvSpPr>
      <dsp:spPr>
        <a:xfrm>
          <a:off x="0" y="1200607"/>
          <a:ext cx="6492875" cy="819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149"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a:hlinkClick xmlns:r="http://schemas.openxmlformats.org/officeDocument/2006/relationships" r:id="rId1"/>
            </a:rPr>
            <a:t>Jennifer.l.boardman@hud.gov</a:t>
          </a:r>
          <a:r>
            <a:rPr lang="en-US" sz="2600" kern="1200"/>
            <a:t> (207) 262-0246</a:t>
          </a:r>
        </a:p>
      </dsp:txBody>
      <dsp:txXfrm>
        <a:off x="0" y="1200607"/>
        <a:ext cx="6492875" cy="819720"/>
      </dsp:txXfrm>
    </dsp:sp>
    <dsp:sp modelId="{4E1EEF10-F4B5-47EA-B345-5E6B08CF5B82}">
      <dsp:nvSpPr>
        <dsp:cNvPr id="0" name=""/>
        <dsp:cNvSpPr/>
      </dsp:nvSpPr>
      <dsp:spPr>
        <a:xfrm>
          <a:off x="0" y="2020327"/>
          <a:ext cx="6492875" cy="791505"/>
        </a:xfrm>
        <a:prstGeom prst="roundRect">
          <a:avLst/>
        </a:prstGeom>
        <a:solidFill>
          <a:schemeClr val="accent2">
            <a:hueOff val="-1796981"/>
            <a:satOff val="12361"/>
            <a:lumOff val="137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Gary Fearon – Program Analyst</a:t>
          </a:r>
        </a:p>
      </dsp:txBody>
      <dsp:txXfrm>
        <a:off x="38638" y="2058965"/>
        <a:ext cx="6415599" cy="714229"/>
      </dsp:txXfrm>
    </dsp:sp>
    <dsp:sp modelId="{76AEE000-2F0D-4C57-B3EE-EBB73679D3E6}">
      <dsp:nvSpPr>
        <dsp:cNvPr id="0" name=""/>
        <dsp:cNvSpPr/>
      </dsp:nvSpPr>
      <dsp:spPr>
        <a:xfrm>
          <a:off x="0" y="2811832"/>
          <a:ext cx="6492875" cy="54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149"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a:hlinkClick xmlns:r="http://schemas.openxmlformats.org/officeDocument/2006/relationships" r:id="rId2"/>
            </a:rPr>
            <a:t>Gary.j.Fearon@hud.gov</a:t>
          </a:r>
          <a:r>
            <a:rPr lang="en-US" sz="2600" kern="1200"/>
            <a:t> (207) 249-7377</a:t>
          </a:r>
        </a:p>
      </dsp:txBody>
      <dsp:txXfrm>
        <a:off x="0" y="2811832"/>
        <a:ext cx="6492875" cy="546480"/>
      </dsp:txXfrm>
    </dsp:sp>
    <dsp:sp modelId="{764F2CF0-2D10-4A2A-AE40-035860F5C07E}">
      <dsp:nvSpPr>
        <dsp:cNvPr id="0" name=""/>
        <dsp:cNvSpPr/>
      </dsp:nvSpPr>
      <dsp:spPr>
        <a:xfrm>
          <a:off x="0" y="3358312"/>
          <a:ext cx="6492875" cy="791505"/>
        </a:xfrm>
        <a:prstGeom prst="roundRect">
          <a:avLst/>
        </a:prstGeom>
        <a:solidFill>
          <a:schemeClr val="accent2">
            <a:hueOff val="-3593961"/>
            <a:satOff val="24722"/>
            <a:lumOff val="274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Ann Martin – Management Analyst</a:t>
          </a:r>
        </a:p>
      </dsp:txBody>
      <dsp:txXfrm>
        <a:off x="38638" y="3396950"/>
        <a:ext cx="6415599" cy="714229"/>
      </dsp:txXfrm>
    </dsp:sp>
    <dsp:sp modelId="{0B830E1F-61C3-4691-BEFD-A1E6FB0E68F2}">
      <dsp:nvSpPr>
        <dsp:cNvPr id="0" name=""/>
        <dsp:cNvSpPr/>
      </dsp:nvSpPr>
      <dsp:spPr>
        <a:xfrm>
          <a:off x="0" y="4149817"/>
          <a:ext cx="6492875" cy="54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149"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a:hlinkClick xmlns:r="http://schemas.openxmlformats.org/officeDocument/2006/relationships" r:id="rId3"/>
            </a:rPr>
            <a:t>Ann.c.martin@hud.gov</a:t>
          </a:r>
          <a:r>
            <a:rPr lang="en-US" sz="2600" kern="1200"/>
            <a:t> (207) 262-0310</a:t>
          </a:r>
        </a:p>
      </dsp:txBody>
      <dsp:txXfrm>
        <a:off x="0" y="4149817"/>
        <a:ext cx="6492875" cy="5464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561AAD-1A48-427A-941D-EC5FF9574C83}">
      <dsp:nvSpPr>
        <dsp:cNvPr id="0" name=""/>
        <dsp:cNvSpPr/>
      </dsp:nvSpPr>
      <dsp:spPr>
        <a:xfrm>
          <a:off x="0" y="181449"/>
          <a:ext cx="10515600" cy="907200"/>
        </a:xfrm>
        <a:prstGeom prst="rect">
          <a:avLst/>
        </a:prstGeom>
        <a:solidFill>
          <a:schemeClr val="lt1">
            <a:alpha val="90000"/>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6127" tIns="249936" rIns="816127"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Continuum of Care (Coc)***</a:t>
          </a:r>
        </a:p>
        <a:p>
          <a:pPr marL="114300" lvl="1" indent="-114300" algn="l" defTabSz="533400">
            <a:lnSpc>
              <a:spcPct val="90000"/>
            </a:lnSpc>
            <a:spcBef>
              <a:spcPct val="0"/>
            </a:spcBef>
            <a:spcAft>
              <a:spcPct val="15000"/>
            </a:spcAft>
            <a:buChar char="•"/>
          </a:pPr>
          <a:r>
            <a:rPr lang="en-US" sz="1200" kern="1200" dirty="0"/>
            <a:t>Emergency Solutions Grants (ESG)* and ESG-CV**</a:t>
          </a:r>
        </a:p>
        <a:p>
          <a:pPr marL="114300" lvl="1" indent="-114300" algn="l" defTabSz="533400">
            <a:lnSpc>
              <a:spcPct val="90000"/>
            </a:lnSpc>
            <a:spcBef>
              <a:spcPct val="0"/>
            </a:spcBef>
            <a:spcAft>
              <a:spcPct val="15000"/>
            </a:spcAft>
            <a:buChar char="•"/>
          </a:pPr>
          <a:r>
            <a:rPr lang="en-US" sz="1200" kern="1200" dirty="0"/>
            <a:t>Housing Opportunities for Persons with AIDS (HOPWA) grants* and HOPWA-CV**</a:t>
          </a:r>
        </a:p>
      </dsp:txBody>
      <dsp:txXfrm>
        <a:off x="0" y="181449"/>
        <a:ext cx="10515600" cy="907200"/>
      </dsp:txXfrm>
    </dsp:sp>
    <dsp:sp modelId="{1A08ED10-CCC2-4E4D-8D45-233357507511}">
      <dsp:nvSpPr>
        <dsp:cNvPr id="0" name=""/>
        <dsp:cNvSpPr/>
      </dsp:nvSpPr>
      <dsp:spPr>
        <a:xfrm>
          <a:off x="525780" y="4329"/>
          <a:ext cx="7360920" cy="354240"/>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533400">
            <a:lnSpc>
              <a:spcPct val="90000"/>
            </a:lnSpc>
            <a:spcBef>
              <a:spcPct val="0"/>
            </a:spcBef>
            <a:spcAft>
              <a:spcPct val="35000"/>
            </a:spcAft>
            <a:buNone/>
          </a:pPr>
          <a:r>
            <a:rPr lang="en-US" sz="1200" kern="1200" dirty="0"/>
            <a:t>Homelessness</a:t>
          </a:r>
        </a:p>
      </dsp:txBody>
      <dsp:txXfrm>
        <a:off x="543073" y="21622"/>
        <a:ext cx="7326334" cy="319654"/>
      </dsp:txXfrm>
    </dsp:sp>
    <dsp:sp modelId="{BA54ABBF-EF17-4FBB-98C0-01A0B155AD1A}">
      <dsp:nvSpPr>
        <dsp:cNvPr id="0" name=""/>
        <dsp:cNvSpPr/>
      </dsp:nvSpPr>
      <dsp:spPr>
        <a:xfrm>
          <a:off x="0" y="1330569"/>
          <a:ext cx="10515600" cy="1512000"/>
        </a:xfrm>
        <a:prstGeom prst="rect">
          <a:avLst/>
        </a:prstGeom>
        <a:solidFill>
          <a:schemeClr val="lt1">
            <a:alpha val="90000"/>
            <a:hueOff val="0"/>
            <a:satOff val="0"/>
            <a:lumOff val="0"/>
            <a:alphaOff val="0"/>
          </a:schemeClr>
        </a:solidFill>
        <a:ln w="15875" cap="rnd" cmpd="sng" algn="ctr">
          <a:solidFill>
            <a:schemeClr val="accent5">
              <a:hueOff val="-1238541"/>
              <a:satOff val="1219"/>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6127" tIns="249936" rIns="816127"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Community Development Block Grant (CDBG) Grants* and CDBG-CV**</a:t>
          </a:r>
        </a:p>
        <a:p>
          <a:pPr marL="114300" lvl="1" indent="-114300" algn="l" defTabSz="533400">
            <a:lnSpc>
              <a:spcPct val="90000"/>
            </a:lnSpc>
            <a:spcBef>
              <a:spcPct val="0"/>
            </a:spcBef>
            <a:spcAft>
              <a:spcPct val="15000"/>
            </a:spcAft>
            <a:buChar char="•"/>
          </a:pPr>
          <a:r>
            <a:rPr lang="en-US" sz="1200" kern="1200" dirty="0"/>
            <a:t>HOME* and HOME-ARP**</a:t>
          </a:r>
        </a:p>
        <a:p>
          <a:pPr marL="114300" lvl="1" indent="-114300" algn="l" defTabSz="533400">
            <a:lnSpc>
              <a:spcPct val="90000"/>
            </a:lnSpc>
            <a:spcBef>
              <a:spcPct val="0"/>
            </a:spcBef>
            <a:spcAft>
              <a:spcPct val="15000"/>
            </a:spcAft>
            <a:buChar char="•"/>
          </a:pPr>
          <a:r>
            <a:rPr lang="en-US" sz="1200" kern="1200" dirty="0"/>
            <a:t>Housing Trust Fund* (HTF)</a:t>
          </a:r>
        </a:p>
        <a:p>
          <a:pPr marL="114300" lvl="1" indent="-114300" algn="l" defTabSz="533400">
            <a:lnSpc>
              <a:spcPct val="90000"/>
            </a:lnSpc>
            <a:spcBef>
              <a:spcPct val="0"/>
            </a:spcBef>
            <a:spcAft>
              <a:spcPct val="15000"/>
            </a:spcAft>
            <a:buChar char="•"/>
          </a:pPr>
          <a:r>
            <a:rPr lang="en-US" sz="1200" kern="1200" dirty="0"/>
            <a:t>Recovery Housing Program (RHP)*</a:t>
          </a:r>
        </a:p>
        <a:p>
          <a:pPr marL="114300" lvl="1" indent="-114300" algn="l" defTabSz="533400">
            <a:lnSpc>
              <a:spcPct val="90000"/>
            </a:lnSpc>
            <a:spcBef>
              <a:spcPct val="0"/>
            </a:spcBef>
            <a:spcAft>
              <a:spcPct val="15000"/>
            </a:spcAft>
            <a:buChar char="•"/>
          </a:pPr>
          <a:r>
            <a:rPr lang="en-US" sz="1200" kern="1200" dirty="0"/>
            <a:t>PRO-Housing Grants***</a:t>
          </a:r>
        </a:p>
        <a:p>
          <a:pPr marL="114300" lvl="1" indent="-114300" algn="l" defTabSz="533400">
            <a:lnSpc>
              <a:spcPct val="90000"/>
            </a:lnSpc>
            <a:spcBef>
              <a:spcPct val="0"/>
            </a:spcBef>
            <a:spcAft>
              <a:spcPct val="15000"/>
            </a:spcAft>
            <a:buChar char="•"/>
          </a:pPr>
          <a:r>
            <a:rPr lang="en-US" sz="1200" kern="1200" dirty="0"/>
            <a:t>PRICE Grants***</a:t>
          </a:r>
        </a:p>
      </dsp:txBody>
      <dsp:txXfrm>
        <a:off x="0" y="1330569"/>
        <a:ext cx="10515600" cy="1512000"/>
      </dsp:txXfrm>
    </dsp:sp>
    <dsp:sp modelId="{57FC8ED9-91EA-488D-BD15-8D650920105D}">
      <dsp:nvSpPr>
        <dsp:cNvPr id="0" name=""/>
        <dsp:cNvSpPr/>
      </dsp:nvSpPr>
      <dsp:spPr>
        <a:xfrm>
          <a:off x="525780" y="1153449"/>
          <a:ext cx="7360920" cy="354240"/>
        </a:xfrm>
        <a:prstGeom prst="roundRect">
          <a:avLst/>
        </a:prstGeom>
        <a:solidFill>
          <a:schemeClr val="accent5">
            <a:hueOff val="-1238541"/>
            <a:satOff val="1219"/>
            <a:lumOff val="274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533400">
            <a:lnSpc>
              <a:spcPct val="90000"/>
            </a:lnSpc>
            <a:spcBef>
              <a:spcPct val="0"/>
            </a:spcBef>
            <a:spcAft>
              <a:spcPct val="35000"/>
            </a:spcAft>
            <a:buNone/>
          </a:pPr>
          <a:r>
            <a:rPr lang="en-US" sz="1200" kern="1200" dirty="0"/>
            <a:t>Affordable Housing and Community Development</a:t>
          </a:r>
        </a:p>
      </dsp:txBody>
      <dsp:txXfrm>
        <a:off x="543073" y="1170742"/>
        <a:ext cx="7326334" cy="319654"/>
      </dsp:txXfrm>
    </dsp:sp>
    <dsp:sp modelId="{B8BE9B35-2FF1-4BEC-B027-7D9F2C7874FE}">
      <dsp:nvSpPr>
        <dsp:cNvPr id="0" name=""/>
        <dsp:cNvSpPr/>
      </dsp:nvSpPr>
      <dsp:spPr>
        <a:xfrm>
          <a:off x="0" y="3084489"/>
          <a:ext cx="10515600" cy="510300"/>
        </a:xfrm>
        <a:prstGeom prst="rect">
          <a:avLst/>
        </a:prstGeom>
        <a:solidFill>
          <a:schemeClr val="lt1">
            <a:alpha val="90000"/>
            <a:hueOff val="0"/>
            <a:satOff val="0"/>
            <a:lumOff val="0"/>
            <a:alphaOff val="0"/>
          </a:schemeClr>
        </a:solidFill>
        <a:ln w="15875" cap="rnd" cmpd="sng" algn="ctr">
          <a:solidFill>
            <a:schemeClr val="accent5">
              <a:hueOff val="-2477081"/>
              <a:satOff val="2439"/>
              <a:lumOff val="549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6127" tIns="249936" rIns="816127"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CDBG Disaster Recovery (CDBG-DR) and Mitigation (CDBG-MIT)**</a:t>
          </a:r>
        </a:p>
      </dsp:txBody>
      <dsp:txXfrm>
        <a:off x="0" y="3084489"/>
        <a:ext cx="10515600" cy="510300"/>
      </dsp:txXfrm>
    </dsp:sp>
    <dsp:sp modelId="{3BE4C42A-2720-4845-9257-60161709EF72}">
      <dsp:nvSpPr>
        <dsp:cNvPr id="0" name=""/>
        <dsp:cNvSpPr/>
      </dsp:nvSpPr>
      <dsp:spPr>
        <a:xfrm>
          <a:off x="525780" y="2907369"/>
          <a:ext cx="7360920" cy="354240"/>
        </a:xfrm>
        <a:prstGeom prst="roundRect">
          <a:avLst/>
        </a:prstGeom>
        <a:solidFill>
          <a:schemeClr val="accent5">
            <a:hueOff val="-2477081"/>
            <a:satOff val="2439"/>
            <a:lumOff val="549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533400">
            <a:lnSpc>
              <a:spcPct val="90000"/>
            </a:lnSpc>
            <a:spcBef>
              <a:spcPct val="0"/>
            </a:spcBef>
            <a:spcAft>
              <a:spcPct val="35000"/>
            </a:spcAft>
            <a:buNone/>
          </a:pPr>
          <a:r>
            <a:rPr lang="en-US" sz="1200" kern="1200" dirty="0"/>
            <a:t>Disaster Recovery</a:t>
          </a:r>
        </a:p>
      </dsp:txBody>
      <dsp:txXfrm>
        <a:off x="543073" y="2924662"/>
        <a:ext cx="7326334" cy="319654"/>
      </dsp:txXfrm>
    </dsp:sp>
    <dsp:sp modelId="{37EA4222-0774-498E-8BE9-607C7148922C}">
      <dsp:nvSpPr>
        <dsp:cNvPr id="0" name=""/>
        <dsp:cNvSpPr/>
      </dsp:nvSpPr>
      <dsp:spPr>
        <a:xfrm>
          <a:off x="0" y="3836709"/>
          <a:ext cx="10515600" cy="510300"/>
        </a:xfrm>
        <a:prstGeom prst="rect">
          <a:avLst/>
        </a:prstGeom>
        <a:solidFill>
          <a:schemeClr val="lt1">
            <a:alpha val="90000"/>
            <a:hueOff val="0"/>
            <a:satOff val="0"/>
            <a:lumOff val="0"/>
            <a:alphaOff val="0"/>
          </a:schemeClr>
        </a:solidFill>
        <a:ln w="15875" cap="rnd" cmpd="sng" algn="ctr">
          <a:solidFill>
            <a:schemeClr val="accent5">
              <a:hueOff val="-3715622"/>
              <a:satOff val="3658"/>
              <a:lumOff val="823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6127" tIns="249936" rIns="816127"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Economic Development Initiative – Community Project Funding (CPF) Grants****</a:t>
          </a:r>
        </a:p>
      </dsp:txBody>
      <dsp:txXfrm>
        <a:off x="0" y="3836709"/>
        <a:ext cx="10515600" cy="510300"/>
      </dsp:txXfrm>
    </dsp:sp>
    <dsp:sp modelId="{5CDDEF49-D9BD-4DAC-A0F4-5B99A2C5E585}">
      <dsp:nvSpPr>
        <dsp:cNvPr id="0" name=""/>
        <dsp:cNvSpPr/>
      </dsp:nvSpPr>
      <dsp:spPr>
        <a:xfrm>
          <a:off x="525780" y="3659589"/>
          <a:ext cx="7360920" cy="354240"/>
        </a:xfrm>
        <a:prstGeom prst="roundRect">
          <a:avLst/>
        </a:prstGeom>
        <a:solidFill>
          <a:schemeClr val="accent5">
            <a:hueOff val="-3715622"/>
            <a:satOff val="3658"/>
            <a:lumOff val="823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533400">
            <a:lnSpc>
              <a:spcPct val="90000"/>
            </a:lnSpc>
            <a:spcBef>
              <a:spcPct val="0"/>
            </a:spcBef>
            <a:spcAft>
              <a:spcPct val="35000"/>
            </a:spcAft>
            <a:buNone/>
          </a:pPr>
          <a:r>
            <a:rPr lang="en-US" sz="1200" kern="1200" dirty="0"/>
            <a:t>Community Project Funding</a:t>
          </a:r>
        </a:p>
      </dsp:txBody>
      <dsp:txXfrm>
        <a:off x="543073" y="3676882"/>
        <a:ext cx="7326334" cy="3196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9AFE58-F765-4021-96A3-DA050B376A31}">
      <dsp:nvSpPr>
        <dsp:cNvPr id="0" name=""/>
        <dsp:cNvSpPr/>
      </dsp:nvSpPr>
      <dsp:spPr>
        <a:xfrm>
          <a:off x="0" y="4469068"/>
          <a:ext cx="12192000" cy="797220"/>
        </a:xfrm>
        <a:prstGeom prst="roundRect">
          <a:avLst>
            <a:gd name="adj" fmla="val 10000"/>
          </a:avLst>
        </a:prstGeom>
        <a:gradFill flip="none" rotWithShape="0">
          <a:gsLst>
            <a:gs pos="0">
              <a:srgbClr val="71C3BE">
                <a:tint val="66000"/>
                <a:satMod val="160000"/>
              </a:srgbClr>
            </a:gs>
            <a:gs pos="50000">
              <a:srgbClr val="71C3BE">
                <a:tint val="44500"/>
                <a:satMod val="160000"/>
              </a:srgbClr>
            </a:gs>
            <a:gs pos="100000">
              <a:srgbClr val="71C3BE">
                <a:tint val="23500"/>
                <a:satMod val="160000"/>
              </a:srgbClr>
            </a:gs>
          </a:gsLst>
          <a:path path="circle">
            <a:fillToRect l="100000" b="100000"/>
          </a:path>
          <a:tileRect t="-100000" r="-100000"/>
        </a:gradFill>
        <a:ln>
          <a:noFill/>
        </a:ln>
        <a:effectLst/>
      </dsp:spPr>
      <dsp:style>
        <a:lnRef idx="0">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dirty="0">
              <a:latin typeface="Abadi" panose="020B0604020104020204" pitchFamily="34" charset="0"/>
            </a:rPr>
            <a:t>State of Maine CDBG Grant</a:t>
          </a:r>
        </a:p>
        <a:p>
          <a:pPr marL="0" lvl="0" indent="0" algn="l" defTabSz="711200">
            <a:lnSpc>
              <a:spcPct val="90000"/>
            </a:lnSpc>
            <a:spcBef>
              <a:spcPct val="0"/>
            </a:spcBef>
            <a:spcAft>
              <a:spcPct val="35000"/>
            </a:spcAft>
            <a:buNone/>
          </a:pPr>
          <a:r>
            <a:rPr lang="en-US" sz="1600" kern="1200" dirty="0">
              <a:latin typeface="Abadi" panose="020B0604020104020204" pitchFamily="34" charset="0"/>
            </a:rPr>
            <a:t>Categories</a:t>
          </a:r>
        </a:p>
      </dsp:txBody>
      <dsp:txXfrm>
        <a:off x="0" y="4469068"/>
        <a:ext cx="3657600" cy="797220"/>
      </dsp:txXfrm>
    </dsp:sp>
    <dsp:sp modelId="{1C6D4F20-A649-4176-A7C2-D602072F3CAF}">
      <dsp:nvSpPr>
        <dsp:cNvPr id="0" name=""/>
        <dsp:cNvSpPr/>
      </dsp:nvSpPr>
      <dsp:spPr>
        <a:xfrm>
          <a:off x="0" y="3289260"/>
          <a:ext cx="12192000" cy="513364"/>
        </a:xfrm>
        <a:prstGeom prst="roundRect">
          <a:avLst>
            <a:gd name="adj" fmla="val 10000"/>
          </a:avLst>
        </a:prstGeom>
        <a:gradFill flip="none" rotWithShape="0">
          <a:gsLst>
            <a:gs pos="0">
              <a:srgbClr val="71C3BE">
                <a:tint val="66000"/>
                <a:satMod val="160000"/>
              </a:srgbClr>
            </a:gs>
            <a:gs pos="50000">
              <a:srgbClr val="71C3BE">
                <a:tint val="44500"/>
                <a:satMod val="160000"/>
              </a:srgbClr>
            </a:gs>
            <a:gs pos="100000">
              <a:srgbClr val="71C3BE">
                <a:tint val="23500"/>
                <a:satMod val="160000"/>
              </a:srgbClr>
            </a:gs>
          </a:gsLst>
          <a:path path="circle">
            <a:fillToRect l="100000" b="100000"/>
          </a:path>
          <a:tileRect t="-100000" r="-100000"/>
        </a:gradFill>
        <a:ln>
          <a:noFill/>
        </a:ln>
        <a:effectLst/>
      </dsp:spPr>
      <dsp:style>
        <a:lnRef idx="0">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a:latin typeface="Abadi" panose="020B0604020104020204" pitchFamily="34" charset="0"/>
            </a:rPr>
            <a:t>Each funding source used for state goals &amp; priorities</a:t>
          </a:r>
        </a:p>
      </dsp:txBody>
      <dsp:txXfrm>
        <a:off x="0" y="3289260"/>
        <a:ext cx="3657600" cy="513364"/>
      </dsp:txXfrm>
    </dsp:sp>
    <dsp:sp modelId="{18E9A338-F73C-4F02-824D-C21708D6118D}">
      <dsp:nvSpPr>
        <dsp:cNvPr id="0" name=""/>
        <dsp:cNvSpPr/>
      </dsp:nvSpPr>
      <dsp:spPr>
        <a:xfrm>
          <a:off x="0" y="1841624"/>
          <a:ext cx="12192000" cy="759189"/>
        </a:xfrm>
        <a:prstGeom prst="roundRect">
          <a:avLst>
            <a:gd name="adj" fmla="val 10000"/>
          </a:avLst>
        </a:prstGeom>
        <a:gradFill flip="none" rotWithShape="0">
          <a:gsLst>
            <a:gs pos="0">
              <a:srgbClr val="71C3BE">
                <a:tint val="66000"/>
                <a:satMod val="160000"/>
              </a:srgbClr>
            </a:gs>
            <a:gs pos="50000">
              <a:srgbClr val="71C3BE">
                <a:tint val="44500"/>
                <a:satMod val="160000"/>
              </a:srgbClr>
            </a:gs>
            <a:gs pos="100000">
              <a:srgbClr val="71C3BE">
                <a:tint val="23500"/>
                <a:satMod val="160000"/>
              </a:srgbClr>
            </a:gs>
          </a:gsLst>
          <a:path path="circle">
            <a:fillToRect l="100000" b="100000"/>
          </a:path>
          <a:tileRect t="-100000" r="-100000"/>
        </a:gradFill>
        <a:ln>
          <a:noFill/>
        </a:ln>
        <a:effectLst/>
      </dsp:spPr>
      <dsp:style>
        <a:lnRef idx="0">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dirty="0">
              <a:latin typeface="Abadi" panose="020B0604020104020204" pitchFamily="34" charset="0"/>
            </a:rPr>
            <a:t>State decides which agencies will administer funding</a:t>
          </a:r>
        </a:p>
      </dsp:txBody>
      <dsp:txXfrm>
        <a:off x="0" y="1841624"/>
        <a:ext cx="3657600" cy="759189"/>
      </dsp:txXfrm>
    </dsp:sp>
    <dsp:sp modelId="{0E8BB5CD-ED1A-4942-A6EC-3E07FA93C39F}">
      <dsp:nvSpPr>
        <dsp:cNvPr id="0" name=""/>
        <dsp:cNvSpPr/>
      </dsp:nvSpPr>
      <dsp:spPr>
        <a:xfrm>
          <a:off x="0" y="1086175"/>
          <a:ext cx="12192000" cy="294679"/>
        </a:xfrm>
        <a:prstGeom prst="roundRect">
          <a:avLst>
            <a:gd name="adj" fmla="val 10000"/>
          </a:avLst>
        </a:prstGeom>
        <a:gradFill flip="none" rotWithShape="0">
          <a:gsLst>
            <a:gs pos="0">
              <a:srgbClr val="71C3BE">
                <a:tint val="66000"/>
                <a:satMod val="160000"/>
              </a:srgbClr>
            </a:gs>
            <a:gs pos="50000">
              <a:srgbClr val="71C3BE">
                <a:tint val="44500"/>
                <a:satMod val="160000"/>
              </a:srgbClr>
            </a:gs>
            <a:gs pos="100000">
              <a:srgbClr val="71C3BE">
                <a:tint val="23500"/>
                <a:satMod val="160000"/>
              </a:srgbClr>
            </a:gs>
          </a:gsLst>
          <a:path path="circle">
            <a:fillToRect l="100000" b="100000"/>
          </a:path>
          <a:tileRect t="-100000" r="-100000"/>
        </a:gradFill>
        <a:ln>
          <a:noFill/>
        </a:ln>
        <a:effectLst/>
      </dsp:spPr>
      <dsp:style>
        <a:lnRef idx="0">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a:latin typeface="Abadi" panose="020B0604020104020204" pitchFamily="34" charset="0"/>
            </a:rPr>
            <a:t>CPD Awards Funds to State</a:t>
          </a:r>
        </a:p>
      </dsp:txBody>
      <dsp:txXfrm>
        <a:off x="0" y="1086175"/>
        <a:ext cx="3657600" cy="294679"/>
      </dsp:txXfrm>
    </dsp:sp>
    <dsp:sp modelId="{606155E3-801B-45C5-87D0-BCE2F5F6F8D0}">
      <dsp:nvSpPr>
        <dsp:cNvPr id="0" name=""/>
        <dsp:cNvSpPr/>
      </dsp:nvSpPr>
      <dsp:spPr>
        <a:xfrm>
          <a:off x="5763897" y="982194"/>
          <a:ext cx="2434614" cy="513481"/>
        </a:xfrm>
        <a:prstGeom prst="roundRect">
          <a:avLst>
            <a:gd name="adj" fmla="val 10000"/>
          </a:avLst>
        </a:prstGeom>
        <a:solidFill>
          <a:srgbClr val="393E68"/>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badi" panose="020B0604020104020204" pitchFamily="34" charset="0"/>
            </a:rPr>
            <a:t>State of Maine</a:t>
          </a:r>
        </a:p>
      </dsp:txBody>
      <dsp:txXfrm>
        <a:off x="5778936" y="997233"/>
        <a:ext cx="2404536" cy="483403"/>
      </dsp:txXfrm>
    </dsp:sp>
    <dsp:sp modelId="{7B350379-02A1-41F8-A504-742CAA1825A8}">
      <dsp:nvSpPr>
        <dsp:cNvPr id="0" name=""/>
        <dsp:cNvSpPr/>
      </dsp:nvSpPr>
      <dsp:spPr>
        <a:xfrm>
          <a:off x="5295998" y="1495675"/>
          <a:ext cx="1685205" cy="539170"/>
        </a:xfrm>
        <a:custGeom>
          <a:avLst/>
          <a:gdLst/>
          <a:ahLst/>
          <a:cxnLst/>
          <a:rect l="0" t="0" r="0" b="0"/>
          <a:pathLst>
            <a:path>
              <a:moveTo>
                <a:pt x="1685205" y="0"/>
              </a:moveTo>
              <a:lnTo>
                <a:pt x="1685205" y="269585"/>
              </a:lnTo>
              <a:lnTo>
                <a:pt x="0" y="269585"/>
              </a:lnTo>
              <a:lnTo>
                <a:pt x="0" y="53917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DD95E6-D400-4A71-BF78-C59222988B7A}">
      <dsp:nvSpPr>
        <dsp:cNvPr id="0" name=""/>
        <dsp:cNvSpPr/>
      </dsp:nvSpPr>
      <dsp:spPr>
        <a:xfrm>
          <a:off x="4042467" y="2034846"/>
          <a:ext cx="2507061" cy="765251"/>
        </a:xfrm>
        <a:prstGeom prst="roundRect">
          <a:avLst>
            <a:gd name="adj" fmla="val 10000"/>
          </a:avLst>
        </a:prstGeom>
        <a:solidFill>
          <a:srgbClr val="393E68"/>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badi" panose="020B0604020104020204" pitchFamily="34" charset="0"/>
            </a:rPr>
            <a:t>Dept of Economic and Community Development</a:t>
          </a:r>
        </a:p>
      </dsp:txBody>
      <dsp:txXfrm>
        <a:off x="4064880" y="2057259"/>
        <a:ext cx="2462235" cy="720425"/>
      </dsp:txXfrm>
    </dsp:sp>
    <dsp:sp modelId="{6C9ABACF-66FE-458F-A9EE-03F2FBF406EA}">
      <dsp:nvSpPr>
        <dsp:cNvPr id="0" name=""/>
        <dsp:cNvSpPr/>
      </dsp:nvSpPr>
      <dsp:spPr>
        <a:xfrm>
          <a:off x="5295998" y="2800097"/>
          <a:ext cx="95678" cy="628902"/>
        </a:xfrm>
        <a:custGeom>
          <a:avLst/>
          <a:gdLst/>
          <a:ahLst/>
          <a:cxnLst/>
          <a:rect l="0" t="0" r="0" b="0"/>
          <a:pathLst>
            <a:path>
              <a:moveTo>
                <a:pt x="0" y="0"/>
              </a:moveTo>
              <a:lnTo>
                <a:pt x="0" y="314451"/>
              </a:lnTo>
              <a:lnTo>
                <a:pt x="95678" y="314451"/>
              </a:lnTo>
              <a:lnTo>
                <a:pt x="95678" y="628902"/>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4B4356-C811-4F89-B012-1173B0D27565}">
      <dsp:nvSpPr>
        <dsp:cNvPr id="0" name=""/>
        <dsp:cNvSpPr/>
      </dsp:nvSpPr>
      <dsp:spPr>
        <a:xfrm>
          <a:off x="4922910" y="3429000"/>
          <a:ext cx="937534" cy="368349"/>
        </a:xfrm>
        <a:prstGeom prst="roundRect">
          <a:avLst>
            <a:gd name="adj" fmla="val 10000"/>
          </a:avLst>
        </a:prstGeom>
        <a:solidFill>
          <a:srgbClr val="393E68"/>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badi" panose="020B0604020104020204" pitchFamily="34" charset="0"/>
            </a:rPr>
            <a:t>CDBG</a:t>
          </a:r>
        </a:p>
      </dsp:txBody>
      <dsp:txXfrm>
        <a:off x="4933699" y="3439789"/>
        <a:ext cx="915956" cy="346771"/>
      </dsp:txXfrm>
    </dsp:sp>
    <dsp:sp modelId="{5E5B114C-673B-43FA-A8BB-4A9079447DF4}">
      <dsp:nvSpPr>
        <dsp:cNvPr id="0" name=""/>
        <dsp:cNvSpPr/>
      </dsp:nvSpPr>
      <dsp:spPr>
        <a:xfrm>
          <a:off x="3907436" y="3797350"/>
          <a:ext cx="1484240" cy="776918"/>
        </a:xfrm>
        <a:custGeom>
          <a:avLst/>
          <a:gdLst/>
          <a:ahLst/>
          <a:cxnLst/>
          <a:rect l="0" t="0" r="0" b="0"/>
          <a:pathLst>
            <a:path>
              <a:moveTo>
                <a:pt x="1484240" y="0"/>
              </a:moveTo>
              <a:lnTo>
                <a:pt x="1484240" y="388459"/>
              </a:lnTo>
              <a:lnTo>
                <a:pt x="0" y="388459"/>
              </a:lnTo>
              <a:lnTo>
                <a:pt x="0" y="776918"/>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189774-04D5-4108-9E68-7FE44D136070}">
      <dsp:nvSpPr>
        <dsp:cNvPr id="0" name=""/>
        <dsp:cNvSpPr/>
      </dsp:nvSpPr>
      <dsp:spPr>
        <a:xfrm>
          <a:off x="3194175" y="4574268"/>
          <a:ext cx="1426522" cy="654179"/>
        </a:xfrm>
        <a:prstGeom prst="roundRect">
          <a:avLst>
            <a:gd name="adj" fmla="val 10000"/>
          </a:avLst>
        </a:prstGeom>
        <a:solidFill>
          <a:srgbClr val="F3603B"/>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badi" panose="020B0604020104020204" pitchFamily="34" charset="0"/>
            </a:rPr>
            <a:t>Community Development</a:t>
          </a:r>
        </a:p>
      </dsp:txBody>
      <dsp:txXfrm>
        <a:off x="3213335" y="4593428"/>
        <a:ext cx="1388202" cy="615859"/>
      </dsp:txXfrm>
    </dsp:sp>
    <dsp:sp modelId="{D890A11B-C1C9-4E4F-954E-4828719A6673}">
      <dsp:nvSpPr>
        <dsp:cNvPr id="0" name=""/>
        <dsp:cNvSpPr/>
      </dsp:nvSpPr>
      <dsp:spPr>
        <a:xfrm>
          <a:off x="5391677" y="3797350"/>
          <a:ext cx="1189968" cy="752027"/>
        </a:xfrm>
        <a:custGeom>
          <a:avLst/>
          <a:gdLst/>
          <a:ahLst/>
          <a:cxnLst/>
          <a:rect l="0" t="0" r="0" b="0"/>
          <a:pathLst>
            <a:path>
              <a:moveTo>
                <a:pt x="0" y="0"/>
              </a:moveTo>
              <a:lnTo>
                <a:pt x="0" y="376013"/>
              </a:lnTo>
              <a:lnTo>
                <a:pt x="1189968" y="376013"/>
              </a:lnTo>
              <a:lnTo>
                <a:pt x="1189968" y="752027"/>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8A1185-D48E-4136-9959-A4CB9F36FC8A}">
      <dsp:nvSpPr>
        <dsp:cNvPr id="0" name=""/>
        <dsp:cNvSpPr/>
      </dsp:nvSpPr>
      <dsp:spPr>
        <a:xfrm>
          <a:off x="5149699" y="4549377"/>
          <a:ext cx="2863892" cy="679059"/>
        </a:xfrm>
        <a:prstGeom prst="roundRect">
          <a:avLst>
            <a:gd name="adj" fmla="val 10000"/>
          </a:avLst>
        </a:prstGeom>
        <a:solidFill>
          <a:srgbClr val="F3603B"/>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badi" panose="020B0604020104020204" pitchFamily="34" charset="0"/>
            </a:rPr>
            <a:t>Economic Development</a:t>
          </a:r>
        </a:p>
      </dsp:txBody>
      <dsp:txXfrm>
        <a:off x="5169588" y="4569266"/>
        <a:ext cx="2824114" cy="639281"/>
      </dsp:txXfrm>
    </dsp:sp>
    <dsp:sp modelId="{419F606E-5118-43D8-A8A0-267E7691EFE0}">
      <dsp:nvSpPr>
        <dsp:cNvPr id="0" name=""/>
        <dsp:cNvSpPr/>
      </dsp:nvSpPr>
      <dsp:spPr>
        <a:xfrm>
          <a:off x="5391677" y="3797350"/>
          <a:ext cx="4311080" cy="839080"/>
        </a:xfrm>
        <a:custGeom>
          <a:avLst/>
          <a:gdLst/>
          <a:ahLst/>
          <a:cxnLst/>
          <a:rect l="0" t="0" r="0" b="0"/>
          <a:pathLst>
            <a:path>
              <a:moveTo>
                <a:pt x="0" y="0"/>
              </a:moveTo>
              <a:lnTo>
                <a:pt x="0" y="419540"/>
              </a:lnTo>
              <a:lnTo>
                <a:pt x="4311080" y="419540"/>
              </a:lnTo>
              <a:lnTo>
                <a:pt x="4311080" y="839080"/>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3D8B26-7D19-4CF0-BE09-F839BDA4C569}">
      <dsp:nvSpPr>
        <dsp:cNvPr id="0" name=""/>
        <dsp:cNvSpPr/>
      </dsp:nvSpPr>
      <dsp:spPr>
        <a:xfrm>
          <a:off x="8444700" y="4636431"/>
          <a:ext cx="2516115" cy="569193"/>
        </a:xfrm>
        <a:prstGeom prst="roundRect">
          <a:avLst>
            <a:gd name="adj" fmla="val 10000"/>
          </a:avLst>
        </a:prstGeom>
        <a:solidFill>
          <a:srgbClr val="F3603B"/>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badi" panose="020B0604020104020204" pitchFamily="34" charset="0"/>
            </a:rPr>
            <a:t>Planning</a:t>
          </a:r>
        </a:p>
      </dsp:txBody>
      <dsp:txXfrm>
        <a:off x="8461371" y="4653102"/>
        <a:ext cx="2482773" cy="535851"/>
      </dsp:txXfrm>
    </dsp:sp>
    <dsp:sp modelId="{D669D384-34AA-4F46-B3E9-2CDC3296F590}">
      <dsp:nvSpPr>
        <dsp:cNvPr id="0" name=""/>
        <dsp:cNvSpPr/>
      </dsp:nvSpPr>
      <dsp:spPr>
        <a:xfrm>
          <a:off x="6981204" y="1495675"/>
          <a:ext cx="2205009" cy="587669"/>
        </a:xfrm>
        <a:custGeom>
          <a:avLst/>
          <a:gdLst/>
          <a:ahLst/>
          <a:cxnLst/>
          <a:rect l="0" t="0" r="0" b="0"/>
          <a:pathLst>
            <a:path>
              <a:moveTo>
                <a:pt x="0" y="0"/>
              </a:moveTo>
              <a:lnTo>
                <a:pt x="0" y="293834"/>
              </a:lnTo>
              <a:lnTo>
                <a:pt x="2205009" y="293834"/>
              </a:lnTo>
              <a:lnTo>
                <a:pt x="2205009" y="587669"/>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69787C-2B54-4F7A-A5EB-6DDD23B9A763}">
      <dsp:nvSpPr>
        <dsp:cNvPr id="0" name=""/>
        <dsp:cNvSpPr/>
      </dsp:nvSpPr>
      <dsp:spPr>
        <a:xfrm>
          <a:off x="7704428" y="2083345"/>
          <a:ext cx="2963571" cy="595955"/>
        </a:xfrm>
        <a:prstGeom prst="roundRect">
          <a:avLst>
            <a:gd name="adj" fmla="val 10000"/>
          </a:avLst>
        </a:prstGeom>
        <a:solidFill>
          <a:srgbClr val="393E68"/>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badi" panose="020B0604020104020204" pitchFamily="34" charset="0"/>
            </a:rPr>
            <a:t>Maine State Housing Authority (</a:t>
          </a:r>
          <a:r>
            <a:rPr lang="en-US" sz="1600" kern="1200" dirty="0" err="1">
              <a:latin typeface="Abadi" panose="020B0604020104020204" pitchFamily="34" charset="0"/>
            </a:rPr>
            <a:t>MaineHousing</a:t>
          </a:r>
          <a:r>
            <a:rPr lang="en-US" sz="1600" kern="1200" dirty="0">
              <a:latin typeface="Abadi" panose="020B0604020104020204" pitchFamily="34" charset="0"/>
            </a:rPr>
            <a:t>)</a:t>
          </a:r>
        </a:p>
      </dsp:txBody>
      <dsp:txXfrm>
        <a:off x="7721883" y="2100800"/>
        <a:ext cx="2928661" cy="561045"/>
      </dsp:txXfrm>
    </dsp:sp>
    <dsp:sp modelId="{DA1FEA75-8134-4E44-8EE0-15BC16864464}">
      <dsp:nvSpPr>
        <dsp:cNvPr id="0" name=""/>
        <dsp:cNvSpPr/>
      </dsp:nvSpPr>
      <dsp:spPr>
        <a:xfrm>
          <a:off x="7924799" y="2679301"/>
          <a:ext cx="1261415" cy="749699"/>
        </a:xfrm>
        <a:custGeom>
          <a:avLst/>
          <a:gdLst/>
          <a:ahLst/>
          <a:cxnLst/>
          <a:rect l="0" t="0" r="0" b="0"/>
          <a:pathLst>
            <a:path>
              <a:moveTo>
                <a:pt x="1261415" y="0"/>
              </a:moveTo>
              <a:lnTo>
                <a:pt x="1261415" y="374849"/>
              </a:lnTo>
              <a:lnTo>
                <a:pt x="0" y="374849"/>
              </a:lnTo>
              <a:lnTo>
                <a:pt x="0" y="749699"/>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AFFAAA-77C1-4FB3-855D-4763B88E8B95}">
      <dsp:nvSpPr>
        <dsp:cNvPr id="0" name=""/>
        <dsp:cNvSpPr/>
      </dsp:nvSpPr>
      <dsp:spPr>
        <a:xfrm>
          <a:off x="7470716" y="3429000"/>
          <a:ext cx="908165" cy="378167"/>
        </a:xfrm>
        <a:prstGeom prst="roundRect">
          <a:avLst>
            <a:gd name="adj" fmla="val 10000"/>
          </a:avLst>
        </a:prstGeom>
        <a:solidFill>
          <a:srgbClr val="393E68"/>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badi" panose="020B0604020104020204" pitchFamily="34" charset="0"/>
            </a:rPr>
            <a:t>HOME</a:t>
          </a:r>
        </a:p>
      </dsp:txBody>
      <dsp:txXfrm>
        <a:off x="7481792" y="3440076"/>
        <a:ext cx="886013" cy="356015"/>
      </dsp:txXfrm>
    </dsp:sp>
    <dsp:sp modelId="{04E8DDB7-AE18-4BF5-978E-1BD54A7DFD3E}">
      <dsp:nvSpPr>
        <dsp:cNvPr id="0" name=""/>
        <dsp:cNvSpPr/>
      </dsp:nvSpPr>
      <dsp:spPr>
        <a:xfrm>
          <a:off x="8795153" y="2679301"/>
          <a:ext cx="391060" cy="749699"/>
        </a:xfrm>
        <a:custGeom>
          <a:avLst/>
          <a:gdLst/>
          <a:ahLst/>
          <a:cxnLst/>
          <a:rect l="0" t="0" r="0" b="0"/>
          <a:pathLst>
            <a:path>
              <a:moveTo>
                <a:pt x="391060" y="0"/>
              </a:moveTo>
              <a:lnTo>
                <a:pt x="391060" y="374849"/>
              </a:lnTo>
              <a:lnTo>
                <a:pt x="0" y="374849"/>
              </a:lnTo>
              <a:lnTo>
                <a:pt x="0" y="749699"/>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975F24-8139-4B56-9B48-FA03E0EF7CD9}">
      <dsp:nvSpPr>
        <dsp:cNvPr id="0" name=""/>
        <dsp:cNvSpPr/>
      </dsp:nvSpPr>
      <dsp:spPr>
        <a:xfrm>
          <a:off x="8522505" y="3429000"/>
          <a:ext cx="545297" cy="344883"/>
        </a:xfrm>
        <a:prstGeom prst="roundRect">
          <a:avLst>
            <a:gd name="adj" fmla="val 10000"/>
          </a:avLst>
        </a:prstGeom>
        <a:solidFill>
          <a:srgbClr val="393E68"/>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badi" panose="020B0604020104020204" pitchFamily="34" charset="0"/>
            </a:rPr>
            <a:t>HTF</a:t>
          </a:r>
        </a:p>
      </dsp:txBody>
      <dsp:txXfrm>
        <a:off x="8532606" y="3439101"/>
        <a:ext cx="525095" cy="324681"/>
      </dsp:txXfrm>
    </dsp:sp>
    <dsp:sp modelId="{2F425E68-AC7A-4A03-8E2C-E8F5B08C3D55}">
      <dsp:nvSpPr>
        <dsp:cNvPr id="0" name=""/>
        <dsp:cNvSpPr/>
      </dsp:nvSpPr>
      <dsp:spPr>
        <a:xfrm>
          <a:off x="9186214" y="2679301"/>
          <a:ext cx="419540" cy="749699"/>
        </a:xfrm>
        <a:custGeom>
          <a:avLst/>
          <a:gdLst/>
          <a:ahLst/>
          <a:cxnLst/>
          <a:rect l="0" t="0" r="0" b="0"/>
          <a:pathLst>
            <a:path>
              <a:moveTo>
                <a:pt x="0" y="0"/>
              </a:moveTo>
              <a:lnTo>
                <a:pt x="0" y="374849"/>
              </a:lnTo>
              <a:lnTo>
                <a:pt x="419540" y="374849"/>
              </a:lnTo>
              <a:lnTo>
                <a:pt x="419540" y="749699"/>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DE62C9-EC74-449A-9761-D2650378F694}">
      <dsp:nvSpPr>
        <dsp:cNvPr id="0" name=""/>
        <dsp:cNvSpPr/>
      </dsp:nvSpPr>
      <dsp:spPr>
        <a:xfrm>
          <a:off x="9229309" y="3429000"/>
          <a:ext cx="752891" cy="349089"/>
        </a:xfrm>
        <a:prstGeom prst="roundRect">
          <a:avLst>
            <a:gd name="adj" fmla="val 10000"/>
          </a:avLst>
        </a:prstGeom>
        <a:solidFill>
          <a:srgbClr val="393E68"/>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badi" panose="020B0604020104020204" pitchFamily="34" charset="0"/>
            </a:rPr>
            <a:t>RHP</a:t>
          </a:r>
        </a:p>
      </dsp:txBody>
      <dsp:txXfrm>
        <a:off x="9239533" y="3439224"/>
        <a:ext cx="732443" cy="328641"/>
      </dsp:txXfrm>
    </dsp:sp>
    <dsp:sp modelId="{CA0D6919-B8CA-43C9-988C-90CD390D86C9}">
      <dsp:nvSpPr>
        <dsp:cNvPr id="0" name=""/>
        <dsp:cNvSpPr/>
      </dsp:nvSpPr>
      <dsp:spPr>
        <a:xfrm>
          <a:off x="9186214" y="2679301"/>
          <a:ext cx="1577917" cy="787801"/>
        </a:xfrm>
        <a:custGeom>
          <a:avLst/>
          <a:gdLst/>
          <a:ahLst/>
          <a:cxnLst/>
          <a:rect l="0" t="0" r="0" b="0"/>
          <a:pathLst>
            <a:path>
              <a:moveTo>
                <a:pt x="0" y="0"/>
              </a:moveTo>
              <a:lnTo>
                <a:pt x="0" y="393900"/>
              </a:lnTo>
              <a:lnTo>
                <a:pt x="1577917" y="393900"/>
              </a:lnTo>
              <a:lnTo>
                <a:pt x="1577917" y="787801"/>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6B9ED5-5580-4BC4-A21B-09BD789AA836}">
      <dsp:nvSpPr>
        <dsp:cNvPr id="0" name=""/>
        <dsp:cNvSpPr/>
      </dsp:nvSpPr>
      <dsp:spPr>
        <a:xfrm>
          <a:off x="10326862" y="3467102"/>
          <a:ext cx="874539" cy="292339"/>
        </a:xfrm>
        <a:prstGeom prst="roundRect">
          <a:avLst>
            <a:gd name="adj" fmla="val 10000"/>
          </a:avLst>
        </a:prstGeom>
        <a:solidFill>
          <a:srgbClr val="393E68"/>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badi" panose="020B0604020104020204" pitchFamily="34" charset="0"/>
            </a:rPr>
            <a:t>ESG</a:t>
          </a:r>
        </a:p>
      </dsp:txBody>
      <dsp:txXfrm>
        <a:off x="10335424" y="3475664"/>
        <a:ext cx="857415" cy="2752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3B4331-C501-4CA5-A5B3-310D4B0CE6AD}">
      <dsp:nvSpPr>
        <dsp:cNvPr id="0" name=""/>
        <dsp:cNvSpPr/>
      </dsp:nvSpPr>
      <dsp:spPr>
        <a:xfrm>
          <a:off x="0" y="304073"/>
          <a:ext cx="9742319" cy="661500"/>
        </a:xfrm>
        <a:prstGeom prst="rect">
          <a:avLst/>
        </a:prstGeom>
        <a:solidFill>
          <a:schemeClr val="lt1">
            <a:alpha val="9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6112" tIns="312420" rIns="756112" bIns="106680" numCol="1" spcCol="1270" anchor="t" anchorCtr="0">
          <a:noAutofit/>
        </a:bodyPr>
        <a:lstStyle/>
        <a:p>
          <a:pPr marL="114300" lvl="1" indent="-114300" algn="l" defTabSz="666750">
            <a:lnSpc>
              <a:spcPct val="100000"/>
            </a:lnSpc>
            <a:spcBef>
              <a:spcPct val="0"/>
            </a:spcBef>
            <a:spcAft>
              <a:spcPct val="15000"/>
            </a:spcAft>
            <a:buChar char="•"/>
          </a:pPr>
          <a:r>
            <a:rPr lang="en-US" sz="1500" kern="1200"/>
            <a:t>Provides support to a nationwide network of Housing Counseling Agencies (HCA’s) and counselors</a:t>
          </a:r>
        </a:p>
      </dsp:txBody>
      <dsp:txXfrm>
        <a:off x="0" y="304073"/>
        <a:ext cx="9742319" cy="661500"/>
      </dsp:txXfrm>
    </dsp:sp>
    <dsp:sp modelId="{EC580AB1-E0F8-4913-AA59-A69CA65D67F4}">
      <dsp:nvSpPr>
        <dsp:cNvPr id="0" name=""/>
        <dsp:cNvSpPr/>
      </dsp:nvSpPr>
      <dsp:spPr>
        <a:xfrm>
          <a:off x="487115" y="82673"/>
          <a:ext cx="6819623" cy="442800"/>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7766" tIns="0" rIns="257766" bIns="0" numCol="1" spcCol="1270" anchor="ctr" anchorCtr="0">
          <a:noAutofit/>
        </a:bodyPr>
        <a:lstStyle/>
        <a:p>
          <a:pPr marL="0" lvl="0" indent="0" algn="l" defTabSz="666750">
            <a:lnSpc>
              <a:spcPct val="90000"/>
            </a:lnSpc>
            <a:spcBef>
              <a:spcPct val="0"/>
            </a:spcBef>
            <a:spcAft>
              <a:spcPct val="35000"/>
            </a:spcAft>
            <a:buNone/>
          </a:pPr>
          <a:r>
            <a:rPr lang="en-US" sz="1500" kern="1200"/>
            <a:t>WHAT IS HOUSING COUNSELING?</a:t>
          </a:r>
        </a:p>
      </dsp:txBody>
      <dsp:txXfrm>
        <a:off x="508731" y="104289"/>
        <a:ext cx="6776391" cy="399568"/>
      </dsp:txXfrm>
    </dsp:sp>
    <dsp:sp modelId="{5DCB57A8-240C-4061-902D-3283F977508B}">
      <dsp:nvSpPr>
        <dsp:cNvPr id="0" name=""/>
        <dsp:cNvSpPr/>
      </dsp:nvSpPr>
      <dsp:spPr>
        <a:xfrm>
          <a:off x="0" y="1267973"/>
          <a:ext cx="9742319" cy="1890000"/>
        </a:xfrm>
        <a:prstGeom prst="rect">
          <a:avLst/>
        </a:prstGeom>
        <a:solidFill>
          <a:schemeClr val="lt1">
            <a:alpha val="90000"/>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6112" tIns="312420" rIns="756112" bIns="106680" numCol="1" spcCol="1270" anchor="t" anchorCtr="0">
          <a:noAutofit/>
        </a:bodyPr>
        <a:lstStyle/>
        <a:p>
          <a:pPr marL="114300" lvl="1" indent="-114300" algn="l" defTabSz="666750">
            <a:lnSpc>
              <a:spcPct val="100000"/>
            </a:lnSpc>
            <a:spcBef>
              <a:spcPct val="0"/>
            </a:spcBef>
            <a:spcAft>
              <a:spcPct val="15000"/>
            </a:spcAft>
            <a:buChar char="•"/>
          </a:pPr>
          <a:r>
            <a:rPr lang="en-US" sz="1500" kern="1200" dirty="0"/>
            <a:t>Housing Counseling Agencies are trained and approved by HUD to provide tools to current and prospective homeowners, renters so that they can make responsible choices to address their housing needs in light of their financial situations.</a:t>
          </a:r>
        </a:p>
        <a:p>
          <a:pPr marL="114300" lvl="1" indent="-114300" algn="l" defTabSz="666750">
            <a:lnSpc>
              <a:spcPct val="100000"/>
            </a:lnSpc>
            <a:spcBef>
              <a:spcPct val="0"/>
            </a:spcBef>
            <a:spcAft>
              <a:spcPct val="15000"/>
            </a:spcAft>
            <a:buChar char="•"/>
          </a:pPr>
          <a:r>
            <a:rPr lang="en-US" sz="1500" b="0" i="0" kern="1200" baseline="0"/>
            <a:t>Find a Housing Counselor </a:t>
          </a:r>
          <a:endParaRPr lang="en-US" sz="1500" kern="1200"/>
        </a:p>
        <a:p>
          <a:pPr marL="228600" lvl="2" indent="-114300" algn="l" defTabSz="666750">
            <a:lnSpc>
              <a:spcPct val="90000"/>
            </a:lnSpc>
            <a:spcBef>
              <a:spcPct val="0"/>
            </a:spcBef>
            <a:spcAft>
              <a:spcPct val="15000"/>
            </a:spcAft>
            <a:buChar char="•"/>
          </a:pPr>
          <a:r>
            <a:rPr lang="en-US" sz="1500" kern="1200" dirty="0">
              <a:hlinkClick xmlns:r="http://schemas.openxmlformats.org/officeDocument/2006/relationships" r:id="rId1"/>
            </a:rPr>
            <a:t>Home</a:t>
          </a:r>
          <a:endParaRPr lang="en-US" sz="1500" kern="1200" dirty="0"/>
        </a:p>
        <a:p>
          <a:pPr marL="228600" lvl="2" indent="-114300" algn="l" defTabSz="666750">
            <a:lnSpc>
              <a:spcPct val="90000"/>
            </a:lnSpc>
            <a:spcBef>
              <a:spcPct val="0"/>
            </a:spcBef>
            <a:spcAft>
              <a:spcPct val="15000"/>
            </a:spcAft>
            <a:buChar char="•"/>
          </a:pPr>
          <a:r>
            <a:rPr lang="en-US" sz="1500" b="0" i="0" kern="1200" baseline="0"/>
            <a:t>Phone: (800) 569‐4287 | TTY: (202) 708‐1455 </a:t>
          </a:r>
          <a:endParaRPr lang="en-US" sz="1500" kern="1200"/>
        </a:p>
      </dsp:txBody>
      <dsp:txXfrm>
        <a:off x="0" y="1267973"/>
        <a:ext cx="9742319" cy="1890000"/>
      </dsp:txXfrm>
    </dsp:sp>
    <dsp:sp modelId="{1C1083E6-A22D-4B63-B868-4C3802468A91}">
      <dsp:nvSpPr>
        <dsp:cNvPr id="0" name=""/>
        <dsp:cNvSpPr/>
      </dsp:nvSpPr>
      <dsp:spPr>
        <a:xfrm>
          <a:off x="487115" y="1028467"/>
          <a:ext cx="6819623" cy="442800"/>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7766" tIns="0" rIns="257766" bIns="0" numCol="1" spcCol="1270" anchor="ctr" anchorCtr="0">
          <a:noAutofit/>
        </a:bodyPr>
        <a:lstStyle/>
        <a:p>
          <a:pPr marL="0" lvl="0" indent="0" algn="l" defTabSz="666750">
            <a:lnSpc>
              <a:spcPct val="90000"/>
            </a:lnSpc>
            <a:spcBef>
              <a:spcPct val="0"/>
            </a:spcBef>
            <a:spcAft>
              <a:spcPct val="35000"/>
            </a:spcAft>
            <a:buNone/>
          </a:pPr>
          <a:r>
            <a:rPr lang="en-US" sz="1500" kern="1200"/>
            <a:t>WHAT DOES HOUSING COUNSELING DO?</a:t>
          </a:r>
        </a:p>
      </dsp:txBody>
      <dsp:txXfrm>
        <a:off x="508731" y="1050083"/>
        <a:ext cx="6776391" cy="3995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8DB8EF-3A30-4B01-8455-1383E377D86E}">
      <dsp:nvSpPr>
        <dsp:cNvPr id="0" name=""/>
        <dsp:cNvSpPr/>
      </dsp:nvSpPr>
      <dsp:spPr>
        <a:xfrm>
          <a:off x="0" y="1073442"/>
          <a:ext cx="1628394" cy="1034030"/>
        </a:xfrm>
        <a:prstGeom prst="roundRect">
          <a:avLst>
            <a:gd name="adj" fmla="val 10000"/>
          </a:avLst>
        </a:prstGeom>
        <a:gradFill rotWithShape="0">
          <a:gsLst>
            <a:gs pos="0">
              <a:schemeClr val="accent1">
                <a:hueOff val="0"/>
                <a:satOff val="0"/>
                <a:lumOff val="0"/>
                <a:alphaOff val="0"/>
                <a:tint val="96000"/>
                <a:lumMod val="102000"/>
              </a:schemeClr>
            </a:gs>
            <a:gs pos="100000">
              <a:schemeClr val="accent1">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sp>
    <dsp:sp modelId="{448A9E9A-55DB-4C50-AB3C-DF4ABEBA5821}">
      <dsp:nvSpPr>
        <dsp:cNvPr id="0" name=""/>
        <dsp:cNvSpPr/>
      </dsp:nvSpPr>
      <dsp:spPr>
        <a:xfrm>
          <a:off x="180932" y="1245328"/>
          <a:ext cx="1628394" cy="1034030"/>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reflection blurRad="12700" stA="26000" endPos="32000" dist="12700" dir="5400000" sy="-100000" rotWithShape="0"/>
        </a:effectLst>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Oversees and monitors </a:t>
          </a:r>
          <a:r>
            <a:rPr lang="en-US" sz="900" b="1" kern="1200"/>
            <a:t>Project-Based Rental Assistance program</a:t>
          </a:r>
          <a:r>
            <a:rPr lang="en-US" sz="900" kern="1200"/>
            <a:t>, which provides safe and affordable housing for low and very low-income households in privately owned developments. </a:t>
          </a:r>
        </a:p>
      </dsp:txBody>
      <dsp:txXfrm>
        <a:off x="211218" y="1275614"/>
        <a:ext cx="1567822" cy="973458"/>
      </dsp:txXfrm>
    </dsp:sp>
    <dsp:sp modelId="{5674EE02-AA1F-4108-A75E-9272687C34C7}">
      <dsp:nvSpPr>
        <dsp:cNvPr id="0" name=""/>
        <dsp:cNvSpPr/>
      </dsp:nvSpPr>
      <dsp:spPr>
        <a:xfrm>
          <a:off x="1990260" y="1073442"/>
          <a:ext cx="1628394" cy="1034030"/>
        </a:xfrm>
        <a:prstGeom prst="roundRect">
          <a:avLst>
            <a:gd name="adj" fmla="val 10000"/>
          </a:avLst>
        </a:prstGeom>
        <a:gradFill rotWithShape="0">
          <a:gsLst>
            <a:gs pos="0">
              <a:schemeClr val="accent1">
                <a:hueOff val="0"/>
                <a:satOff val="0"/>
                <a:lumOff val="0"/>
                <a:alphaOff val="0"/>
                <a:tint val="96000"/>
                <a:lumMod val="102000"/>
              </a:schemeClr>
            </a:gs>
            <a:gs pos="100000">
              <a:schemeClr val="accent1">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sp>
    <dsp:sp modelId="{7E4F585B-DDB0-40DE-A389-1AD1ACFF55E5}">
      <dsp:nvSpPr>
        <dsp:cNvPr id="0" name=""/>
        <dsp:cNvSpPr/>
      </dsp:nvSpPr>
      <dsp:spPr>
        <a:xfrm>
          <a:off x="2171193" y="1245328"/>
          <a:ext cx="1628394" cy="1034030"/>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reflection blurRad="12700" stA="26000" endPos="32000" dist="12700" dir="5400000" sy="-100000" rotWithShape="0"/>
        </a:effectLst>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Administers the elderly housing (Section 202) and persons with disabilities (Section 811) programming. </a:t>
          </a:r>
        </a:p>
      </dsp:txBody>
      <dsp:txXfrm>
        <a:off x="2201479" y="1275614"/>
        <a:ext cx="1567822" cy="973458"/>
      </dsp:txXfrm>
    </dsp:sp>
    <dsp:sp modelId="{02EBB46C-B237-4BC2-B66A-2B48008D81DA}">
      <dsp:nvSpPr>
        <dsp:cNvPr id="0" name=""/>
        <dsp:cNvSpPr/>
      </dsp:nvSpPr>
      <dsp:spPr>
        <a:xfrm>
          <a:off x="3980520" y="1073442"/>
          <a:ext cx="1628394" cy="1034030"/>
        </a:xfrm>
        <a:prstGeom prst="roundRect">
          <a:avLst>
            <a:gd name="adj" fmla="val 10000"/>
          </a:avLst>
        </a:prstGeom>
        <a:gradFill rotWithShape="0">
          <a:gsLst>
            <a:gs pos="0">
              <a:schemeClr val="accent1">
                <a:hueOff val="0"/>
                <a:satOff val="0"/>
                <a:lumOff val="0"/>
                <a:alphaOff val="0"/>
                <a:tint val="96000"/>
                <a:lumMod val="102000"/>
              </a:schemeClr>
            </a:gs>
            <a:gs pos="100000">
              <a:schemeClr val="accent1">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sp>
    <dsp:sp modelId="{E4C9AB4D-E6A0-49ED-87FE-3BAE4B56512D}">
      <dsp:nvSpPr>
        <dsp:cNvPr id="0" name=""/>
        <dsp:cNvSpPr/>
      </dsp:nvSpPr>
      <dsp:spPr>
        <a:xfrm>
          <a:off x="4161453" y="1245328"/>
          <a:ext cx="1628394" cy="1034030"/>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reflection blurRad="12700" stA="26000" endPos="32000" dist="12700" dir="5400000" sy="-100000" rotWithShape="0"/>
        </a:effectLst>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During the Biden-Harris Administration, </a:t>
          </a:r>
          <a:r>
            <a:rPr lang="en-US" sz="900" b="1" kern="1200"/>
            <a:t>MFH has released 2 NOFOs for Section 202 and 3 NOFOs for Section 811.</a:t>
          </a:r>
          <a:endParaRPr lang="en-US" sz="900" kern="1200"/>
        </a:p>
      </dsp:txBody>
      <dsp:txXfrm>
        <a:off x="4191739" y="1275614"/>
        <a:ext cx="1567822" cy="9734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E3B9C-FE19-4433-9DFA-C61F2D95A516}">
      <dsp:nvSpPr>
        <dsp:cNvPr id="0" name=""/>
        <dsp:cNvSpPr/>
      </dsp:nvSpPr>
      <dsp:spPr>
        <a:xfrm>
          <a:off x="0" y="497494"/>
          <a:ext cx="10651154" cy="1510396"/>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i="0" u="sng" kern="1200" baseline="0" dirty="0"/>
            <a:t>Section 202:</a:t>
          </a:r>
          <a:r>
            <a:rPr lang="en-US" sz="2700" b="0" i="0" kern="1200" baseline="0" dirty="0"/>
            <a:t> Provides rental assistance for elderly (One member must be 62 and older) households with very low income </a:t>
          </a:r>
          <a:endParaRPr lang="en-US" sz="2700" kern="1200" dirty="0"/>
        </a:p>
      </dsp:txBody>
      <dsp:txXfrm>
        <a:off x="73731" y="571225"/>
        <a:ext cx="10503692" cy="1362934"/>
      </dsp:txXfrm>
    </dsp:sp>
    <dsp:sp modelId="{BC443DBC-6871-448C-AB7C-9267BA5A4DE3}">
      <dsp:nvSpPr>
        <dsp:cNvPr id="0" name=""/>
        <dsp:cNvSpPr/>
      </dsp:nvSpPr>
      <dsp:spPr>
        <a:xfrm>
          <a:off x="0" y="2085651"/>
          <a:ext cx="10651154" cy="1510396"/>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i="0" u="sng" kern="1200" baseline="0"/>
            <a:t>Section 811:</a:t>
          </a:r>
          <a:r>
            <a:rPr lang="en-US" sz="2700" b="0" i="0" kern="1200" baseline="0"/>
            <a:t> Provides affordable housing to very low‐and extremely low‐income individuals with serious and long‐term disabilities, including physical or developmental disabilities, as well as mental illness </a:t>
          </a:r>
          <a:endParaRPr lang="en-US" sz="2700" kern="1200"/>
        </a:p>
      </dsp:txBody>
      <dsp:txXfrm>
        <a:off x="73731" y="2159382"/>
        <a:ext cx="10503692" cy="1362934"/>
      </dsp:txXfrm>
    </dsp:sp>
    <dsp:sp modelId="{520D429E-E153-4BC7-8660-148333F6F374}">
      <dsp:nvSpPr>
        <dsp:cNvPr id="0" name=""/>
        <dsp:cNvSpPr/>
      </dsp:nvSpPr>
      <dsp:spPr>
        <a:xfrm>
          <a:off x="0" y="3673808"/>
          <a:ext cx="10651154" cy="1510396"/>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i="0" kern="1200" baseline="0"/>
            <a:t>Current programs meet only a portion of the need for affordable housing among these special populations </a:t>
          </a:r>
          <a:endParaRPr lang="en-US" sz="2700" kern="1200"/>
        </a:p>
      </dsp:txBody>
      <dsp:txXfrm>
        <a:off x="73731" y="3747539"/>
        <a:ext cx="10503692" cy="136293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97CF7-D730-4A63-8555-5641700C64E5}">
      <dsp:nvSpPr>
        <dsp:cNvPr id="0" name=""/>
        <dsp:cNvSpPr/>
      </dsp:nvSpPr>
      <dsp:spPr>
        <a:xfrm>
          <a:off x="0" y="0"/>
          <a:ext cx="10018712" cy="138834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8FD77F-08D7-4373-AF76-32A501E05BE5}">
      <dsp:nvSpPr>
        <dsp:cNvPr id="0" name=""/>
        <dsp:cNvSpPr/>
      </dsp:nvSpPr>
      <dsp:spPr>
        <a:xfrm>
          <a:off x="401861" y="372410"/>
          <a:ext cx="763588" cy="7635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410898-345C-4922-9B69-51F20B34C5E1}">
      <dsp:nvSpPr>
        <dsp:cNvPr id="0" name=""/>
        <dsp:cNvSpPr/>
      </dsp:nvSpPr>
      <dsp:spPr>
        <a:xfrm>
          <a:off x="1549208" y="69080"/>
          <a:ext cx="4508420" cy="1388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933" tIns="146933" rIns="146933" bIns="146933" numCol="1" spcCol="1270" anchor="ctr" anchorCtr="0">
          <a:noAutofit/>
        </a:bodyPr>
        <a:lstStyle/>
        <a:p>
          <a:pPr marL="0" lvl="0" indent="0" algn="l" defTabSz="622300">
            <a:lnSpc>
              <a:spcPct val="100000"/>
            </a:lnSpc>
            <a:spcBef>
              <a:spcPct val="0"/>
            </a:spcBef>
            <a:spcAft>
              <a:spcPct val="35000"/>
            </a:spcAft>
            <a:buNone/>
          </a:pPr>
          <a:r>
            <a:rPr lang="en-US" sz="1400" b="1" u="sng" kern="1200" dirty="0"/>
            <a:t>Distressed Cities Technical Assistance (DCTA) </a:t>
          </a:r>
          <a:r>
            <a:rPr lang="en-US" sz="1400" kern="1200" dirty="0"/>
            <a:t>- </a:t>
          </a:r>
          <a:r>
            <a:rPr lang="en-US" sz="1400" b="0" i="0" kern="1200" dirty="0"/>
            <a:t>This initiative competitively awards technical assistance funding to organizations to provide technical assistance and capacity building for local governments and their nonprofit partners.</a:t>
          </a:r>
          <a:endParaRPr lang="en-US" sz="1400" kern="1200" dirty="0"/>
        </a:p>
      </dsp:txBody>
      <dsp:txXfrm>
        <a:off x="1549208" y="69080"/>
        <a:ext cx="4508420" cy="1388342"/>
      </dsp:txXfrm>
    </dsp:sp>
    <dsp:sp modelId="{7743012E-6619-4F76-8CE7-66C2A53B972F}">
      <dsp:nvSpPr>
        <dsp:cNvPr id="0" name=""/>
        <dsp:cNvSpPr/>
      </dsp:nvSpPr>
      <dsp:spPr>
        <a:xfrm>
          <a:off x="6111955" y="0"/>
          <a:ext cx="3906757" cy="1388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933" tIns="146933" rIns="146933" bIns="146933" numCol="1" spcCol="1270" anchor="ctr" anchorCtr="0">
          <a:noAutofit/>
        </a:bodyPr>
        <a:lstStyle/>
        <a:p>
          <a:pPr marL="0" lvl="0" indent="0" algn="l" defTabSz="488950">
            <a:lnSpc>
              <a:spcPct val="100000"/>
            </a:lnSpc>
            <a:spcBef>
              <a:spcPct val="0"/>
            </a:spcBef>
            <a:spcAft>
              <a:spcPct val="35000"/>
            </a:spcAft>
            <a:buNone/>
          </a:pPr>
          <a:r>
            <a:rPr lang="en-US" sz="1100" b="0" i="0" kern="1200" dirty="0"/>
            <a:t>Eligible activities for technical assistance providers implementing DCTA include the following: (1) needs assessments; (2) direct technical assistance and capacity-building engagements; (3) development of products and tools; and (4) self-directed and group learning (training).</a:t>
          </a:r>
          <a:endParaRPr lang="en-US" sz="1100" kern="1200" dirty="0"/>
        </a:p>
      </dsp:txBody>
      <dsp:txXfrm>
        <a:off x="6111955" y="0"/>
        <a:ext cx="3906757" cy="1388342"/>
      </dsp:txXfrm>
    </dsp:sp>
    <dsp:sp modelId="{AABEFF53-CA69-4234-844B-C9A31B139CFD}">
      <dsp:nvSpPr>
        <dsp:cNvPr id="0" name=""/>
        <dsp:cNvSpPr/>
      </dsp:nvSpPr>
      <dsp:spPr>
        <a:xfrm>
          <a:off x="0" y="1867244"/>
          <a:ext cx="10018712" cy="138834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9CEE5C-FEDF-4D9D-8C51-1DF1FF14EC96}">
      <dsp:nvSpPr>
        <dsp:cNvPr id="0" name=""/>
        <dsp:cNvSpPr/>
      </dsp:nvSpPr>
      <dsp:spPr>
        <a:xfrm>
          <a:off x="429029" y="2215836"/>
          <a:ext cx="763588" cy="7635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8ED568-ABED-4AA7-9A04-E9CCEB4CE934}">
      <dsp:nvSpPr>
        <dsp:cNvPr id="0" name=""/>
        <dsp:cNvSpPr/>
      </dsp:nvSpPr>
      <dsp:spPr>
        <a:xfrm>
          <a:off x="1584013" y="1868965"/>
          <a:ext cx="4508420" cy="1388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933" tIns="146933" rIns="146933" bIns="146933" numCol="1" spcCol="1270" anchor="ctr" anchorCtr="0">
          <a:noAutofit/>
        </a:bodyPr>
        <a:lstStyle/>
        <a:p>
          <a:pPr marL="0" lvl="0" indent="0" algn="l" defTabSz="622300">
            <a:lnSpc>
              <a:spcPct val="100000"/>
            </a:lnSpc>
            <a:spcBef>
              <a:spcPct val="0"/>
            </a:spcBef>
            <a:spcAft>
              <a:spcPct val="35000"/>
            </a:spcAft>
            <a:buNone/>
          </a:pPr>
          <a:r>
            <a:rPr lang="en-US" sz="1400" b="1" u="sng" kern="1200" dirty="0"/>
            <a:t>Thriving Communities Technical Assistance Program </a:t>
          </a:r>
          <a:r>
            <a:rPr lang="en-US" sz="1400" kern="1200" dirty="0"/>
            <a:t>- </a:t>
          </a:r>
          <a:r>
            <a:rPr lang="en-US" sz="1400" b="0" i="0" kern="1200" dirty="0"/>
            <a:t>This initiative competitively awards technical assistance funding to organizations to provide technical assistance and capacity building for units of local governments and their partners around transit-oriented development.</a:t>
          </a:r>
          <a:endParaRPr lang="en-US" sz="1400" kern="1200" dirty="0"/>
        </a:p>
      </dsp:txBody>
      <dsp:txXfrm>
        <a:off x="1584013" y="1868965"/>
        <a:ext cx="4508420" cy="1388342"/>
      </dsp:txXfrm>
    </dsp:sp>
    <dsp:sp modelId="{8D1DCADA-CC09-48E6-AFE1-7E90D8FD1FF8}">
      <dsp:nvSpPr>
        <dsp:cNvPr id="0" name=""/>
        <dsp:cNvSpPr/>
      </dsp:nvSpPr>
      <dsp:spPr>
        <a:xfrm>
          <a:off x="6092461" y="1878017"/>
          <a:ext cx="3906757" cy="1388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933" tIns="146933" rIns="146933" bIns="146933" numCol="1" spcCol="1270" anchor="ctr" anchorCtr="0">
          <a:noAutofit/>
        </a:bodyPr>
        <a:lstStyle/>
        <a:p>
          <a:pPr marL="0" lvl="0" indent="0" algn="l" defTabSz="488950">
            <a:lnSpc>
              <a:spcPct val="100000"/>
            </a:lnSpc>
            <a:spcBef>
              <a:spcPct val="0"/>
            </a:spcBef>
            <a:spcAft>
              <a:spcPct val="35000"/>
            </a:spcAft>
            <a:buNone/>
          </a:pPr>
          <a:r>
            <a:rPr lang="en-US" sz="1100" b="0" i="0" kern="1200" dirty="0"/>
            <a:t>Eligible activities for Thriving Communities include (1) needs assessments; (2) direct technical assistance and capacity-building engagements; (3) development of products and tools; and (4) self-directed and group learning (training).</a:t>
          </a:r>
          <a:endParaRPr lang="en-US" sz="1100" kern="1200" dirty="0"/>
        </a:p>
      </dsp:txBody>
      <dsp:txXfrm>
        <a:off x="6092461" y="1878017"/>
        <a:ext cx="3906757" cy="138834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86770-4247-4ABF-B737-0D4AAA92607D}">
      <dsp:nvSpPr>
        <dsp:cNvPr id="0" name=""/>
        <dsp:cNvSpPr/>
      </dsp:nvSpPr>
      <dsp:spPr>
        <a:xfrm>
          <a:off x="0" y="1525"/>
          <a:ext cx="5486687" cy="0"/>
        </a:xfrm>
        <a:prstGeom prst="lin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2E65F9-2B37-4731-BB70-81177C901A69}">
      <dsp:nvSpPr>
        <dsp:cNvPr id="0" name=""/>
        <dsp:cNvSpPr/>
      </dsp:nvSpPr>
      <dsp:spPr>
        <a:xfrm>
          <a:off x="0" y="1525"/>
          <a:ext cx="5486687" cy="283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Franklin County (includes all towns/cities)</a:t>
          </a:r>
        </a:p>
      </dsp:txBody>
      <dsp:txXfrm>
        <a:off x="0" y="1525"/>
        <a:ext cx="5486687" cy="283740"/>
      </dsp:txXfrm>
    </dsp:sp>
    <dsp:sp modelId="{A72788C2-9AC4-4429-BC68-C9DC6A92C78B}">
      <dsp:nvSpPr>
        <dsp:cNvPr id="0" name=""/>
        <dsp:cNvSpPr/>
      </dsp:nvSpPr>
      <dsp:spPr>
        <a:xfrm>
          <a:off x="0" y="285266"/>
          <a:ext cx="5486687" cy="0"/>
        </a:xfrm>
        <a:prstGeom prst="lin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776D1E-A552-4A05-9EF4-AE5367AF9A04}">
      <dsp:nvSpPr>
        <dsp:cNvPr id="0" name=""/>
        <dsp:cNvSpPr/>
      </dsp:nvSpPr>
      <dsp:spPr>
        <a:xfrm>
          <a:off x="0" y="285266"/>
          <a:ext cx="5486687" cy="283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Washington County (includes all towns/cities)</a:t>
          </a:r>
        </a:p>
      </dsp:txBody>
      <dsp:txXfrm>
        <a:off x="0" y="285266"/>
        <a:ext cx="5486687" cy="283740"/>
      </dsp:txXfrm>
    </dsp:sp>
    <dsp:sp modelId="{3EA67125-A4F5-4FE8-B24E-4B6462D28D00}">
      <dsp:nvSpPr>
        <dsp:cNvPr id="0" name=""/>
        <dsp:cNvSpPr/>
      </dsp:nvSpPr>
      <dsp:spPr>
        <a:xfrm>
          <a:off x="0" y="569007"/>
          <a:ext cx="5486687" cy="0"/>
        </a:xfrm>
        <a:prstGeom prst="lin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A984F3-BA2F-43D5-9803-FEF993BA4043}">
      <dsp:nvSpPr>
        <dsp:cNvPr id="0" name=""/>
        <dsp:cNvSpPr/>
      </dsp:nvSpPr>
      <dsp:spPr>
        <a:xfrm>
          <a:off x="0" y="569007"/>
          <a:ext cx="5486687" cy="283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Auburn</a:t>
          </a:r>
        </a:p>
      </dsp:txBody>
      <dsp:txXfrm>
        <a:off x="0" y="569007"/>
        <a:ext cx="5486687" cy="283740"/>
      </dsp:txXfrm>
    </dsp:sp>
    <dsp:sp modelId="{0EF5B3AB-74A0-45D3-B65E-75B62A6E2DE2}">
      <dsp:nvSpPr>
        <dsp:cNvPr id="0" name=""/>
        <dsp:cNvSpPr/>
      </dsp:nvSpPr>
      <dsp:spPr>
        <a:xfrm>
          <a:off x="0" y="852748"/>
          <a:ext cx="5486687" cy="0"/>
        </a:xfrm>
        <a:prstGeom prst="lin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E6939E-EF10-44E0-9873-648E9A849FCA}">
      <dsp:nvSpPr>
        <dsp:cNvPr id="0" name=""/>
        <dsp:cNvSpPr/>
      </dsp:nvSpPr>
      <dsp:spPr>
        <a:xfrm>
          <a:off x="0" y="852748"/>
          <a:ext cx="5486687" cy="283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Bangor</a:t>
          </a:r>
        </a:p>
      </dsp:txBody>
      <dsp:txXfrm>
        <a:off x="0" y="852748"/>
        <a:ext cx="5486687" cy="283740"/>
      </dsp:txXfrm>
    </dsp:sp>
    <dsp:sp modelId="{EA9D8E1E-68DF-4415-9595-E50A1530EB67}">
      <dsp:nvSpPr>
        <dsp:cNvPr id="0" name=""/>
        <dsp:cNvSpPr/>
      </dsp:nvSpPr>
      <dsp:spPr>
        <a:xfrm>
          <a:off x="0" y="1136489"/>
          <a:ext cx="5486687" cy="0"/>
        </a:xfrm>
        <a:prstGeom prst="lin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2F8F32-2AF9-493F-BA25-2F344F5C94C0}">
      <dsp:nvSpPr>
        <dsp:cNvPr id="0" name=""/>
        <dsp:cNvSpPr/>
      </dsp:nvSpPr>
      <dsp:spPr>
        <a:xfrm>
          <a:off x="0" y="1136489"/>
          <a:ext cx="5486687" cy="283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Calais</a:t>
          </a:r>
        </a:p>
      </dsp:txBody>
      <dsp:txXfrm>
        <a:off x="0" y="1136489"/>
        <a:ext cx="5486687" cy="283740"/>
      </dsp:txXfrm>
    </dsp:sp>
    <dsp:sp modelId="{DF9248F0-9BFF-41BF-B5C0-69CECDFFB51E}">
      <dsp:nvSpPr>
        <dsp:cNvPr id="0" name=""/>
        <dsp:cNvSpPr/>
      </dsp:nvSpPr>
      <dsp:spPr>
        <a:xfrm>
          <a:off x="0" y="1420230"/>
          <a:ext cx="5486687" cy="0"/>
        </a:xfrm>
        <a:prstGeom prst="lin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5A9010-35A2-48DF-A1D4-0B1329E20116}">
      <dsp:nvSpPr>
        <dsp:cNvPr id="0" name=""/>
        <dsp:cNvSpPr/>
      </dsp:nvSpPr>
      <dsp:spPr>
        <a:xfrm>
          <a:off x="0" y="1420230"/>
          <a:ext cx="5486687" cy="283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Gardiner</a:t>
          </a:r>
        </a:p>
      </dsp:txBody>
      <dsp:txXfrm>
        <a:off x="0" y="1420230"/>
        <a:ext cx="5486687" cy="283740"/>
      </dsp:txXfrm>
    </dsp:sp>
    <dsp:sp modelId="{06D4F427-9BA3-46C2-9A82-011B51C56F8A}">
      <dsp:nvSpPr>
        <dsp:cNvPr id="0" name=""/>
        <dsp:cNvSpPr/>
      </dsp:nvSpPr>
      <dsp:spPr>
        <a:xfrm>
          <a:off x="0" y="1703970"/>
          <a:ext cx="5486687" cy="0"/>
        </a:xfrm>
        <a:prstGeom prst="lin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1FAD69-AA89-4AE5-A52C-EB970A06D1B5}">
      <dsp:nvSpPr>
        <dsp:cNvPr id="0" name=""/>
        <dsp:cNvSpPr/>
      </dsp:nvSpPr>
      <dsp:spPr>
        <a:xfrm>
          <a:off x="0" y="1703970"/>
          <a:ext cx="5486687" cy="283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Lewiston</a:t>
          </a:r>
        </a:p>
      </dsp:txBody>
      <dsp:txXfrm>
        <a:off x="0" y="1703970"/>
        <a:ext cx="5486687" cy="283740"/>
      </dsp:txXfrm>
    </dsp:sp>
    <dsp:sp modelId="{C7D97980-0847-46C4-9A38-627E67BCAC15}">
      <dsp:nvSpPr>
        <dsp:cNvPr id="0" name=""/>
        <dsp:cNvSpPr/>
      </dsp:nvSpPr>
      <dsp:spPr>
        <a:xfrm>
          <a:off x="0" y="1987711"/>
          <a:ext cx="5486687" cy="0"/>
        </a:xfrm>
        <a:prstGeom prst="lin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487557-DC23-4CFB-A8EB-024B409CA0F2}">
      <dsp:nvSpPr>
        <dsp:cNvPr id="0" name=""/>
        <dsp:cNvSpPr/>
      </dsp:nvSpPr>
      <dsp:spPr>
        <a:xfrm>
          <a:off x="0" y="1987711"/>
          <a:ext cx="5486687" cy="283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Old Town</a:t>
          </a:r>
        </a:p>
      </dsp:txBody>
      <dsp:txXfrm>
        <a:off x="0" y="1987711"/>
        <a:ext cx="5486687" cy="283740"/>
      </dsp:txXfrm>
    </dsp:sp>
    <dsp:sp modelId="{A5131B1B-8ADA-497B-A5D0-EF189E3B77AE}">
      <dsp:nvSpPr>
        <dsp:cNvPr id="0" name=""/>
        <dsp:cNvSpPr/>
      </dsp:nvSpPr>
      <dsp:spPr>
        <a:xfrm>
          <a:off x="0" y="2271452"/>
          <a:ext cx="5486687" cy="0"/>
        </a:xfrm>
        <a:prstGeom prst="lin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4BA489-F2D5-4D22-A67E-0CAAAF6A9E91}">
      <dsp:nvSpPr>
        <dsp:cNvPr id="0" name=""/>
        <dsp:cNvSpPr/>
      </dsp:nvSpPr>
      <dsp:spPr>
        <a:xfrm>
          <a:off x="0" y="2271452"/>
          <a:ext cx="5486687" cy="283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Waterville</a:t>
          </a:r>
        </a:p>
      </dsp:txBody>
      <dsp:txXfrm>
        <a:off x="0" y="2271452"/>
        <a:ext cx="5486687" cy="283740"/>
      </dsp:txXfrm>
    </dsp:sp>
    <dsp:sp modelId="{85A981B4-3958-4D8E-8170-E5FC1AF3303D}">
      <dsp:nvSpPr>
        <dsp:cNvPr id="0" name=""/>
        <dsp:cNvSpPr/>
      </dsp:nvSpPr>
      <dsp:spPr>
        <a:xfrm>
          <a:off x="0" y="2555193"/>
          <a:ext cx="5486687" cy="0"/>
        </a:xfrm>
        <a:prstGeom prst="lin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BC758E-E5F8-423E-A011-01872B09B199}">
      <dsp:nvSpPr>
        <dsp:cNvPr id="0" name=""/>
        <dsp:cNvSpPr/>
      </dsp:nvSpPr>
      <dsp:spPr>
        <a:xfrm>
          <a:off x="0" y="2555193"/>
          <a:ext cx="5486687" cy="283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Caribou</a:t>
          </a:r>
        </a:p>
      </dsp:txBody>
      <dsp:txXfrm>
        <a:off x="0" y="2555193"/>
        <a:ext cx="5486687" cy="283740"/>
      </dsp:txXfrm>
    </dsp:sp>
    <dsp:sp modelId="{2EC68A17-D46B-4A2C-BD71-CF2A80BC4B19}">
      <dsp:nvSpPr>
        <dsp:cNvPr id="0" name=""/>
        <dsp:cNvSpPr/>
      </dsp:nvSpPr>
      <dsp:spPr>
        <a:xfrm>
          <a:off x="0" y="2838934"/>
          <a:ext cx="5486687" cy="0"/>
        </a:xfrm>
        <a:prstGeom prst="lin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3A7C22-DA4A-4265-8997-EF4B965555F2}">
      <dsp:nvSpPr>
        <dsp:cNvPr id="0" name=""/>
        <dsp:cNvSpPr/>
      </dsp:nvSpPr>
      <dsp:spPr>
        <a:xfrm>
          <a:off x="0" y="2838934"/>
          <a:ext cx="5486687" cy="283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Presque Isle</a:t>
          </a:r>
        </a:p>
      </dsp:txBody>
      <dsp:txXfrm>
        <a:off x="0" y="2838934"/>
        <a:ext cx="5486687" cy="2837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991F24-6529-4193-9354-12D4F3C311AD}">
      <dsp:nvSpPr>
        <dsp:cNvPr id="0" name=""/>
        <dsp:cNvSpPr/>
      </dsp:nvSpPr>
      <dsp:spPr>
        <a:xfrm>
          <a:off x="1189" y="2683"/>
          <a:ext cx="4174260" cy="265065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35A388-5F2E-4DBE-A988-1F128DC74C56}">
      <dsp:nvSpPr>
        <dsp:cNvPr id="0" name=""/>
        <dsp:cNvSpPr/>
      </dsp:nvSpPr>
      <dsp:spPr>
        <a:xfrm>
          <a:off x="464995" y="443299"/>
          <a:ext cx="4174260" cy="2650655"/>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1" u="sng" kern="1200"/>
            <a:t>VAWA - The Violence Against Women Act (VAWA) </a:t>
          </a:r>
          <a:r>
            <a:rPr lang="en-US" sz="2000" b="0" i="0" kern="1200"/>
            <a:t>- Among other things, provides housing protections for survivors of domestic violence, dating violence, sexual assault, and stalking.</a:t>
          </a:r>
          <a:endParaRPr lang="en-US" sz="2000" kern="1200"/>
        </a:p>
      </dsp:txBody>
      <dsp:txXfrm>
        <a:off x="542630" y="520934"/>
        <a:ext cx="4018990" cy="2495385"/>
      </dsp:txXfrm>
    </dsp:sp>
    <dsp:sp modelId="{5C0C93E3-C378-497D-AAA7-3B81114E32C8}">
      <dsp:nvSpPr>
        <dsp:cNvPr id="0" name=""/>
        <dsp:cNvSpPr/>
      </dsp:nvSpPr>
      <dsp:spPr>
        <a:xfrm>
          <a:off x="5103062" y="2683"/>
          <a:ext cx="4174260" cy="265065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FA2F36-9DCB-4CC2-99D7-F77AE8878021}">
      <dsp:nvSpPr>
        <dsp:cNvPr id="0" name=""/>
        <dsp:cNvSpPr/>
      </dsp:nvSpPr>
      <dsp:spPr>
        <a:xfrm>
          <a:off x="5566869" y="443299"/>
          <a:ext cx="4174260" cy="2650655"/>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1" u="sng" kern="1200"/>
            <a:t>Self Help Housing Property Disposition Program </a:t>
          </a:r>
          <a:r>
            <a:rPr lang="en-US" sz="2000" kern="1200"/>
            <a:t>- </a:t>
          </a:r>
          <a:r>
            <a:rPr lang="en-US" sz="2000" b="0" i="0" kern="1200"/>
            <a:t>This program makes surplus Federal properties available through sale at less than fair market value to States, their subdivisions and instrumentalities, and nonprofit organizations.</a:t>
          </a:r>
          <a:endParaRPr lang="en-US" sz="2000" kern="1200"/>
        </a:p>
      </dsp:txBody>
      <dsp:txXfrm>
        <a:off x="5644504" y="520934"/>
        <a:ext cx="4018990" cy="249538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70B195-CFFC-4AD6-AE83-28F56EFA75E9}" type="datetimeFigureOut">
              <a:rPr lang="en-US" smtClean="0"/>
              <a:t>2/10/2025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A8E006-406D-414F-BC7B-9944008B32EE}" type="slidenum">
              <a:rPr lang="en-US" smtClean="0"/>
              <a:t>‹#›</a:t>
            </a:fld>
            <a:endParaRPr lang="en-US"/>
          </a:p>
        </p:txBody>
      </p:sp>
    </p:spTree>
    <p:extLst>
      <p:ext uri="{BB962C8B-B14F-4D97-AF65-F5344CB8AC3E}">
        <p14:creationId xmlns:p14="http://schemas.microsoft.com/office/powerpoint/2010/main" val="428460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76fc002738_3_2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g276fc002738_3_2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7" name="Google Shape;207;g276fc002738_3_2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a:extLst>
            <a:ext uri="{FF2B5EF4-FFF2-40B4-BE49-F238E27FC236}">
              <a16:creationId xmlns:a16="http://schemas.microsoft.com/office/drawing/2014/main" id="{9E515167-97B6-1A82-CD55-2A23FA0550E6}"/>
            </a:ext>
          </a:extLst>
        </p:cNvPr>
        <p:cNvGrpSpPr/>
        <p:nvPr/>
      </p:nvGrpSpPr>
      <p:grpSpPr>
        <a:xfrm>
          <a:off x="0" y="0"/>
          <a:ext cx="0" cy="0"/>
          <a:chOff x="0" y="0"/>
          <a:chExt cx="0" cy="0"/>
        </a:xfrm>
      </p:grpSpPr>
      <p:sp>
        <p:nvSpPr>
          <p:cNvPr id="205" name="Google Shape;205;g276fc002738_3_214:notes">
            <a:extLst>
              <a:ext uri="{FF2B5EF4-FFF2-40B4-BE49-F238E27FC236}">
                <a16:creationId xmlns:a16="http://schemas.microsoft.com/office/drawing/2014/main" id="{B176AEC8-45EE-D48F-0441-C1CDB634724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g276fc002738_3_214:notes">
            <a:extLst>
              <a:ext uri="{FF2B5EF4-FFF2-40B4-BE49-F238E27FC236}">
                <a16:creationId xmlns:a16="http://schemas.microsoft.com/office/drawing/2014/main" id="{07C60F49-3E10-6BE5-DF3D-BEC435382507}"/>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7" name="Google Shape;207;g276fc002738_3_214:notes">
            <a:extLst>
              <a:ext uri="{FF2B5EF4-FFF2-40B4-BE49-F238E27FC236}">
                <a16:creationId xmlns:a16="http://schemas.microsoft.com/office/drawing/2014/main" id="{7D4E2E10-9ABA-0F49-7F48-8EFFD1B3EF7E}"/>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2303691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76fc002738_3_1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276fc002738_3_1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Targeted Vouchers: Mainstream (non-elderly disabled), Family Unification, Veterans Affairs Supportive Housing (VASH)</a:t>
            </a:r>
            <a:endParaRPr/>
          </a:p>
          <a:p>
            <a:pPr marL="0" lvl="0" indent="0" algn="l" rtl="0">
              <a:spcBef>
                <a:spcPts val="0"/>
              </a:spcBef>
              <a:spcAft>
                <a:spcPts val="0"/>
              </a:spcAft>
              <a:buNone/>
            </a:pPr>
            <a:endParaRPr/>
          </a:p>
          <a:p>
            <a:pPr marL="0" lvl="0" indent="0" algn="l" rtl="0">
              <a:spcBef>
                <a:spcPts val="0"/>
              </a:spcBef>
              <a:spcAft>
                <a:spcPts val="0"/>
              </a:spcAft>
              <a:buNone/>
            </a:pPr>
            <a:r>
              <a:rPr lang="en-US"/>
              <a:t>TBRA: Section 8 Vouchers and admin fees</a:t>
            </a:r>
            <a:endParaRPr/>
          </a:p>
        </p:txBody>
      </p:sp>
      <p:sp>
        <p:nvSpPr>
          <p:cNvPr id="194" name="Google Shape;194;g276fc002738_3_1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76fc002738_3_2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g276fc002738_3_29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US"/>
              <a:t>Talking point – PBRA no new PRAC but this is an opportunity to reconsider give private landlords subsidized units</a:t>
            </a:r>
            <a:endParaRPr/>
          </a:p>
        </p:txBody>
      </p:sp>
      <p:sp>
        <p:nvSpPr>
          <p:cNvPr id="217" name="Google Shape;217;g276fc002738_3_29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a:extLst>
            <a:ext uri="{FF2B5EF4-FFF2-40B4-BE49-F238E27FC236}">
              <a16:creationId xmlns:a16="http://schemas.microsoft.com/office/drawing/2014/main" id="{6ED7CC3D-8861-C05D-9E91-E19FC575193F}"/>
            </a:ext>
          </a:extLst>
        </p:cNvPr>
        <p:cNvGrpSpPr/>
        <p:nvPr/>
      </p:nvGrpSpPr>
      <p:grpSpPr>
        <a:xfrm>
          <a:off x="0" y="0"/>
          <a:ext cx="0" cy="0"/>
          <a:chOff x="0" y="0"/>
          <a:chExt cx="0" cy="0"/>
        </a:xfrm>
      </p:grpSpPr>
      <p:sp>
        <p:nvSpPr>
          <p:cNvPr id="215" name="Google Shape;215;g276fc002738_3_298:notes">
            <a:extLst>
              <a:ext uri="{FF2B5EF4-FFF2-40B4-BE49-F238E27FC236}">
                <a16:creationId xmlns:a16="http://schemas.microsoft.com/office/drawing/2014/main" id="{A2597B1F-7616-3310-D088-4CEA647D351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g276fc002738_3_298:notes">
            <a:extLst>
              <a:ext uri="{FF2B5EF4-FFF2-40B4-BE49-F238E27FC236}">
                <a16:creationId xmlns:a16="http://schemas.microsoft.com/office/drawing/2014/main" id="{D34B105E-6561-1D9B-4660-FFC1DD96EF70}"/>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7" name="Google Shape;217;g276fc002738_3_298:notes">
            <a:extLst>
              <a:ext uri="{FF2B5EF4-FFF2-40B4-BE49-F238E27FC236}">
                <a16:creationId xmlns:a16="http://schemas.microsoft.com/office/drawing/2014/main" id="{0EF45CB8-FD36-7F8B-D631-30688BAAF54D}"/>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1724354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a:extLst>
            <a:ext uri="{FF2B5EF4-FFF2-40B4-BE49-F238E27FC236}">
              <a16:creationId xmlns:a16="http://schemas.microsoft.com/office/drawing/2014/main" id="{67D6013D-E023-F99D-F253-8ED1EE38004B}"/>
            </a:ext>
          </a:extLst>
        </p:cNvPr>
        <p:cNvGrpSpPr/>
        <p:nvPr/>
      </p:nvGrpSpPr>
      <p:grpSpPr>
        <a:xfrm>
          <a:off x="0" y="0"/>
          <a:ext cx="0" cy="0"/>
          <a:chOff x="0" y="0"/>
          <a:chExt cx="0" cy="0"/>
        </a:xfrm>
      </p:grpSpPr>
      <p:sp>
        <p:nvSpPr>
          <p:cNvPr id="215" name="Google Shape;215;g276fc002738_3_298:notes">
            <a:extLst>
              <a:ext uri="{FF2B5EF4-FFF2-40B4-BE49-F238E27FC236}">
                <a16:creationId xmlns:a16="http://schemas.microsoft.com/office/drawing/2014/main" id="{0A372DD8-DE6A-51FA-624E-3200285E0A0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g276fc002738_3_298:notes">
            <a:extLst>
              <a:ext uri="{FF2B5EF4-FFF2-40B4-BE49-F238E27FC236}">
                <a16:creationId xmlns:a16="http://schemas.microsoft.com/office/drawing/2014/main" id="{E9B9F78D-C464-4EB8-CAC9-B19F0F3A7577}"/>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7" name="Google Shape;217;g276fc002738_3_298:notes">
            <a:extLst>
              <a:ext uri="{FF2B5EF4-FFF2-40B4-BE49-F238E27FC236}">
                <a16:creationId xmlns:a16="http://schemas.microsoft.com/office/drawing/2014/main" id="{9AF718B1-7CB2-8023-F1FD-B8895791614F}"/>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3481033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ECA92D-67D7-4296-808F-8B63D005674D}" type="datetimeFigureOut">
              <a:rPr lang="en-US" smtClean="0"/>
              <a:t>2/10/2025</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1D6239C8-B51F-4445-98D7-C6882B806673}" type="slidenum">
              <a:rPr lang="en-US" smtClean="0"/>
              <a:t>‹#›</a:t>
            </a:fld>
            <a:endParaRPr lang="en-US"/>
          </a:p>
        </p:txBody>
      </p:sp>
    </p:spTree>
    <p:extLst>
      <p:ext uri="{BB962C8B-B14F-4D97-AF65-F5344CB8AC3E}">
        <p14:creationId xmlns:p14="http://schemas.microsoft.com/office/powerpoint/2010/main" val="3346949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ECA92D-67D7-4296-808F-8B63D005674D}" type="datetimeFigureOut">
              <a:rPr lang="en-US" smtClean="0"/>
              <a:t>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6239C8-B51F-4445-98D7-C6882B806673}" type="slidenum">
              <a:rPr lang="en-US" smtClean="0"/>
              <a:t>‹#›</a:t>
            </a:fld>
            <a:endParaRPr lang="en-US"/>
          </a:p>
        </p:txBody>
      </p:sp>
    </p:spTree>
    <p:extLst>
      <p:ext uri="{BB962C8B-B14F-4D97-AF65-F5344CB8AC3E}">
        <p14:creationId xmlns:p14="http://schemas.microsoft.com/office/powerpoint/2010/main" val="1806171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ECA92D-67D7-4296-808F-8B63D005674D}"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6239C8-B51F-4445-98D7-C6882B806673}" type="slidenum">
              <a:rPr lang="en-US" smtClean="0"/>
              <a:t>‹#›</a:t>
            </a:fld>
            <a:endParaRPr lang="en-US"/>
          </a:p>
        </p:txBody>
      </p:sp>
    </p:spTree>
    <p:extLst>
      <p:ext uri="{BB962C8B-B14F-4D97-AF65-F5344CB8AC3E}">
        <p14:creationId xmlns:p14="http://schemas.microsoft.com/office/powerpoint/2010/main" val="138680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ECA92D-67D7-4296-808F-8B63D005674D}"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6239C8-B51F-4445-98D7-C6882B806673}" type="slidenum">
              <a:rPr lang="en-US" smtClean="0"/>
              <a:t>‹#›</a:t>
            </a:fld>
            <a:endParaRPr lang="en-US"/>
          </a:p>
        </p:txBody>
      </p:sp>
    </p:spTree>
    <p:extLst>
      <p:ext uri="{BB962C8B-B14F-4D97-AF65-F5344CB8AC3E}">
        <p14:creationId xmlns:p14="http://schemas.microsoft.com/office/powerpoint/2010/main" val="19310072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ECA92D-67D7-4296-808F-8B63D005674D}"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6239C8-B51F-4445-98D7-C6882B806673}" type="slidenum">
              <a:rPr lang="en-US" smtClean="0"/>
              <a:t>‹#›</a:t>
            </a:fld>
            <a:endParaRPr lang="en-US"/>
          </a:p>
        </p:txBody>
      </p:sp>
    </p:spTree>
    <p:extLst>
      <p:ext uri="{BB962C8B-B14F-4D97-AF65-F5344CB8AC3E}">
        <p14:creationId xmlns:p14="http://schemas.microsoft.com/office/powerpoint/2010/main" val="2099419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ECA92D-67D7-4296-808F-8B63D005674D}"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6239C8-B51F-4445-98D7-C6882B806673}" type="slidenum">
              <a:rPr lang="en-US" smtClean="0"/>
              <a:t>‹#›</a:t>
            </a:fld>
            <a:endParaRPr lang="en-US"/>
          </a:p>
        </p:txBody>
      </p:sp>
    </p:spTree>
    <p:extLst>
      <p:ext uri="{BB962C8B-B14F-4D97-AF65-F5344CB8AC3E}">
        <p14:creationId xmlns:p14="http://schemas.microsoft.com/office/powerpoint/2010/main" val="57157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ECA92D-67D7-4296-808F-8B63D005674D}"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6239C8-B51F-4445-98D7-C6882B806673}" type="slidenum">
              <a:rPr lang="en-US" smtClean="0"/>
              <a:t>‹#›</a:t>
            </a:fld>
            <a:endParaRPr lang="en-US"/>
          </a:p>
        </p:txBody>
      </p:sp>
    </p:spTree>
    <p:extLst>
      <p:ext uri="{BB962C8B-B14F-4D97-AF65-F5344CB8AC3E}">
        <p14:creationId xmlns:p14="http://schemas.microsoft.com/office/powerpoint/2010/main" val="34722782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ECA92D-67D7-4296-808F-8B63D005674D}"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6239C8-B51F-4445-98D7-C6882B806673}" type="slidenum">
              <a:rPr lang="en-US" smtClean="0"/>
              <a:t>‹#›</a:t>
            </a:fld>
            <a:endParaRPr lang="en-US"/>
          </a:p>
        </p:txBody>
      </p:sp>
    </p:spTree>
    <p:extLst>
      <p:ext uri="{BB962C8B-B14F-4D97-AF65-F5344CB8AC3E}">
        <p14:creationId xmlns:p14="http://schemas.microsoft.com/office/powerpoint/2010/main" val="2912541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ECA92D-67D7-4296-808F-8B63D005674D}"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6239C8-B51F-4445-98D7-C6882B806673}" type="slidenum">
              <a:rPr lang="en-US" smtClean="0"/>
              <a:t>‹#›</a:t>
            </a:fld>
            <a:endParaRPr lang="en-US"/>
          </a:p>
        </p:txBody>
      </p:sp>
    </p:spTree>
    <p:extLst>
      <p:ext uri="{BB962C8B-B14F-4D97-AF65-F5344CB8AC3E}">
        <p14:creationId xmlns:p14="http://schemas.microsoft.com/office/powerpoint/2010/main" val="31289328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 Slide + Picture">
    <p:spTree>
      <p:nvGrpSpPr>
        <p:cNvPr id="1" name=""/>
        <p:cNvGrpSpPr/>
        <p:nvPr/>
      </p:nvGrpSpPr>
      <p:grpSpPr>
        <a:xfrm>
          <a:off x="0" y="0"/>
          <a:ext cx="0" cy="0"/>
          <a:chOff x="0" y="0"/>
          <a:chExt cx="0" cy="0"/>
        </a:xfrm>
      </p:grpSpPr>
      <p:sp>
        <p:nvSpPr>
          <p:cNvPr id="15" name="Picture Placeholder 11">
            <a:extLst>
              <a:ext uri="{FF2B5EF4-FFF2-40B4-BE49-F238E27FC236}">
                <a16:creationId xmlns:a16="http://schemas.microsoft.com/office/drawing/2014/main" id="{02D45EEA-5E6E-7E4B-B689-1076AEFF9264}"/>
              </a:ext>
            </a:extLst>
          </p:cNvPr>
          <p:cNvSpPr>
            <a:spLocks noGrp="1"/>
          </p:cNvSpPr>
          <p:nvPr>
            <p:ph type="pic" sz="quarter" idx="13"/>
          </p:nvPr>
        </p:nvSpPr>
        <p:spPr>
          <a:xfrm>
            <a:off x="6238987" y="1762298"/>
            <a:ext cx="5343415" cy="3952411"/>
          </a:xfrm>
        </p:spPr>
        <p:txBody>
          <a:bodyPr>
            <a:normAutofit/>
          </a:bodyPr>
          <a:lstStyle>
            <a:lvl1pPr marL="0" indent="0">
              <a:buNone/>
              <a:defRPr sz="2500" b="0"/>
            </a:lvl1pPr>
          </a:lstStyle>
          <a:p>
            <a:r>
              <a:rPr lang="en-US"/>
              <a:t>Click icon to add picture</a:t>
            </a:r>
          </a:p>
        </p:txBody>
      </p:sp>
      <p:sp>
        <p:nvSpPr>
          <p:cNvPr id="46" name="Content Placeholder 2">
            <a:extLst>
              <a:ext uri="{FF2B5EF4-FFF2-40B4-BE49-F238E27FC236}">
                <a16:creationId xmlns:a16="http://schemas.microsoft.com/office/drawing/2014/main" id="{C46BB2C2-D3A2-BE4F-BBF3-C3C0E9B0E5BE}"/>
              </a:ext>
            </a:extLst>
          </p:cNvPr>
          <p:cNvSpPr>
            <a:spLocks noGrp="1"/>
          </p:cNvSpPr>
          <p:nvPr>
            <p:ph idx="1"/>
          </p:nvPr>
        </p:nvSpPr>
        <p:spPr>
          <a:xfrm>
            <a:off x="609599" y="1762298"/>
            <a:ext cx="5342627" cy="3952412"/>
          </a:xfrm>
        </p:spPr>
        <p:txBody>
          <a:bodyPr>
            <a:normAutofit/>
          </a:bodyPr>
          <a:lstStyle>
            <a:lvl1pPr>
              <a:defRPr sz="2500" b="0">
                <a:solidFill>
                  <a:srgbClr val="121212"/>
                </a:solidFill>
              </a:defRPr>
            </a:lvl1pPr>
            <a:lvl2pPr>
              <a:defRPr sz="2000" b="0">
                <a:solidFill>
                  <a:srgbClr val="121212"/>
                </a:solidFill>
              </a:defRPr>
            </a:lvl2pPr>
            <a:lvl3pPr>
              <a:defRPr sz="2000" b="0">
                <a:solidFill>
                  <a:srgbClr val="121212"/>
                </a:solidFill>
              </a:defRPr>
            </a:lvl3pPr>
            <a:lvl4pPr>
              <a:defRPr sz="2000" b="0">
                <a:solidFill>
                  <a:srgbClr val="121212"/>
                </a:solidFill>
              </a:defRPr>
            </a:lvl4pPr>
            <a:lvl5pPr>
              <a:defRPr sz="2000" b="0">
                <a:solidFill>
                  <a:srgbClr val="12121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Box 19">
            <a:extLst>
              <a:ext uri="{FF2B5EF4-FFF2-40B4-BE49-F238E27FC236}">
                <a16:creationId xmlns:a16="http://schemas.microsoft.com/office/drawing/2014/main" id="{47B4A203-272C-4D42-8619-2574A1A20E95}"/>
              </a:ext>
            </a:extLst>
          </p:cNvPr>
          <p:cNvSpPr txBox="1"/>
          <p:nvPr userDrawn="1"/>
        </p:nvSpPr>
        <p:spPr>
          <a:xfrm>
            <a:off x="-2" y="1"/>
            <a:ext cx="12192000" cy="1452974"/>
          </a:xfrm>
          <a:prstGeom prst="rect">
            <a:avLst/>
          </a:prstGeom>
          <a:solidFill>
            <a:schemeClr val="accent6">
              <a:lumMod val="20000"/>
              <a:lumOff val="80000"/>
            </a:schemeClr>
          </a:solidFill>
        </p:spPr>
        <p:txBody>
          <a:bodyPr wrap="square"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indent="0" algn="ctr">
              <a:spcBef>
                <a:spcPts val="1200"/>
              </a:spcBef>
              <a:spcAft>
                <a:spcPts val="0"/>
              </a:spcAft>
              <a:buNone/>
            </a:pPr>
            <a:endParaRPr lang="en-US" sz="1350" b="1">
              <a:solidFill>
                <a:schemeClr val="tx2"/>
              </a:solidFill>
            </a:endParaRPr>
          </a:p>
        </p:txBody>
      </p:sp>
      <p:sp>
        <p:nvSpPr>
          <p:cNvPr id="22" name="Title 1">
            <a:extLst>
              <a:ext uri="{FF2B5EF4-FFF2-40B4-BE49-F238E27FC236}">
                <a16:creationId xmlns:a16="http://schemas.microsoft.com/office/drawing/2014/main" id="{B7727BBF-07E5-954E-9D93-8919FBE5F25E}"/>
              </a:ext>
            </a:extLst>
          </p:cNvPr>
          <p:cNvSpPr>
            <a:spLocks noGrp="1"/>
          </p:cNvSpPr>
          <p:nvPr>
            <p:ph type="title" hasCustomPrompt="1"/>
          </p:nvPr>
        </p:nvSpPr>
        <p:spPr>
          <a:xfrm>
            <a:off x="609598" y="387128"/>
            <a:ext cx="10972804" cy="906525"/>
          </a:xfrm>
        </p:spPr>
        <p:txBody>
          <a:bodyPr anchor="b" anchorCtr="0">
            <a:normAutofit/>
          </a:bodyPr>
          <a:lstStyle>
            <a:lvl1pPr>
              <a:defRPr sz="3000" b="1">
                <a:solidFill>
                  <a:schemeClr val="accent1">
                    <a:lumMod val="50000"/>
                  </a:schemeClr>
                </a:solidFill>
              </a:defRPr>
            </a:lvl1pPr>
          </a:lstStyle>
          <a:p>
            <a:r>
              <a:rPr lang="en-US"/>
              <a:t>Title and Content</a:t>
            </a:r>
          </a:p>
        </p:txBody>
      </p:sp>
      <p:pic>
        <p:nvPicPr>
          <p:cNvPr id="29" name="Picture 28">
            <a:extLst>
              <a:ext uri="{FF2B5EF4-FFF2-40B4-BE49-F238E27FC236}">
                <a16:creationId xmlns:a16="http://schemas.microsoft.com/office/drawing/2014/main" id="{15C31186-0E70-6A4D-A724-D078824AA877}"/>
              </a:ext>
            </a:extLst>
          </p:cNvPr>
          <p:cNvPicPr>
            <a:picLocks noChangeAspect="1"/>
          </p:cNvPicPr>
          <p:nvPr userDrawn="1"/>
        </p:nvPicPr>
        <p:blipFill>
          <a:blip r:embed="rId2">
            <a:biLevel thresh="75000"/>
          </a:blip>
          <a:stretch>
            <a:fillRect/>
          </a:stretch>
        </p:blipFill>
        <p:spPr>
          <a:xfrm>
            <a:off x="609598" y="5961523"/>
            <a:ext cx="746276" cy="746276"/>
          </a:xfrm>
          <a:prstGeom prst="rect">
            <a:avLst/>
          </a:prstGeom>
        </p:spPr>
      </p:pic>
      <p:pic>
        <p:nvPicPr>
          <p:cNvPr id="10" name="Picture 9">
            <a:extLst>
              <a:ext uri="{FF2B5EF4-FFF2-40B4-BE49-F238E27FC236}">
                <a16:creationId xmlns:a16="http://schemas.microsoft.com/office/drawing/2014/main" id="{20E06153-FABF-5F42-BB07-5A813839A3D5}"/>
              </a:ext>
            </a:extLst>
          </p:cNvPr>
          <p:cNvPicPr>
            <a:picLocks noChangeAspect="1"/>
          </p:cNvPicPr>
          <p:nvPr userDrawn="1"/>
        </p:nvPicPr>
        <p:blipFill rotWithShape="1">
          <a:blip r:embed="rId3">
            <a:duotone>
              <a:schemeClr val="accent5">
                <a:shade val="45000"/>
                <a:satMod val="135000"/>
              </a:schemeClr>
              <a:prstClr val="white"/>
            </a:duotone>
          </a:blip>
          <a:srcRect l="35264" t="-20097" b="13967"/>
          <a:stretch/>
        </p:blipFill>
        <p:spPr>
          <a:xfrm flipH="1">
            <a:off x="8223990" y="5423338"/>
            <a:ext cx="3968007" cy="1455676"/>
          </a:xfrm>
          <a:prstGeom prst="rect">
            <a:avLst/>
          </a:prstGeom>
        </p:spPr>
      </p:pic>
    </p:spTree>
    <p:extLst>
      <p:ext uri="{BB962C8B-B14F-4D97-AF65-F5344CB8AC3E}">
        <p14:creationId xmlns:p14="http://schemas.microsoft.com/office/powerpoint/2010/main" val="21517622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ECA92D-67D7-4296-808F-8B63D005674D}"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1D6239C8-B51F-4445-98D7-C6882B806673}" type="slidenum">
              <a:rPr lang="en-US" smtClean="0"/>
              <a:t>‹#›</a:t>
            </a:fld>
            <a:endParaRPr lang="en-US"/>
          </a:p>
        </p:txBody>
      </p:sp>
    </p:spTree>
    <p:extLst>
      <p:ext uri="{BB962C8B-B14F-4D97-AF65-F5344CB8AC3E}">
        <p14:creationId xmlns:p14="http://schemas.microsoft.com/office/powerpoint/2010/main" val="21878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ECA92D-67D7-4296-808F-8B63D005674D}"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6239C8-B51F-4445-98D7-C6882B806673}" type="slidenum">
              <a:rPr lang="en-US" smtClean="0"/>
              <a:t>‹#›</a:t>
            </a:fld>
            <a:endParaRPr lang="en-US"/>
          </a:p>
        </p:txBody>
      </p:sp>
    </p:spTree>
    <p:extLst>
      <p:ext uri="{BB962C8B-B14F-4D97-AF65-F5344CB8AC3E}">
        <p14:creationId xmlns:p14="http://schemas.microsoft.com/office/powerpoint/2010/main" val="2460283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3ECA92D-67D7-4296-808F-8B63D005674D}" type="datetimeFigureOut">
              <a:rPr lang="en-US" smtClean="0"/>
              <a:t>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6239C8-B51F-4445-98D7-C6882B806673}" type="slidenum">
              <a:rPr lang="en-US" smtClean="0"/>
              <a:t>‹#›</a:t>
            </a:fld>
            <a:endParaRPr lang="en-US"/>
          </a:p>
        </p:txBody>
      </p:sp>
    </p:spTree>
    <p:extLst>
      <p:ext uri="{BB962C8B-B14F-4D97-AF65-F5344CB8AC3E}">
        <p14:creationId xmlns:p14="http://schemas.microsoft.com/office/powerpoint/2010/main" val="46194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3ECA92D-67D7-4296-808F-8B63D005674D}" type="datetimeFigureOut">
              <a:rPr lang="en-US" smtClean="0"/>
              <a:t>2/10/2025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6239C8-B51F-4445-98D7-C6882B806673}" type="slidenum">
              <a:rPr lang="en-US" smtClean="0"/>
              <a:t>‹#›</a:t>
            </a:fld>
            <a:endParaRPr lang="en-US"/>
          </a:p>
        </p:txBody>
      </p:sp>
    </p:spTree>
    <p:extLst>
      <p:ext uri="{BB962C8B-B14F-4D97-AF65-F5344CB8AC3E}">
        <p14:creationId xmlns:p14="http://schemas.microsoft.com/office/powerpoint/2010/main" val="255022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3ECA92D-67D7-4296-808F-8B63D005674D}" type="datetimeFigureOut">
              <a:rPr lang="en-US" smtClean="0"/>
              <a:t>2/10/2025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6239C8-B51F-4445-98D7-C6882B806673}" type="slidenum">
              <a:rPr lang="en-US" smtClean="0"/>
              <a:t>‹#›</a:t>
            </a:fld>
            <a:endParaRPr lang="en-US"/>
          </a:p>
        </p:txBody>
      </p:sp>
    </p:spTree>
    <p:extLst>
      <p:ext uri="{BB962C8B-B14F-4D97-AF65-F5344CB8AC3E}">
        <p14:creationId xmlns:p14="http://schemas.microsoft.com/office/powerpoint/2010/main" val="4054923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ECA92D-67D7-4296-808F-8B63D005674D}" type="datetimeFigureOut">
              <a:rPr lang="en-US" smtClean="0"/>
              <a:t>2/10/2025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6239C8-B51F-4445-98D7-C6882B806673}" type="slidenum">
              <a:rPr lang="en-US" smtClean="0"/>
              <a:t>‹#›</a:t>
            </a:fld>
            <a:endParaRPr lang="en-US"/>
          </a:p>
        </p:txBody>
      </p:sp>
    </p:spTree>
    <p:extLst>
      <p:ext uri="{BB962C8B-B14F-4D97-AF65-F5344CB8AC3E}">
        <p14:creationId xmlns:p14="http://schemas.microsoft.com/office/powerpoint/2010/main" val="1124363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ECA92D-67D7-4296-808F-8B63D005674D}" type="datetimeFigureOut">
              <a:rPr lang="en-US" smtClean="0"/>
              <a:t>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6239C8-B51F-4445-98D7-C6882B806673}" type="slidenum">
              <a:rPr lang="en-US" smtClean="0"/>
              <a:t>‹#›</a:t>
            </a:fld>
            <a:endParaRPr lang="en-US"/>
          </a:p>
        </p:txBody>
      </p:sp>
    </p:spTree>
    <p:extLst>
      <p:ext uri="{BB962C8B-B14F-4D97-AF65-F5344CB8AC3E}">
        <p14:creationId xmlns:p14="http://schemas.microsoft.com/office/powerpoint/2010/main" val="1557773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ECA92D-67D7-4296-808F-8B63D005674D}" type="datetimeFigureOut">
              <a:rPr lang="en-US" smtClean="0"/>
              <a:t>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6239C8-B51F-4445-98D7-C6882B806673}" type="slidenum">
              <a:rPr lang="en-US" smtClean="0"/>
              <a:t>‹#›</a:t>
            </a:fld>
            <a:endParaRPr lang="en-US"/>
          </a:p>
        </p:txBody>
      </p:sp>
    </p:spTree>
    <p:extLst>
      <p:ext uri="{BB962C8B-B14F-4D97-AF65-F5344CB8AC3E}">
        <p14:creationId xmlns:p14="http://schemas.microsoft.com/office/powerpoint/2010/main" val="3786725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ECA92D-67D7-4296-808F-8B63D005674D}" type="datetimeFigureOut">
              <a:rPr lang="en-US" smtClean="0"/>
              <a:t>2/10/2025</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D6239C8-B51F-4445-98D7-C6882B806673}" type="slidenum">
              <a:rPr lang="en-US" smtClean="0"/>
              <a:t>‹#›</a:t>
            </a:fld>
            <a:endParaRPr lang="en-US"/>
          </a:p>
        </p:txBody>
      </p:sp>
    </p:spTree>
    <p:extLst>
      <p:ext uri="{BB962C8B-B14F-4D97-AF65-F5344CB8AC3E}">
        <p14:creationId xmlns:p14="http://schemas.microsoft.com/office/powerpoint/2010/main" val="2811794126"/>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68" r:id="rId17"/>
    <p:sldLayoutId id="2147483771" r:id="rId18"/>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diagramLayout" Target="../diagrams/layout3.xml"/><Relationship Id="rId7" Type="http://schemas.openxmlformats.org/officeDocument/2006/relationships/image" Target="../media/image34.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hyperlink" Target="http://www.hudexchange.info/programs" TargetMode="External"/><Relationship Id="rId7" Type="http://schemas.openxmlformats.org/officeDocument/2006/relationships/hyperlink" Target="https://www.hudexchange.info/homelessness-assistance/diseases/#covid-19-key-resources" TargetMode="External"/><Relationship Id="rId2" Type="http://schemas.openxmlformats.org/officeDocument/2006/relationships/hyperlink" Target="http://www.hudexchange.info/grantees" TargetMode="External"/><Relationship Id="rId1" Type="http://schemas.openxmlformats.org/officeDocument/2006/relationships/slideLayout" Target="../slideLayouts/slideLayout7.xml"/><Relationship Id="rId6" Type="http://schemas.openxmlformats.org/officeDocument/2006/relationships/hyperlink" Target="https://www.hudexchange.info/program-support/my-question/" TargetMode="External"/><Relationship Id="rId5" Type="http://schemas.openxmlformats.org/officeDocument/2006/relationships/hyperlink" Target="mailto:CPDQuestionsAnswered@hud.gov" TargetMode="External"/><Relationship Id="rId4" Type="http://schemas.openxmlformats.org/officeDocument/2006/relationships/hyperlink" Target="https://cfo.gov/grants/training/"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jpeg"/><Relationship Id="rId7" Type="http://schemas.openxmlformats.org/officeDocument/2006/relationships/diagramColors" Target="../diagrams/colors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0.svg"/></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1.jpeg"/><Relationship Id="rId7" Type="http://schemas.openxmlformats.org/officeDocument/2006/relationships/diagramQuickStyle" Target="../diagrams/quickStyle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41.jpeg"/><Relationship Id="rId9" Type="http://schemas.microsoft.com/office/2007/relationships/diagramDrawing" Target="../diagrams/drawing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hud.gov/program_offices/fair_housing_equal_opp/partners/FHAP" TargetMode="External"/><Relationship Id="rId2" Type="http://schemas.openxmlformats.org/officeDocument/2006/relationships/hyperlink" Target="https://www.hud.gov/program_offices/fair_housing_equal_opp/partners/FHIP" TargetMode="External"/><Relationship Id="rId1" Type="http://schemas.openxmlformats.org/officeDocument/2006/relationships/slideLayout" Target="../slideLayouts/slideLayout2.xml"/><Relationship Id="rId5" Type="http://schemas.openxmlformats.org/officeDocument/2006/relationships/hyperlink" Target="https://www.justice.gov/d9/2024-06/complaint_methuselah_tree-final.pdf" TargetMode="External"/><Relationship Id="rId4" Type="http://schemas.openxmlformats.org/officeDocument/2006/relationships/hyperlink" Target="https://www.hud.gov/program_offices/fair_housing_equal_opp/fair_housing_act_overview"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portalapps.hud.gov/FHEO903/Form903/Form903Start.action?lang=en" TargetMode="Externa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diagramLayout" Target="../diagrams/layout7.xml"/><Relationship Id="rId7" Type="http://schemas.openxmlformats.org/officeDocument/2006/relationships/image" Target="../media/image48.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52.png"/><Relationship Id="rId7" Type="http://schemas.openxmlformats.org/officeDocument/2006/relationships/diagramColors" Target="../diagrams/colors8.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56.svg"/></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21.sv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svg"/><Relationship Id="rId3" Type="http://schemas.openxmlformats.org/officeDocument/2006/relationships/image" Target="../media/image23.svg"/><Relationship Id="rId7" Type="http://schemas.openxmlformats.org/officeDocument/2006/relationships/image" Target="../media/image27.svg"/><Relationship Id="rId12"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25.sv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A0131-9A2B-780A-BAC4-CF94E09FEDC2}"/>
              </a:ext>
            </a:extLst>
          </p:cNvPr>
          <p:cNvSpPr>
            <a:spLocks noGrp="1"/>
          </p:cNvSpPr>
          <p:nvPr>
            <p:ph type="ctrTitle"/>
          </p:nvPr>
        </p:nvSpPr>
        <p:spPr>
          <a:xfrm>
            <a:off x="4515377" y="217221"/>
            <a:ext cx="5750698" cy="1035784"/>
          </a:xfrm>
        </p:spPr>
        <p:txBody>
          <a:bodyPr/>
          <a:lstStyle/>
          <a:p>
            <a:r>
              <a:rPr lang="en-US" dirty="0"/>
              <a:t>Programs of HUD</a:t>
            </a:r>
          </a:p>
        </p:txBody>
      </p:sp>
      <p:sp>
        <p:nvSpPr>
          <p:cNvPr id="3" name="Subtitle 2">
            <a:extLst>
              <a:ext uri="{FF2B5EF4-FFF2-40B4-BE49-F238E27FC236}">
                <a16:creationId xmlns:a16="http://schemas.microsoft.com/office/drawing/2014/main" id="{E8782921-4E5F-835A-0C0B-5BE05298D351}"/>
              </a:ext>
            </a:extLst>
          </p:cNvPr>
          <p:cNvSpPr>
            <a:spLocks noGrp="1"/>
          </p:cNvSpPr>
          <p:nvPr>
            <p:ph type="subTitle" idx="1"/>
          </p:nvPr>
        </p:nvSpPr>
        <p:spPr>
          <a:xfrm>
            <a:off x="3896903" y="1133217"/>
            <a:ext cx="6987645" cy="1388534"/>
          </a:xfrm>
        </p:spPr>
        <p:txBody>
          <a:bodyPr/>
          <a:lstStyle/>
          <a:p>
            <a:r>
              <a:rPr lang="en-US" dirty="0"/>
              <a:t>Major Mortgage, Grant, Assistance, and Regulatory Programs</a:t>
            </a:r>
          </a:p>
        </p:txBody>
      </p:sp>
      <p:pic>
        <p:nvPicPr>
          <p:cNvPr id="1028" name="Picture 4" descr="Fair Housing Rule Proposed By HUD - Escalon Times">
            <a:extLst>
              <a:ext uri="{FF2B5EF4-FFF2-40B4-BE49-F238E27FC236}">
                <a16:creationId xmlns:a16="http://schemas.microsoft.com/office/drawing/2014/main" id="{0D1043E7-5A51-3763-6826-BC38282B1C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887" y="4816443"/>
            <a:ext cx="2067256" cy="194196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a:extLst>
              <a:ext uri="{FF2B5EF4-FFF2-40B4-BE49-F238E27FC236}">
                <a16:creationId xmlns:a16="http://schemas.microsoft.com/office/drawing/2014/main" id="{7DD290EE-6036-C0EE-C9F5-3D46B5170024}"/>
              </a:ext>
            </a:extLst>
          </p:cNvPr>
          <p:cNvSpPr>
            <a:spLocks noChangeAspect="1" noChangeArrowheads="1"/>
          </p:cNvSpPr>
          <p:nvPr/>
        </p:nvSpPr>
        <p:spPr bwMode="auto">
          <a:xfrm>
            <a:off x="3562350" y="895350"/>
            <a:ext cx="2686050" cy="2686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descr="Graphical user interface, text&#10;&#10;Description automatically generated">
            <a:extLst>
              <a:ext uri="{FF2B5EF4-FFF2-40B4-BE49-F238E27FC236}">
                <a16:creationId xmlns:a16="http://schemas.microsoft.com/office/drawing/2014/main" id="{21DF8927-3544-97C5-BEB0-CA7A5681CA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6469" y="2249440"/>
            <a:ext cx="7325857" cy="31396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40586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35BB8CE3-1108-427B-AAF7-B8F198033782}"/>
              </a:ext>
            </a:extLst>
          </p:cNvPr>
          <p:cNvGraphicFramePr/>
          <p:nvPr>
            <p:extLst>
              <p:ext uri="{D42A27DB-BD31-4B8C-83A1-F6EECF244321}">
                <p14:modId xmlns:p14="http://schemas.microsoft.com/office/powerpoint/2010/main" val="2240727983"/>
              </p:ext>
            </p:extLst>
          </p:nvPr>
        </p:nvGraphicFramePr>
        <p:xfrm>
          <a:off x="0" y="0"/>
          <a:ext cx="12192000" cy="6762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id="{ED5F5FBF-E0BD-4413-B1F3-6F580FD276D1}"/>
              </a:ext>
            </a:extLst>
          </p:cNvPr>
          <p:cNvSpPr txBox="1"/>
          <p:nvPr/>
        </p:nvSpPr>
        <p:spPr>
          <a:xfrm>
            <a:off x="1866511" y="5700534"/>
            <a:ext cx="7467600" cy="369332"/>
          </a:xfrm>
          <a:prstGeom prst="rect">
            <a:avLst/>
          </a:prstGeom>
          <a:solidFill>
            <a:srgbClr val="71C3BE"/>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latin typeface="Abadi" panose="020B0604020104020204" pitchFamily="34" charset="0"/>
              </a:rPr>
              <a:t>State of Maine CDBG Annual Grant Allocation for FY2024: $11,808,636</a:t>
            </a:r>
          </a:p>
        </p:txBody>
      </p:sp>
      <p:pic>
        <p:nvPicPr>
          <p:cNvPr id="5" name="Graphic 4" descr="Flying Money with solid fill">
            <a:extLst>
              <a:ext uri="{FF2B5EF4-FFF2-40B4-BE49-F238E27FC236}">
                <a16:creationId xmlns:a16="http://schemas.microsoft.com/office/drawing/2014/main" id="{21548B34-1E74-3687-D683-2DEB243E7F8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78347" y="5426075"/>
            <a:ext cx="914400" cy="914400"/>
          </a:xfrm>
          <a:prstGeom prst="rect">
            <a:avLst/>
          </a:prstGeom>
        </p:spPr>
      </p:pic>
      <p:sp>
        <p:nvSpPr>
          <p:cNvPr id="3" name="Slide Number Placeholder 2">
            <a:extLst>
              <a:ext uri="{FF2B5EF4-FFF2-40B4-BE49-F238E27FC236}">
                <a16:creationId xmlns:a16="http://schemas.microsoft.com/office/drawing/2014/main" id="{16C20AA5-EA34-704F-459C-9E508DADF241}"/>
              </a:ext>
            </a:extLst>
          </p:cNvPr>
          <p:cNvSpPr>
            <a:spLocks noGrp="1"/>
          </p:cNvSpPr>
          <p:nvPr>
            <p:ph type="sldNum" sz="quarter" idx="12"/>
          </p:nvPr>
        </p:nvSpPr>
        <p:spPr/>
        <p:txBody>
          <a:bodyPr/>
          <a:lstStyle/>
          <a:p>
            <a:fld id="{084289D4-888F-4959-B09D-64AB98423678}" type="slidenum">
              <a:rPr lang="en-US" smtClean="0"/>
              <a:t>10</a:t>
            </a:fld>
            <a:endParaRPr lang="en-US"/>
          </a:p>
        </p:txBody>
      </p:sp>
      <p:sp>
        <p:nvSpPr>
          <p:cNvPr id="7" name="Title 2">
            <a:extLst>
              <a:ext uri="{FF2B5EF4-FFF2-40B4-BE49-F238E27FC236}">
                <a16:creationId xmlns:a16="http://schemas.microsoft.com/office/drawing/2014/main" id="{46C98753-3E60-9212-D5E2-7ADAE672CF22}"/>
              </a:ext>
            </a:extLst>
          </p:cNvPr>
          <p:cNvSpPr txBox="1">
            <a:spLocks/>
          </p:cNvSpPr>
          <p:nvPr/>
        </p:nvSpPr>
        <p:spPr>
          <a:xfrm>
            <a:off x="3581398" y="227735"/>
            <a:ext cx="10972804" cy="9065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State of Maine and CPD Funds</a:t>
            </a:r>
          </a:p>
        </p:txBody>
      </p:sp>
    </p:spTree>
    <p:extLst>
      <p:ext uri="{BB962C8B-B14F-4D97-AF65-F5344CB8AC3E}">
        <p14:creationId xmlns:p14="http://schemas.microsoft.com/office/powerpoint/2010/main" val="641565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a:extLst>
            <a:ext uri="{FF2B5EF4-FFF2-40B4-BE49-F238E27FC236}">
              <a16:creationId xmlns:a16="http://schemas.microsoft.com/office/drawing/2014/main" id="{730872CA-F4AF-4B93-868B-969C57948228}"/>
            </a:ext>
          </a:extLst>
        </p:cNvPr>
        <p:cNvGrpSpPr/>
        <p:nvPr/>
      </p:nvGrpSpPr>
      <p:grpSpPr>
        <a:xfrm>
          <a:off x="0" y="0"/>
          <a:ext cx="0" cy="0"/>
          <a:chOff x="0" y="0"/>
          <a:chExt cx="0" cy="0"/>
        </a:xfrm>
      </p:grpSpPr>
      <p:grpSp>
        <p:nvGrpSpPr>
          <p:cNvPr id="55" name="Group 54">
            <a:extLst>
              <a:ext uri="{FF2B5EF4-FFF2-40B4-BE49-F238E27FC236}">
                <a16:creationId xmlns:a16="http://schemas.microsoft.com/office/drawing/2014/main" id="{55BA032C-3791-82CE-E4E6-177B77A8698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56" name="Freeform 6">
              <a:extLst>
                <a:ext uri="{FF2B5EF4-FFF2-40B4-BE49-F238E27FC236}">
                  <a16:creationId xmlns:a16="http://schemas.microsoft.com/office/drawing/2014/main" id="{E536406D-A922-D047-71C2-F39C26125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57" name="Freeform 7">
              <a:extLst>
                <a:ext uri="{FF2B5EF4-FFF2-40B4-BE49-F238E27FC236}">
                  <a16:creationId xmlns:a16="http://schemas.microsoft.com/office/drawing/2014/main" id="{4CB2E23A-EB2B-6416-D6FF-72D072AD9F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58" name="Freeform 8">
              <a:extLst>
                <a:ext uri="{FF2B5EF4-FFF2-40B4-BE49-F238E27FC236}">
                  <a16:creationId xmlns:a16="http://schemas.microsoft.com/office/drawing/2014/main" id="{F07AD5C4-BAA8-714D-ABDB-C5924B3688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59" name="Freeform 9">
              <a:extLst>
                <a:ext uri="{FF2B5EF4-FFF2-40B4-BE49-F238E27FC236}">
                  <a16:creationId xmlns:a16="http://schemas.microsoft.com/office/drawing/2014/main" id="{98950670-4ABA-1420-3B63-B218843CF9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60" name="Freeform 10">
              <a:extLst>
                <a:ext uri="{FF2B5EF4-FFF2-40B4-BE49-F238E27FC236}">
                  <a16:creationId xmlns:a16="http://schemas.microsoft.com/office/drawing/2014/main" id="{DED9578B-4884-E755-61E0-35BBE1A92E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61" name="Freeform 11">
              <a:extLst>
                <a:ext uri="{FF2B5EF4-FFF2-40B4-BE49-F238E27FC236}">
                  <a16:creationId xmlns:a16="http://schemas.microsoft.com/office/drawing/2014/main" id="{D5DAC4CF-7FD6-C634-DA6B-0FD697581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useBgFill="1">
        <p:nvSpPr>
          <p:cNvPr id="63" name="Rectangle 62">
            <a:extLst>
              <a:ext uri="{FF2B5EF4-FFF2-40B4-BE49-F238E27FC236}">
                <a16:creationId xmlns:a16="http://schemas.microsoft.com/office/drawing/2014/main" id="{7719EC4A-E6E9-3AF0-9954-03F8F86B3D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218F051-C2A5-02A5-1EDB-0AAA673358F8}"/>
              </a:ext>
            </a:extLst>
          </p:cNvPr>
          <p:cNvSpPr>
            <a:spLocks noGrp="1"/>
          </p:cNvSpPr>
          <p:nvPr>
            <p:ph type="title"/>
          </p:nvPr>
        </p:nvSpPr>
        <p:spPr>
          <a:xfrm>
            <a:off x="3854451" y="685800"/>
            <a:ext cx="7648573" cy="1752599"/>
          </a:xfrm>
        </p:spPr>
        <p:txBody>
          <a:bodyPr vert="horz" lIns="91440" tIns="45720" rIns="91440" bIns="45720" rtlCol="0" anchor="ctr">
            <a:normAutofit/>
          </a:bodyPr>
          <a:lstStyle/>
          <a:p>
            <a:r>
              <a:rPr lang="en-US" sz="4000" i="1" dirty="0">
                <a:solidFill>
                  <a:schemeClr val="tx1"/>
                </a:solidFill>
              </a:rPr>
              <a:t>Maine Entitlement Communities and Allocations</a:t>
            </a:r>
          </a:p>
        </p:txBody>
      </p:sp>
      <p:sp>
        <p:nvSpPr>
          <p:cNvPr id="65" name="Rectangle 64">
            <a:extLst>
              <a:ext uri="{FF2B5EF4-FFF2-40B4-BE49-F238E27FC236}">
                <a16:creationId xmlns:a16="http://schemas.microsoft.com/office/drawing/2014/main" id="{F791CFD2-09E9-DB32-BD2A-244EE60ECA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67" name="Freeform 6">
            <a:extLst>
              <a:ext uri="{FF2B5EF4-FFF2-40B4-BE49-F238E27FC236}">
                <a16:creationId xmlns:a16="http://schemas.microsoft.com/office/drawing/2014/main" id="{593E7023-07A1-4842-7700-4C6519D7C8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5233" y="1"/>
            <a:ext cx="858884" cy="2780957"/>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lumMod val="75000"/>
            </a:schemeClr>
          </a:solidFill>
          <a:ln>
            <a:noFill/>
          </a:ln>
        </p:spPr>
        <p:txBody>
          <a:bodyPr/>
          <a:lstStyle/>
          <a:p>
            <a:endParaRPr lang="en-US"/>
          </a:p>
        </p:txBody>
      </p:sp>
      <p:sp>
        <p:nvSpPr>
          <p:cNvPr id="69" name="Freeform 7">
            <a:extLst>
              <a:ext uri="{FF2B5EF4-FFF2-40B4-BE49-F238E27FC236}">
                <a16:creationId xmlns:a16="http://schemas.microsoft.com/office/drawing/2014/main" id="{C11CE439-5540-4530-ECAD-837FAD1FB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41424" y="1"/>
            <a:ext cx="835810" cy="2671495"/>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txBody>
          <a:bodyPr/>
          <a:lstStyle/>
          <a:p>
            <a:endParaRPr lang="en-US"/>
          </a:p>
        </p:txBody>
      </p:sp>
      <p:sp>
        <p:nvSpPr>
          <p:cNvPr id="71" name="Freeform 12">
            <a:extLst>
              <a:ext uri="{FF2B5EF4-FFF2-40B4-BE49-F238E27FC236}">
                <a16:creationId xmlns:a16="http://schemas.microsoft.com/office/drawing/2014/main" id="{C1E65CD5-7DEC-3A1C-3C0C-5E3D9682AB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41424" y="2585830"/>
            <a:ext cx="2175413" cy="4272171"/>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txBody>
          <a:bodyPr/>
          <a:lstStyle/>
          <a:p>
            <a:endParaRPr lang="en-US"/>
          </a:p>
        </p:txBody>
      </p:sp>
      <p:sp>
        <p:nvSpPr>
          <p:cNvPr id="73" name="Freeform 13">
            <a:extLst>
              <a:ext uri="{FF2B5EF4-FFF2-40B4-BE49-F238E27FC236}">
                <a16:creationId xmlns:a16="http://schemas.microsoft.com/office/drawing/2014/main" id="{AB87444A-496D-0FB8-1F83-19F46E3FB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9078" y="2695292"/>
            <a:ext cx="2690743" cy="4162709"/>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75" name="Freeform: Shape 74">
            <a:extLst>
              <a:ext uri="{FF2B5EF4-FFF2-40B4-BE49-F238E27FC236}">
                <a16:creationId xmlns:a16="http://schemas.microsoft.com/office/drawing/2014/main" id="{7389B366-3EAD-FF3C-5465-655DFED56C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5233" y="2690532"/>
            <a:ext cx="2904320" cy="4167469"/>
          </a:xfrm>
          <a:custGeom>
            <a:avLst/>
            <a:gdLst>
              <a:gd name="connsiteX0" fmla="*/ 0 w 2904320"/>
              <a:gd name="connsiteY0" fmla="*/ 0 h 4167469"/>
              <a:gd name="connsiteX1" fmla="*/ 288431 w 2904320"/>
              <a:gd name="connsiteY1" fmla="*/ 90425 h 4167469"/>
              <a:gd name="connsiteX2" fmla="*/ 2904320 w 2904320"/>
              <a:gd name="connsiteY2" fmla="*/ 3220465 h 4167469"/>
              <a:gd name="connsiteX3" fmla="*/ 2904320 w 2904320"/>
              <a:gd name="connsiteY3" fmla="*/ 4167469 h 4167469"/>
              <a:gd name="connsiteX4" fmla="*/ 2694589 w 2904320"/>
              <a:gd name="connsiteY4" fmla="*/ 4167469 h 4167469"/>
              <a:gd name="connsiteX5" fmla="*/ 3846 w 2904320"/>
              <a:gd name="connsiteY5" fmla="*/ 4759 h 416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4320" h="4167469">
                <a:moveTo>
                  <a:pt x="0" y="0"/>
                </a:moveTo>
                <a:lnTo>
                  <a:pt x="288431" y="90425"/>
                </a:lnTo>
                <a:lnTo>
                  <a:pt x="2904320" y="3220465"/>
                </a:lnTo>
                <a:lnTo>
                  <a:pt x="2904320" y="4167469"/>
                </a:lnTo>
                <a:lnTo>
                  <a:pt x="2694589" y="4167469"/>
                </a:lnTo>
                <a:lnTo>
                  <a:pt x="3846" y="4759"/>
                </a:lnTo>
                <a:close/>
              </a:path>
            </a:pathLst>
          </a:custGeom>
          <a:solidFill>
            <a:schemeClr val="accent1">
              <a:lumMod val="75000"/>
            </a:schemeClr>
          </a:solidFill>
          <a:ln>
            <a:noFill/>
          </a:ln>
        </p:spPr>
        <p:txBody>
          <a:bodyPr/>
          <a:lstStyle/>
          <a:p>
            <a:endParaRPr lang="en-US"/>
          </a:p>
        </p:txBody>
      </p:sp>
      <p:sp>
        <p:nvSpPr>
          <p:cNvPr id="77" name="Freeform 15">
            <a:extLst>
              <a:ext uri="{FF2B5EF4-FFF2-40B4-BE49-F238E27FC236}">
                <a16:creationId xmlns:a16="http://schemas.microsoft.com/office/drawing/2014/main" id="{ADA727A3-DA2E-D00A-B3FB-5B802E5C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41424" y="2581071"/>
            <a:ext cx="2894568" cy="427693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txBody>
          <a:bodyPr/>
          <a:lstStyle/>
          <a:p>
            <a:endParaRPr lang="en-US"/>
          </a:p>
        </p:txBody>
      </p:sp>
      <p:graphicFrame>
        <p:nvGraphicFramePr>
          <p:cNvPr id="6" name="Table 5">
            <a:extLst>
              <a:ext uri="{FF2B5EF4-FFF2-40B4-BE49-F238E27FC236}">
                <a16:creationId xmlns:a16="http://schemas.microsoft.com/office/drawing/2014/main" id="{D468787C-55DF-5CA1-9B64-1C591FA7A7AD}"/>
              </a:ext>
            </a:extLst>
          </p:cNvPr>
          <p:cNvGraphicFramePr>
            <a:graphicFrameLocks noGrp="1"/>
          </p:cNvGraphicFramePr>
          <p:nvPr>
            <p:extLst>
              <p:ext uri="{D42A27DB-BD31-4B8C-83A1-F6EECF244321}">
                <p14:modId xmlns:p14="http://schemas.microsoft.com/office/powerpoint/2010/main" val="1633891871"/>
              </p:ext>
            </p:extLst>
          </p:nvPr>
        </p:nvGraphicFramePr>
        <p:xfrm>
          <a:off x="4250866" y="2780958"/>
          <a:ext cx="7550610" cy="2457794"/>
        </p:xfrm>
        <a:graphic>
          <a:graphicData uri="http://schemas.openxmlformats.org/drawingml/2006/table">
            <a:tbl>
              <a:tblPr>
                <a:tableStyleId>{5C22544A-7EE6-4342-B048-85BDC9FD1C3A}</a:tableStyleId>
              </a:tblPr>
              <a:tblGrid>
                <a:gridCol w="1772410">
                  <a:extLst>
                    <a:ext uri="{9D8B030D-6E8A-4147-A177-3AD203B41FA5}">
                      <a16:colId xmlns:a16="http://schemas.microsoft.com/office/drawing/2014/main" val="2065891335"/>
                    </a:ext>
                  </a:extLst>
                </a:gridCol>
                <a:gridCol w="328754">
                  <a:extLst>
                    <a:ext uri="{9D8B030D-6E8A-4147-A177-3AD203B41FA5}">
                      <a16:colId xmlns:a16="http://schemas.microsoft.com/office/drawing/2014/main" val="1957477974"/>
                    </a:ext>
                  </a:extLst>
                </a:gridCol>
                <a:gridCol w="914792">
                  <a:extLst>
                    <a:ext uri="{9D8B030D-6E8A-4147-A177-3AD203B41FA5}">
                      <a16:colId xmlns:a16="http://schemas.microsoft.com/office/drawing/2014/main" val="1205709493"/>
                    </a:ext>
                  </a:extLst>
                </a:gridCol>
                <a:gridCol w="761136">
                  <a:extLst>
                    <a:ext uri="{9D8B030D-6E8A-4147-A177-3AD203B41FA5}">
                      <a16:colId xmlns:a16="http://schemas.microsoft.com/office/drawing/2014/main" val="2311907870"/>
                    </a:ext>
                  </a:extLst>
                </a:gridCol>
                <a:gridCol w="1043435">
                  <a:extLst>
                    <a:ext uri="{9D8B030D-6E8A-4147-A177-3AD203B41FA5}">
                      <a16:colId xmlns:a16="http://schemas.microsoft.com/office/drawing/2014/main" val="3717820387"/>
                    </a:ext>
                  </a:extLst>
                </a:gridCol>
                <a:gridCol w="843324">
                  <a:extLst>
                    <a:ext uri="{9D8B030D-6E8A-4147-A177-3AD203B41FA5}">
                      <a16:colId xmlns:a16="http://schemas.microsoft.com/office/drawing/2014/main" val="2509301651"/>
                    </a:ext>
                  </a:extLst>
                </a:gridCol>
                <a:gridCol w="843324">
                  <a:extLst>
                    <a:ext uri="{9D8B030D-6E8A-4147-A177-3AD203B41FA5}">
                      <a16:colId xmlns:a16="http://schemas.microsoft.com/office/drawing/2014/main" val="1350890162"/>
                    </a:ext>
                  </a:extLst>
                </a:gridCol>
                <a:gridCol w="1043435">
                  <a:extLst>
                    <a:ext uri="{9D8B030D-6E8A-4147-A177-3AD203B41FA5}">
                      <a16:colId xmlns:a16="http://schemas.microsoft.com/office/drawing/2014/main" val="4112981006"/>
                    </a:ext>
                  </a:extLst>
                </a:gridCol>
              </a:tblGrid>
              <a:tr h="330348">
                <a:tc gridSpan="8">
                  <a:txBody>
                    <a:bodyPr/>
                    <a:lstStyle/>
                    <a:p>
                      <a:pPr algn="ctr" fontAlgn="b"/>
                      <a:r>
                        <a:rPr lang="en-US" sz="1400" b="1" u="sng" strike="noStrike" dirty="0">
                          <a:effectLst/>
                        </a:rPr>
                        <a:t>FY 2024 Community Planning and Development Formula Program Allocations</a:t>
                      </a:r>
                      <a:endParaRPr lang="en-US" sz="1400" b="1" i="0" u="sng"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2955391"/>
                  </a:ext>
                </a:extLst>
              </a:tr>
              <a:tr h="277493">
                <a:tc>
                  <a:txBody>
                    <a:bodyPr/>
                    <a:lstStyle/>
                    <a:p>
                      <a:pPr algn="l" fontAlgn="b"/>
                      <a:r>
                        <a:rPr lang="en-US" sz="1100" u="none" strike="noStrike">
                          <a:effectLst/>
                        </a:rPr>
                        <a:t>NAME</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STA</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CDBG</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RHP</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HOME</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ESG</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HOPWA</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HTF</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53915221"/>
                  </a:ext>
                </a:extLst>
              </a:tr>
              <a:tr h="264279">
                <a:tc>
                  <a:txBody>
                    <a:bodyPr/>
                    <a:lstStyle/>
                    <a:p>
                      <a:pPr algn="l" fontAlgn="b"/>
                      <a:r>
                        <a:rPr lang="en-US" sz="1100" u="none" strike="noStrike">
                          <a:effectLst/>
                        </a:rPr>
                        <a:t>State of Maine</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ME</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$11,808,636</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$1,267,575</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$3,893,165.00</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$1,391,803</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$3,144,833.37</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50535119"/>
                  </a:ext>
                </a:extLst>
              </a:tr>
              <a:tr h="264279">
                <a:tc>
                  <a:txBody>
                    <a:bodyPr/>
                    <a:lstStyle/>
                    <a:p>
                      <a:pPr algn="l" fontAlgn="b"/>
                      <a:r>
                        <a:rPr lang="en-US" sz="1100" u="none" strike="noStrike">
                          <a:effectLst/>
                        </a:rPr>
                        <a:t>Auburn</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$508,342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$428,732.84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29759921"/>
                  </a:ext>
                </a:extLst>
              </a:tr>
              <a:tr h="264279">
                <a:tc>
                  <a:txBody>
                    <a:bodyPr/>
                    <a:lstStyle/>
                    <a:p>
                      <a:pPr algn="l" fontAlgn="b"/>
                      <a:r>
                        <a:rPr lang="en-US" sz="1100" u="none" strike="noStrike">
                          <a:effectLst/>
                        </a:rPr>
                        <a:t>Bangor</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$821,802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13230060"/>
                  </a:ext>
                </a:extLst>
              </a:tr>
              <a:tr h="264279">
                <a:tc>
                  <a:txBody>
                    <a:bodyPr/>
                    <a:lstStyle/>
                    <a:p>
                      <a:pPr algn="l" fontAlgn="b"/>
                      <a:r>
                        <a:rPr lang="en-US" sz="1100" u="none" strike="noStrike">
                          <a:effectLst/>
                        </a:rPr>
                        <a:t>Biddeford</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$393,621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25228396"/>
                  </a:ext>
                </a:extLst>
              </a:tr>
              <a:tr h="264279">
                <a:tc>
                  <a:txBody>
                    <a:bodyPr/>
                    <a:lstStyle/>
                    <a:p>
                      <a:pPr algn="l" fontAlgn="b"/>
                      <a:r>
                        <a:rPr lang="en-US" sz="1100" u="none" strike="noStrike">
                          <a:effectLst/>
                        </a:rPr>
                        <a:t>Lewiston</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$788,093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54893213"/>
                  </a:ext>
                </a:extLst>
              </a:tr>
              <a:tr h="264279">
                <a:tc>
                  <a:txBody>
                    <a:bodyPr/>
                    <a:lstStyle/>
                    <a:p>
                      <a:pPr algn="l" fontAlgn="b"/>
                      <a:r>
                        <a:rPr lang="en-US" sz="1100" u="none" strike="noStrike">
                          <a:effectLst/>
                        </a:rPr>
                        <a:t>Portland</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$1,833,541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$839,923.23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$161,998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8734896"/>
                  </a:ext>
                </a:extLst>
              </a:tr>
              <a:tr h="264279">
                <a:tc>
                  <a:txBody>
                    <a:bodyPr/>
                    <a:lstStyle/>
                    <a:p>
                      <a:pPr algn="l" fontAlgn="b"/>
                      <a:r>
                        <a:rPr lang="en-US" sz="1100" u="none" strike="noStrike">
                          <a:effectLst/>
                        </a:rPr>
                        <a:t>Cumberland County</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$1,556,118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92306314"/>
                  </a:ext>
                </a:extLst>
              </a:tr>
            </a:tbl>
          </a:graphicData>
        </a:graphic>
      </p:graphicFrame>
      <p:sp>
        <p:nvSpPr>
          <p:cNvPr id="2" name="TextBox 1">
            <a:extLst>
              <a:ext uri="{FF2B5EF4-FFF2-40B4-BE49-F238E27FC236}">
                <a16:creationId xmlns:a16="http://schemas.microsoft.com/office/drawing/2014/main" id="{F5EBEEEC-4331-2C79-228B-A8663391C8D4}"/>
              </a:ext>
            </a:extLst>
          </p:cNvPr>
          <p:cNvSpPr txBox="1"/>
          <p:nvPr/>
        </p:nvSpPr>
        <p:spPr>
          <a:xfrm>
            <a:off x="5278169" y="5739897"/>
            <a:ext cx="6224855" cy="338554"/>
          </a:xfrm>
          <a:prstGeom prst="rect">
            <a:avLst/>
          </a:prstGeom>
          <a:noFill/>
        </p:spPr>
        <p:txBody>
          <a:bodyPr wrap="square" rtlCol="0">
            <a:spAutoFit/>
          </a:bodyPr>
          <a:lstStyle/>
          <a:p>
            <a:r>
              <a:rPr lang="en-US" sz="1600" dirty="0"/>
              <a:t>Entitlement Communities automatically receive annual funding</a:t>
            </a:r>
          </a:p>
        </p:txBody>
      </p:sp>
    </p:spTree>
    <p:extLst>
      <p:ext uri="{BB962C8B-B14F-4D97-AF65-F5344CB8AC3E}">
        <p14:creationId xmlns:p14="http://schemas.microsoft.com/office/powerpoint/2010/main" val="1282405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56"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57"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58"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59"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60"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61"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useBgFill="1">
        <p:nvSpPr>
          <p:cNvPr id="63" name="Rectangle 62">
            <a:extLst>
              <a:ext uri="{FF2B5EF4-FFF2-40B4-BE49-F238E27FC236}">
                <a16:creationId xmlns:a16="http://schemas.microsoft.com/office/drawing/2014/main" id="{24DFAAE7-061D-4086-99EC-872CB3050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5FD9B10-EE84-C632-E65E-53E76F433E35}"/>
              </a:ext>
            </a:extLst>
          </p:cNvPr>
          <p:cNvSpPr>
            <a:spLocks noGrp="1"/>
          </p:cNvSpPr>
          <p:nvPr>
            <p:ph type="title"/>
          </p:nvPr>
        </p:nvSpPr>
        <p:spPr>
          <a:xfrm>
            <a:off x="3854451" y="685800"/>
            <a:ext cx="7648573" cy="1752599"/>
          </a:xfrm>
        </p:spPr>
        <p:txBody>
          <a:bodyPr vert="horz" lIns="91440" tIns="45720" rIns="91440" bIns="45720" rtlCol="0" anchor="ctr">
            <a:normAutofit/>
          </a:bodyPr>
          <a:lstStyle/>
          <a:p>
            <a:r>
              <a:rPr lang="en-US" sz="4000">
                <a:solidFill>
                  <a:schemeClr val="tx1"/>
                </a:solidFill>
              </a:rPr>
              <a:t>State of Maine CPD Program Contact Information</a:t>
            </a:r>
          </a:p>
        </p:txBody>
      </p:sp>
      <p:sp>
        <p:nvSpPr>
          <p:cNvPr id="65" name="Rectangle 64">
            <a:extLst>
              <a:ext uri="{FF2B5EF4-FFF2-40B4-BE49-F238E27FC236}">
                <a16:creationId xmlns:a16="http://schemas.microsoft.com/office/drawing/2014/main" id="{E7570099-A243-48DD-9EAE-36F4AC095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67" name="Freeform 6">
            <a:extLst>
              <a:ext uri="{FF2B5EF4-FFF2-40B4-BE49-F238E27FC236}">
                <a16:creationId xmlns:a16="http://schemas.microsoft.com/office/drawing/2014/main" id="{45E4A74B-6514-424A-ADFA-C232FA6B90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5233" y="1"/>
            <a:ext cx="858884" cy="2780957"/>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lumMod val="75000"/>
            </a:schemeClr>
          </a:solidFill>
          <a:ln>
            <a:noFill/>
          </a:ln>
        </p:spPr>
        <p:txBody>
          <a:bodyPr/>
          <a:lstStyle/>
          <a:p>
            <a:endParaRPr lang="en-US"/>
          </a:p>
        </p:txBody>
      </p:sp>
      <p:sp>
        <p:nvSpPr>
          <p:cNvPr id="69" name="Freeform 7">
            <a:extLst>
              <a:ext uri="{FF2B5EF4-FFF2-40B4-BE49-F238E27FC236}">
                <a16:creationId xmlns:a16="http://schemas.microsoft.com/office/drawing/2014/main" id="{F61C5C86-C785-4B92-9F2D-133B8B8C2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41424" y="1"/>
            <a:ext cx="835810" cy="2671495"/>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txBody>
          <a:bodyPr/>
          <a:lstStyle/>
          <a:p>
            <a:endParaRPr lang="en-US"/>
          </a:p>
        </p:txBody>
      </p:sp>
      <p:sp>
        <p:nvSpPr>
          <p:cNvPr id="71" name="Freeform 12">
            <a:extLst>
              <a:ext uri="{FF2B5EF4-FFF2-40B4-BE49-F238E27FC236}">
                <a16:creationId xmlns:a16="http://schemas.microsoft.com/office/drawing/2014/main" id="{954D0BF9-002C-4D3A-A222-C166094A5D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41424" y="2585830"/>
            <a:ext cx="2175413" cy="4272171"/>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txBody>
          <a:bodyPr/>
          <a:lstStyle/>
          <a:p>
            <a:endParaRPr lang="en-US"/>
          </a:p>
        </p:txBody>
      </p:sp>
      <p:sp>
        <p:nvSpPr>
          <p:cNvPr id="73" name="Freeform 13">
            <a:extLst>
              <a:ext uri="{FF2B5EF4-FFF2-40B4-BE49-F238E27FC236}">
                <a16:creationId xmlns:a16="http://schemas.microsoft.com/office/drawing/2014/main" id="{6080EB6E-D69F-43B1-91EC-75C303342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9078" y="2695292"/>
            <a:ext cx="2690743" cy="4162709"/>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75" name="Freeform: Shape 74">
            <a:extLst>
              <a:ext uri="{FF2B5EF4-FFF2-40B4-BE49-F238E27FC236}">
                <a16:creationId xmlns:a16="http://schemas.microsoft.com/office/drawing/2014/main" id="{21BA816A-EE68-4A96-BA05-73303B2F4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5233" y="2690532"/>
            <a:ext cx="2904320" cy="4167469"/>
          </a:xfrm>
          <a:custGeom>
            <a:avLst/>
            <a:gdLst>
              <a:gd name="connsiteX0" fmla="*/ 0 w 2904320"/>
              <a:gd name="connsiteY0" fmla="*/ 0 h 4167469"/>
              <a:gd name="connsiteX1" fmla="*/ 288431 w 2904320"/>
              <a:gd name="connsiteY1" fmla="*/ 90425 h 4167469"/>
              <a:gd name="connsiteX2" fmla="*/ 2904320 w 2904320"/>
              <a:gd name="connsiteY2" fmla="*/ 3220465 h 4167469"/>
              <a:gd name="connsiteX3" fmla="*/ 2904320 w 2904320"/>
              <a:gd name="connsiteY3" fmla="*/ 4167469 h 4167469"/>
              <a:gd name="connsiteX4" fmla="*/ 2694589 w 2904320"/>
              <a:gd name="connsiteY4" fmla="*/ 4167469 h 4167469"/>
              <a:gd name="connsiteX5" fmla="*/ 3846 w 2904320"/>
              <a:gd name="connsiteY5" fmla="*/ 4759 h 416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4320" h="4167469">
                <a:moveTo>
                  <a:pt x="0" y="0"/>
                </a:moveTo>
                <a:lnTo>
                  <a:pt x="288431" y="90425"/>
                </a:lnTo>
                <a:lnTo>
                  <a:pt x="2904320" y="3220465"/>
                </a:lnTo>
                <a:lnTo>
                  <a:pt x="2904320" y="4167469"/>
                </a:lnTo>
                <a:lnTo>
                  <a:pt x="2694589" y="4167469"/>
                </a:lnTo>
                <a:lnTo>
                  <a:pt x="3846" y="4759"/>
                </a:lnTo>
                <a:close/>
              </a:path>
            </a:pathLst>
          </a:custGeom>
          <a:solidFill>
            <a:schemeClr val="accent1">
              <a:lumMod val="75000"/>
            </a:schemeClr>
          </a:solidFill>
          <a:ln>
            <a:noFill/>
          </a:ln>
        </p:spPr>
        <p:txBody>
          <a:bodyPr/>
          <a:lstStyle/>
          <a:p>
            <a:endParaRPr lang="en-US"/>
          </a:p>
        </p:txBody>
      </p:sp>
      <p:sp>
        <p:nvSpPr>
          <p:cNvPr id="77" name="Freeform 15">
            <a:extLst>
              <a:ext uri="{FF2B5EF4-FFF2-40B4-BE49-F238E27FC236}">
                <a16:creationId xmlns:a16="http://schemas.microsoft.com/office/drawing/2014/main" id="{22A94CDB-5D63-4C75-9CB6-6C18CDF37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41424" y="2581071"/>
            <a:ext cx="2894568" cy="427693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txBody>
          <a:bodyPr/>
          <a:lstStyle/>
          <a:p>
            <a:endParaRPr lang="en-US"/>
          </a:p>
        </p:txBody>
      </p:sp>
      <p:sp>
        <p:nvSpPr>
          <p:cNvPr id="3" name="Content Placeholder 2">
            <a:extLst>
              <a:ext uri="{FF2B5EF4-FFF2-40B4-BE49-F238E27FC236}">
                <a16:creationId xmlns:a16="http://schemas.microsoft.com/office/drawing/2014/main" id="{ECABBE67-097E-857B-FF09-E08C32EB6DDE}"/>
              </a:ext>
            </a:extLst>
          </p:cNvPr>
          <p:cNvSpPr>
            <a:spLocks noGrp="1"/>
          </p:cNvSpPr>
          <p:nvPr>
            <p:ph idx="1"/>
          </p:nvPr>
        </p:nvSpPr>
        <p:spPr>
          <a:xfrm>
            <a:off x="3854451" y="2666999"/>
            <a:ext cx="7648572" cy="3124201"/>
          </a:xfrm>
        </p:spPr>
        <p:txBody>
          <a:bodyPr vert="horz" lIns="91440" tIns="45720" rIns="91440" bIns="45720" rtlCol="0" anchor="t">
            <a:normAutofit/>
          </a:bodyPr>
          <a:lstStyle/>
          <a:p>
            <a:pPr marL="0" indent="0"/>
            <a:r>
              <a:rPr lang="en-US" sz="2000" b="1" dirty="0">
                <a:solidFill>
                  <a:schemeClr val="tx1"/>
                </a:solidFill>
              </a:rPr>
              <a:t>Department of Economic &amp; Community Development (CDBG): </a:t>
            </a:r>
          </a:p>
          <a:p>
            <a:pPr marL="457200" lvl="1" indent="0"/>
            <a:r>
              <a:rPr lang="en-US" dirty="0">
                <a:solidFill>
                  <a:schemeClr val="tx1"/>
                </a:solidFill>
              </a:rPr>
              <a:t>Deborah Johnson, Director</a:t>
            </a:r>
          </a:p>
          <a:p>
            <a:pPr marL="457200" lvl="1" indent="0"/>
            <a:r>
              <a:rPr lang="en-US" dirty="0">
                <a:solidFill>
                  <a:schemeClr val="tx1"/>
                </a:solidFill>
              </a:rPr>
              <a:t>Department of Economic &amp; Community Development</a:t>
            </a:r>
          </a:p>
          <a:p>
            <a:pPr marL="457200" lvl="1" indent="0"/>
            <a:r>
              <a:rPr lang="en-US" dirty="0">
                <a:solidFill>
                  <a:schemeClr val="tx1"/>
                </a:solidFill>
              </a:rPr>
              <a:t>59 State House Station</a:t>
            </a:r>
          </a:p>
          <a:p>
            <a:pPr marL="457200" lvl="1" indent="0"/>
            <a:r>
              <a:rPr lang="en-US" dirty="0">
                <a:solidFill>
                  <a:schemeClr val="tx1"/>
                </a:solidFill>
              </a:rPr>
              <a:t>Augusta, ME 04333-0059</a:t>
            </a:r>
          </a:p>
          <a:p>
            <a:pPr marL="457200" lvl="1" indent="0"/>
            <a:r>
              <a:rPr lang="en-US" dirty="0">
                <a:solidFill>
                  <a:schemeClr val="tx1"/>
                </a:solidFill>
              </a:rPr>
              <a:t>deborah.johnson@maine.gov</a:t>
            </a:r>
          </a:p>
          <a:p>
            <a:pPr marL="457200" lvl="1" indent="0"/>
            <a:r>
              <a:rPr lang="en-US" dirty="0">
                <a:solidFill>
                  <a:schemeClr val="tx1"/>
                </a:solidFill>
              </a:rPr>
              <a:t>Phone:  (207) 624-9817</a:t>
            </a:r>
          </a:p>
          <a:p>
            <a:pPr marL="0" indent="0"/>
            <a:endParaRPr lang="en-US" sz="2000" dirty="0">
              <a:solidFill>
                <a:schemeClr val="tx1"/>
              </a:solidFill>
            </a:endParaRPr>
          </a:p>
        </p:txBody>
      </p:sp>
    </p:spTree>
    <p:extLst>
      <p:ext uri="{BB962C8B-B14F-4D97-AF65-F5344CB8AC3E}">
        <p14:creationId xmlns:p14="http://schemas.microsoft.com/office/powerpoint/2010/main" val="3660396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42308-6149-DD8A-C1BA-B970111A1174}"/>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B57AA6F0-D415-D418-77C9-F3A34843D180}"/>
              </a:ext>
            </a:extLst>
          </p:cNvPr>
          <p:cNvSpPr txBox="1"/>
          <p:nvPr/>
        </p:nvSpPr>
        <p:spPr>
          <a:xfrm>
            <a:off x="1533524" y="414006"/>
            <a:ext cx="7103481" cy="646331"/>
          </a:xfrm>
          <a:prstGeom prst="rect">
            <a:avLst/>
          </a:prstGeom>
          <a:noFill/>
        </p:spPr>
        <p:txBody>
          <a:bodyPr wrap="square" rtlCol="0">
            <a:spAutoFit/>
          </a:bodyPr>
          <a:lstStyle/>
          <a:p>
            <a:r>
              <a:rPr lang="en-US" sz="3600" b="1" dirty="0">
                <a:latin typeface="Leelawadee" panose="020B0502040204020203" pitchFamily="34" charset="-34"/>
                <a:cs typeface="Leelawadee" panose="020B0502040204020203" pitchFamily="34" charset="-34"/>
              </a:rPr>
              <a:t>CPD Questions and Resources</a:t>
            </a:r>
          </a:p>
        </p:txBody>
      </p:sp>
      <p:grpSp>
        <p:nvGrpSpPr>
          <p:cNvPr id="16" name="Group 15">
            <a:extLst>
              <a:ext uri="{FF2B5EF4-FFF2-40B4-BE49-F238E27FC236}">
                <a16:creationId xmlns:a16="http://schemas.microsoft.com/office/drawing/2014/main" id="{FC97A471-BAB0-CB78-436C-F38F6DD3123C}"/>
              </a:ext>
            </a:extLst>
          </p:cNvPr>
          <p:cNvGrpSpPr/>
          <p:nvPr/>
        </p:nvGrpSpPr>
        <p:grpSpPr>
          <a:xfrm>
            <a:off x="0" y="1209560"/>
            <a:ext cx="7821207" cy="180242"/>
            <a:chOff x="228238" y="5019674"/>
            <a:chExt cx="7821207" cy="180242"/>
          </a:xfrm>
        </p:grpSpPr>
        <p:sp>
          <p:nvSpPr>
            <p:cNvPr id="17" name="Rectangle 16">
              <a:extLst>
                <a:ext uri="{FF2B5EF4-FFF2-40B4-BE49-F238E27FC236}">
                  <a16:creationId xmlns:a16="http://schemas.microsoft.com/office/drawing/2014/main" id="{D00739A8-99AC-9354-DA9B-52872A7B3313}"/>
                </a:ext>
              </a:extLst>
            </p:cNvPr>
            <p:cNvSpPr/>
            <p:nvPr/>
          </p:nvSpPr>
          <p:spPr>
            <a:xfrm>
              <a:off x="228238" y="5019676"/>
              <a:ext cx="1573333" cy="180240"/>
            </a:xfrm>
            <a:prstGeom prst="rect">
              <a:avLst/>
            </a:prstGeom>
            <a:solidFill>
              <a:srgbClr val="71C3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0135B62-2320-8CAA-48DD-79E710915D39}"/>
                </a:ext>
              </a:extLst>
            </p:cNvPr>
            <p:cNvSpPr/>
            <p:nvPr/>
          </p:nvSpPr>
          <p:spPr>
            <a:xfrm>
              <a:off x="1801571" y="5019675"/>
              <a:ext cx="1573333" cy="180240"/>
            </a:xfrm>
            <a:prstGeom prst="rect">
              <a:avLst/>
            </a:prstGeom>
            <a:solidFill>
              <a:srgbClr val="F36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6FACAC8-14A9-DB39-A693-37CFB5042E5B}"/>
                </a:ext>
              </a:extLst>
            </p:cNvPr>
            <p:cNvSpPr/>
            <p:nvPr/>
          </p:nvSpPr>
          <p:spPr>
            <a:xfrm>
              <a:off x="3374904" y="5019675"/>
              <a:ext cx="1573333" cy="180240"/>
            </a:xfrm>
            <a:prstGeom prst="rect">
              <a:avLst/>
            </a:prstGeom>
            <a:solidFill>
              <a:srgbClr val="393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22345FF-4B96-72B5-45B7-A3517D9AC86E}"/>
                </a:ext>
              </a:extLst>
            </p:cNvPr>
            <p:cNvSpPr/>
            <p:nvPr/>
          </p:nvSpPr>
          <p:spPr>
            <a:xfrm>
              <a:off x="4925508" y="5019674"/>
              <a:ext cx="1573333" cy="180240"/>
            </a:xfrm>
            <a:prstGeom prst="rect">
              <a:avLst/>
            </a:prstGeom>
            <a:solidFill>
              <a:srgbClr val="F6B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7ABEBB8-0ACC-D2DC-A587-8D76CD719880}"/>
                </a:ext>
              </a:extLst>
            </p:cNvPr>
            <p:cNvSpPr/>
            <p:nvPr/>
          </p:nvSpPr>
          <p:spPr>
            <a:xfrm>
              <a:off x="6476112" y="5019674"/>
              <a:ext cx="1573333" cy="180240"/>
            </a:xfrm>
            <a:prstGeom prst="rect">
              <a:avLst/>
            </a:prstGeom>
            <a:solidFill>
              <a:srgbClr val="141A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3A149111-B558-A02D-CD03-DCF053A687C9}"/>
              </a:ext>
            </a:extLst>
          </p:cNvPr>
          <p:cNvSpPr txBox="1"/>
          <p:nvPr/>
        </p:nvSpPr>
        <p:spPr>
          <a:xfrm>
            <a:off x="2266424" y="1654200"/>
            <a:ext cx="9005140" cy="3693319"/>
          </a:xfrm>
          <a:prstGeom prst="rect">
            <a:avLst/>
          </a:prstGeom>
          <a:noFill/>
        </p:spPr>
        <p:txBody>
          <a:bodyPr wrap="square" rtlCol="0">
            <a:spAutoFit/>
          </a:bodyPr>
          <a:lstStyle/>
          <a:p>
            <a:pPr>
              <a:lnSpc>
                <a:spcPct val="150000"/>
              </a:lnSpc>
            </a:pPr>
            <a:r>
              <a:rPr lang="en-US" sz="1800" b="0" i="0" u="none" strike="noStrike" baseline="0" dirty="0">
                <a:solidFill>
                  <a:srgbClr val="000000"/>
                </a:solidFill>
                <a:latin typeface="Cambria" panose="02040503050406030204" pitchFamily="18" charset="0"/>
              </a:rPr>
              <a:t>•Go to: </a:t>
            </a:r>
            <a:r>
              <a:rPr lang="en-US" sz="1800" b="0" i="0" u="none" strike="noStrike" baseline="0" dirty="0">
                <a:solidFill>
                  <a:srgbClr val="000000"/>
                </a:solidFill>
                <a:latin typeface="Cambria" panose="02040503050406030204" pitchFamily="18" charset="0"/>
                <a:hlinkClick r:id="rId2"/>
              </a:rPr>
              <a:t>www.hudexchange.info/grantees</a:t>
            </a:r>
            <a:r>
              <a:rPr lang="en-US" sz="1800" b="0" i="0" u="none" strike="noStrike" baseline="0" dirty="0">
                <a:solidFill>
                  <a:srgbClr val="000000"/>
                </a:solidFill>
                <a:latin typeface="Cambria" panose="02040503050406030204" pitchFamily="18" charset="0"/>
              </a:rPr>
              <a:t>  for specific grantee information. </a:t>
            </a:r>
          </a:p>
          <a:p>
            <a:pPr>
              <a:lnSpc>
                <a:spcPct val="150000"/>
              </a:lnSpc>
            </a:pPr>
            <a:r>
              <a:rPr lang="en-US" sz="1800" b="0" i="0" u="none" strike="noStrike" baseline="0" dirty="0">
                <a:solidFill>
                  <a:srgbClr val="000000"/>
                </a:solidFill>
                <a:latin typeface="Cambria" panose="02040503050406030204" pitchFamily="18" charset="0"/>
              </a:rPr>
              <a:t>•Go to: </a:t>
            </a:r>
            <a:r>
              <a:rPr lang="en-US" sz="1800" b="0" i="0" u="none" strike="noStrike" baseline="0" dirty="0">
                <a:solidFill>
                  <a:srgbClr val="000000"/>
                </a:solidFill>
                <a:latin typeface="Cambria" panose="02040503050406030204" pitchFamily="18" charset="0"/>
                <a:hlinkClick r:id="rId3"/>
              </a:rPr>
              <a:t>www.hudexchange.info/programs</a:t>
            </a:r>
            <a:r>
              <a:rPr lang="en-US" sz="1800" b="0" i="0" u="none" strike="noStrike" baseline="0" dirty="0">
                <a:solidFill>
                  <a:srgbClr val="000000"/>
                </a:solidFill>
                <a:latin typeface="Cambria" panose="02040503050406030204" pitchFamily="18" charset="0"/>
              </a:rPr>
              <a:t>  for more details regarding CPD programs. </a:t>
            </a:r>
          </a:p>
          <a:p>
            <a:pPr>
              <a:lnSpc>
                <a:spcPct val="150000"/>
              </a:lnSpc>
            </a:pPr>
            <a:r>
              <a:rPr lang="en-US" sz="1800" b="0" i="0" u="none" strike="noStrike" baseline="0" dirty="0">
                <a:solidFill>
                  <a:srgbClr val="000000"/>
                </a:solidFill>
                <a:latin typeface="Cambria" panose="02040503050406030204" pitchFamily="18" charset="0"/>
              </a:rPr>
              <a:t>•Go to: </a:t>
            </a:r>
            <a:r>
              <a:rPr lang="en-US" sz="1800" b="0" i="0" u="none" strike="noStrike" baseline="0" dirty="0">
                <a:solidFill>
                  <a:srgbClr val="000000"/>
                </a:solidFill>
                <a:latin typeface="Cambria" panose="02040503050406030204" pitchFamily="18" charset="0"/>
                <a:hlinkClick r:id="rId4"/>
              </a:rPr>
              <a:t>https://cfo.gov/grants/training/</a:t>
            </a:r>
            <a:r>
              <a:rPr lang="en-US" sz="1800" b="0" i="0" u="none" strike="noStrike" baseline="0" dirty="0">
                <a:solidFill>
                  <a:srgbClr val="000000"/>
                </a:solidFill>
                <a:latin typeface="Cambria" panose="02040503050406030204" pitchFamily="18" charset="0"/>
              </a:rPr>
              <a:t>  for Grants 101, an online course that covers the requirements for doing business in the Federal Sector. </a:t>
            </a:r>
          </a:p>
          <a:p>
            <a:pPr>
              <a:lnSpc>
                <a:spcPct val="150000"/>
              </a:lnSpc>
            </a:pPr>
            <a:r>
              <a:rPr lang="en-US" sz="1800" b="0" i="0" u="none" strike="noStrike" baseline="0" dirty="0">
                <a:solidFill>
                  <a:srgbClr val="000000"/>
                </a:solidFill>
                <a:latin typeface="Cambria" panose="02040503050406030204" pitchFamily="18" charset="0"/>
              </a:rPr>
              <a:t>• </a:t>
            </a:r>
            <a:r>
              <a:rPr lang="en-US" sz="1800" b="0" i="0" u="none" strike="noStrike" baseline="0" dirty="0">
                <a:solidFill>
                  <a:srgbClr val="000000"/>
                </a:solidFill>
                <a:latin typeface="Cambria" panose="02040503050406030204" pitchFamily="18" charset="0"/>
                <a:hlinkClick r:id="rId5"/>
              </a:rPr>
              <a:t>CPDQuestionsAnswered@hud.gov</a:t>
            </a:r>
            <a:r>
              <a:rPr lang="en-US" sz="1800" b="0" i="0" u="none" strike="noStrike" baseline="0" dirty="0">
                <a:solidFill>
                  <a:srgbClr val="000000"/>
                </a:solidFill>
                <a:latin typeface="Cambria" panose="02040503050406030204" pitchFamily="18" charset="0"/>
              </a:rPr>
              <a:t>   </a:t>
            </a:r>
          </a:p>
          <a:p>
            <a:pPr>
              <a:lnSpc>
                <a:spcPct val="150000"/>
              </a:lnSpc>
            </a:pPr>
            <a:r>
              <a:rPr lang="en-US" sz="1800" b="0" i="0" u="none" strike="noStrike" baseline="0" dirty="0">
                <a:solidFill>
                  <a:srgbClr val="000000"/>
                </a:solidFill>
                <a:latin typeface="Cambria" panose="02040503050406030204" pitchFamily="18" charset="0"/>
              </a:rPr>
              <a:t>• The Ask A Question desk: </a:t>
            </a:r>
            <a:r>
              <a:rPr lang="en-US" sz="1800" b="0" i="0" u="none" strike="noStrike" baseline="0" dirty="0">
                <a:solidFill>
                  <a:srgbClr val="000000"/>
                </a:solidFill>
                <a:latin typeface="Cambria" panose="02040503050406030204" pitchFamily="18" charset="0"/>
                <a:hlinkClick r:id="rId6"/>
              </a:rPr>
              <a:t>https://www.hudexchange.info/program-support/my-question/</a:t>
            </a:r>
            <a:r>
              <a:rPr lang="en-US" sz="1800" b="0" i="0" u="none" strike="noStrike" baseline="0" dirty="0">
                <a:solidFill>
                  <a:srgbClr val="000000"/>
                </a:solidFill>
                <a:latin typeface="Cambria" panose="02040503050406030204" pitchFamily="18" charset="0"/>
              </a:rPr>
              <a:t>  </a:t>
            </a:r>
          </a:p>
          <a:p>
            <a:pPr>
              <a:lnSpc>
                <a:spcPct val="150000"/>
              </a:lnSpc>
            </a:pPr>
            <a:r>
              <a:rPr lang="en-US" sz="1800" b="0" i="0" u="none" strike="noStrike" baseline="0" dirty="0">
                <a:solidFill>
                  <a:srgbClr val="000000"/>
                </a:solidFill>
                <a:latin typeface="Cambria" panose="02040503050406030204" pitchFamily="18" charset="0"/>
              </a:rPr>
              <a:t>• </a:t>
            </a:r>
            <a:r>
              <a:rPr lang="en-US" dirty="0">
                <a:hlinkClick r:id="rId7"/>
              </a:rPr>
              <a:t>Disease Risks and Homelessness - HUD Exchange</a:t>
            </a:r>
            <a:r>
              <a:rPr lang="en-US" dirty="0"/>
              <a:t> </a:t>
            </a:r>
            <a:endParaRPr lang="en-US" sz="1800" b="0" i="0" u="none" strike="noStrike" baseline="0" dirty="0">
              <a:solidFill>
                <a:srgbClr val="000000"/>
              </a:solidFill>
              <a:latin typeface="Cambria" panose="02040503050406030204" pitchFamily="18" charset="0"/>
            </a:endParaRPr>
          </a:p>
          <a:p>
            <a:endParaRPr lang="en-US" dirty="0"/>
          </a:p>
        </p:txBody>
      </p:sp>
      <p:sp>
        <p:nvSpPr>
          <p:cNvPr id="2" name="Slide Number Placeholder 1">
            <a:extLst>
              <a:ext uri="{FF2B5EF4-FFF2-40B4-BE49-F238E27FC236}">
                <a16:creationId xmlns:a16="http://schemas.microsoft.com/office/drawing/2014/main" id="{C3BF7911-3A8A-4BBA-9F06-69C4F2D9260C}"/>
              </a:ext>
            </a:extLst>
          </p:cNvPr>
          <p:cNvSpPr>
            <a:spLocks noGrp="1"/>
          </p:cNvSpPr>
          <p:nvPr>
            <p:ph type="sldNum" sz="quarter" idx="12"/>
          </p:nvPr>
        </p:nvSpPr>
        <p:spPr/>
        <p:txBody>
          <a:bodyPr/>
          <a:lstStyle/>
          <a:p>
            <a:fld id="{D2EB8A83-AC86-4192-B46A-0B91C99242F5}" type="slidenum">
              <a:rPr lang="en-US" smtClean="0"/>
              <a:t>13</a:t>
            </a:fld>
            <a:endParaRPr lang="en-US" dirty="0"/>
          </a:p>
        </p:txBody>
      </p:sp>
    </p:spTree>
    <p:extLst>
      <p:ext uri="{BB962C8B-B14F-4D97-AF65-F5344CB8AC3E}">
        <p14:creationId xmlns:p14="http://schemas.microsoft.com/office/powerpoint/2010/main" val="1027017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276fc002738_3_214"/>
          <p:cNvSpPr txBox="1">
            <a:spLocks noGrp="1"/>
          </p:cNvSpPr>
          <p:nvPr>
            <p:ph type="title"/>
          </p:nvPr>
        </p:nvSpPr>
        <p:spPr>
          <a:xfrm>
            <a:off x="1296682" y="169376"/>
            <a:ext cx="10131300" cy="859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800"/>
              <a:buFont typeface="Arial"/>
              <a:buNone/>
            </a:pPr>
            <a:r>
              <a:rPr lang="en-US" sz="4800" b="1" dirty="0">
                <a:latin typeface="Arial"/>
                <a:ea typeface="Arial"/>
                <a:cs typeface="Arial"/>
                <a:sym typeface="Arial"/>
              </a:rPr>
              <a:t>Office of Housing</a:t>
            </a:r>
            <a:endParaRPr sz="4800" b="1" dirty="0">
              <a:latin typeface="Arial"/>
              <a:ea typeface="Arial"/>
              <a:cs typeface="Arial"/>
              <a:sym typeface="Arial"/>
            </a:endParaRPr>
          </a:p>
        </p:txBody>
      </p:sp>
      <p:sp>
        <p:nvSpPr>
          <p:cNvPr id="210" name="Google Shape;210;g276fc002738_3_214"/>
          <p:cNvSpPr txBox="1">
            <a:spLocks noGrp="1"/>
          </p:cNvSpPr>
          <p:nvPr>
            <p:ph type="body" idx="1"/>
          </p:nvPr>
        </p:nvSpPr>
        <p:spPr>
          <a:xfrm>
            <a:off x="1581149" y="821925"/>
            <a:ext cx="10345675" cy="5899500"/>
          </a:xfrm>
          <a:prstGeom prst="rect">
            <a:avLst/>
          </a:prstGeom>
          <a:noFill/>
          <a:ln>
            <a:noFill/>
          </a:ln>
        </p:spPr>
        <p:txBody>
          <a:bodyPr spcFirstLastPara="1" wrap="square" lIns="91425" tIns="45700" rIns="91425" bIns="45700" anchor="t" anchorCtr="0">
            <a:normAutofit/>
          </a:bodyPr>
          <a:lstStyle/>
          <a:p>
            <a:pPr marL="228600" lvl="0" indent="-107950" algn="l" rtl="0">
              <a:lnSpc>
                <a:spcPct val="90000"/>
              </a:lnSpc>
              <a:spcBef>
                <a:spcPts val="0"/>
              </a:spcBef>
              <a:spcAft>
                <a:spcPts val="0"/>
              </a:spcAft>
              <a:buClr>
                <a:schemeClr val="dk1"/>
              </a:buClr>
              <a:buSzPts val="1900"/>
              <a:buNone/>
            </a:pPr>
            <a:endParaRPr sz="1900" dirty="0">
              <a:latin typeface="Arial"/>
              <a:ea typeface="Arial"/>
              <a:cs typeface="Arial"/>
              <a:sym typeface="Arial"/>
            </a:endParaRPr>
          </a:p>
          <a:p>
            <a:pPr marL="228600" lvl="0" indent="-228600" algn="l" rtl="0">
              <a:lnSpc>
                <a:spcPct val="90000"/>
              </a:lnSpc>
              <a:spcBef>
                <a:spcPts val="1000"/>
              </a:spcBef>
              <a:spcAft>
                <a:spcPts val="0"/>
              </a:spcAft>
              <a:buClr>
                <a:schemeClr val="dk1"/>
              </a:buClr>
              <a:buSzPts val="2000"/>
              <a:buChar char="•"/>
            </a:pPr>
            <a:r>
              <a:rPr lang="en-US" sz="2000" dirty="0">
                <a:latin typeface="Arial"/>
                <a:ea typeface="Arial"/>
                <a:cs typeface="Arial"/>
                <a:sym typeface="Arial"/>
              </a:rPr>
              <a:t>Office of Housing provides essential support to the nation's housing economy, homeowners, renters and communities. </a:t>
            </a:r>
            <a:r>
              <a:rPr lang="en-US" sz="2000" b="1" dirty="0">
                <a:latin typeface="Arial"/>
                <a:ea typeface="Arial"/>
                <a:cs typeface="Arial"/>
                <a:sym typeface="Arial"/>
              </a:rPr>
              <a:t>Its major programs provide FHA mortgage insurance for single-family homes, multifamily properties, healthcare facilities, including the elderly and people with disabilities. </a:t>
            </a:r>
            <a:endParaRPr sz="2000" b="1" dirty="0">
              <a:latin typeface="Arial"/>
              <a:ea typeface="Arial"/>
              <a:cs typeface="Arial"/>
              <a:sym typeface="Arial"/>
            </a:endParaRPr>
          </a:p>
          <a:p>
            <a:pPr marL="228600" lvl="0" indent="-228600" algn="l" rtl="0">
              <a:lnSpc>
                <a:spcPct val="90000"/>
              </a:lnSpc>
              <a:spcBef>
                <a:spcPts val="1000"/>
              </a:spcBef>
              <a:spcAft>
                <a:spcPts val="0"/>
              </a:spcAft>
              <a:buClr>
                <a:schemeClr val="dk1"/>
              </a:buClr>
              <a:buSzPts val="2000"/>
              <a:buChar char="•"/>
            </a:pPr>
            <a:r>
              <a:rPr lang="en-US" sz="2000" dirty="0">
                <a:latin typeface="Arial"/>
                <a:ea typeface="Arial"/>
                <a:cs typeface="Arial"/>
                <a:sym typeface="Arial"/>
              </a:rPr>
              <a:t>Since the start of the Biden-Harris Administration, FHA has supported nearly 1.8 million homeowners with purchase mortgages, and 83.6 percent or 1.5 million of whom are first-time homebuyers.</a:t>
            </a:r>
            <a:endParaRPr sz="2000" dirty="0">
              <a:latin typeface="Arial"/>
              <a:ea typeface="Arial"/>
              <a:cs typeface="Arial"/>
              <a:sym typeface="Arial"/>
            </a:endParaRPr>
          </a:p>
          <a:p>
            <a:pPr marL="228600" lvl="0" indent="-101600" algn="l" rtl="0">
              <a:lnSpc>
                <a:spcPct val="90000"/>
              </a:lnSpc>
              <a:spcBef>
                <a:spcPts val="1000"/>
              </a:spcBef>
              <a:spcAft>
                <a:spcPts val="0"/>
              </a:spcAft>
              <a:buClr>
                <a:schemeClr val="dk1"/>
              </a:buClr>
              <a:buSzPts val="2000"/>
              <a:buNone/>
            </a:pPr>
            <a:endParaRPr sz="2000" dirty="0">
              <a:latin typeface="Arial"/>
              <a:ea typeface="Arial"/>
              <a:cs typeface="Arial"/>
              <a:sym typeface="Arial"/>
            </a:endParaRPr>
          </a:p>
          <a:p>
            <a:pPr marL="0" lvl="0" indent="0" algn="l" rtl="0">
              <a:lnSpc>
                <a:spcPct val="90000"/>
              </a:lnSpc>
              <a:spcBef>
                <a:spcPts val="1000"/>
              </a:spcBef>
              <a:spcAft>
                <a:spcPts val="0"/>
              </a:spcAft>
              <a:buClr>
                <a:schemeClr val="dk1"/>
              </a:buClr>
              <a:buSzPts val="2000"/>
              <a:buNone/>
            </a:pPr>
            <a:endParaRPr sz="2000" dirty="0"/>
          </a:p>
          <a:p>
            <a:pPr marL="228600" lvl="0" indent="-101600" algn="l" rtl="0">
              <a:lnSpc>
                <a:spcPct val="90000"/>
              </a:lnSpc>
              <a:spcBef>
                <a:spcPts val="1000"/>
              </a:spcBef>
              <a:spcAft>
                <a:spcPts val="0"/>
              </a:spcAft>
              <a:buClr>
                <a:schemeClr val="dk1"/>
              </a:buClr>
              <a:buSzPts val="2000"/>
              <a:buNone/>
            </a:pPr>
            <a:endParaRPr sz="2000" dirty="0"/>
          </a:p>
          <a:p>
            <a:pPr marL="0" lvl="0" indent="0" algn="l" rtl="0">
              <a:lnSpc>
                <a:spcPct val="100000"/>
              </a:lnSpc>
              <a:spcBef>
                <a:spcPts val="0"/>
              </a:spcBef>
              <a:spcAft>
                <a:spcPts val="0"/>
              </a:spcAft>
              <a:buClr>
                <a:schemeClr val="dk1"/>
              </a:buClr>
              <a:buSzPts val="2000"/>
              <a:buNone/>
            </a:pPr>
            <a:endParaRPr sz="2000" dirty="0"/>
          </a:p>
          <a:p>
            <a:pPr marL="0" lvl="0" indent="0" algn="l" rtl="0">
              <a:lnSpc>
                <a:spcPct val="100000"/>
              </a:lnSpc>
              <a:spcBef>
                <a:spcPts val="0"/>
              </a:spcBef>
              <a:spcAft>
                <a:spcPts val="0"/>
              </a:spcAft>
              <a:buClr>
                <a:schemeClr val="dk1"/>
              </a:buClr>
              <a:buSzPts val="2000"/>
              <a:buNone/>
            </a:pPr>
            <a:endParaRPr sz="2000" dirty="0">
              <a:latin typeface="Calibri"/>
              <a:ea typeface="Calibri"/>
              <a:cs typeface="Calibri"/>
              <a:sym typeface="Calibri"/>
            </a:endParaRPr>
          </a:p>
          <a:p>
            <a:pPr marL="228600" lvl="0" indent="-228600" algn="l" rtl="0">
              <a:lnSpc>
                <a:spcPct val="100000"/>
              </a:lnSpc>
              <a:spcBef>
                <a:spcPts val="0"/>
              </a:spcBef>
              <a:spcAft>
                <a:spcPts val="0"/>
              </a:spcAft>
              <a:buClr>
                <a:schemeClr val="dk1"/>
              </a:buClr>
              <a:buSzPts val="2000"/>
              <a:buChar char="•"/>
            </a:pPr>
            <a:r>
              <a:rPr lang="en-US" sz="2000" dirty="0">
                <a:latin typeface="Arial"/>
                <a:ea typeface="Arial"/>
                <a:cs typeface="Arial"/>
                <a:sym typeface="Arial"/>
              </a:rPr>
              <a:t>The Office of Housing Counseling: provides support to renters, homeowners, and home buyers with a variety of services in the homeownership process.</a:t>
            </a:r>
            <a:endParaRPr dirty="0"/>
          </a:p>
        </p:txBody>
      </p:sp>
      <p:graphicFrame>
        <p:nvGraphicFramePr>
          <p:cNvPr id="211" name="Google Shape;211;g276fc002738_3_214"/>
          <p:cNvGraphicFramePr/>
          <p:nvPr>
            <p:extLst>
              <p:ext uri="{D42A27DB-BD31-4B8C-83A1-F6EECF244321}">
                <p14:modId xmlns:p14="http://schemas.microsoft.com/office/powerpoint/2010/main" val="368852574"/>
              </p:ext>
            </p:extLst>
          </p:nvPr>
        </p:nvGraphicFramePr>
        <p:xfrm>
          <a:off x="3227219" y="5829183"/>
          <a:ext cx="6270225" cy="782145"/>
        </p:xfrm>
        <a:graphic>
          <a:graphicData uri="http://schemas.openxmlformats.org/drawingml/2006/table">
            <a:tbl>
              <a:tblPr bandRow="1">
                <a:noFill/>
              </a:tblPr>
              <a:tblGrid>
                <a:gridCol w="4435775">
                  <a:extLst>
                    <a:ext uri="{9D8B030D-6E8A-4147-A177-3AD203B41FA5}">
                      <a16:colId xmlns:a16="http://schemas.microsoft.com/office/drawing/2014/main" val="20000"/>
                    </a:ext>
                  </a:extLst>
                </a:gridCol>
                <a:gridCol w="1834450">
                  <a:extLst>
                    <a:ext uri="{9D8B030D-6E8A-4147-A177-3AD203B41FA5}">
                      <a16:colId xmlns:a16="http://schemas.microsoft.com/office/drawing/2014/main" val="20001"/>
                    </a:ext>
                  </a:extLst>
                </a:gridCol>
              </a:tblGrid>
              <a:tr h="82425">
                <a:tc>
                  <a:txBody>
                    <a:bodyPr/>
                    <a:lstStyle/>
                    <a:p>
                      <a:pPr marL="0" marR="0" lvl="0" indent="0" algn="l" rtl="0">
                        <a:spcBef>
                          <a:spcPts val="0"/>
                        </a:spcBef>
                        <a:spcAft>
                          <a:spcPts val="0"/>
                        </a:spcAft>
                        <a:buNone/>
                      </a:pPr>
                      <a:r>
                        <a:rPr lang="en-US" sz="1800" b="1" dirty="0">
                          <a:solidFill>
                            <a:schemeClr val="lt1"/>
                          </a:solidFill>
                          <a:latin typeface="Arial"/>
                          <a:ea typeface="Arial"/>
                          <a:cs typeface="Arial"/>
                          <a:sym typeface="Arial"/>
                        </a:rPr>
                        <a:t>FY24 Sub-Awards (Maine) </a:t>
                      </a:r>
                      <a:endParaRPr dirty="0"/>
                    </a:p>
                  </a:txBody>
                  <a:tcPr marL="42250" marR="42250" marT="21125" marB="211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7600" cap="flat" cmpd="sng">
                      <a:solidFill>
                        <a:srgbClr val="FFFFFF"/>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en-US" sz="1800" b="1" dirty="0">
                          <a:solidFill>
                            <a:schemeClr val="lt1"/>
                          </a:solidFill>
                          <a:latin typeface="Arial"/>
                          <a:ea typeface="Arial"/>
                          <a:cs typeface="Arial"/>
                          <a:sym typeface="Arial"/>
                        </a:rPr>
                        <a:t>Total</a:t>
                      </a:r>
                      <a:endParaRPr dirty="0"/>
                    </a:p>
                  </a:txBody>
                  <a:tcPr marL="42250" marR="42250" marT="21125" marB="211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7600" cap="flat" cmpd="sng">
                      <a:solidFill>
                        <a:srgbClr val="FFFFFF"/>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465575">
                <a:tc>
                  <a:txBody>
                    <a:bodyPr/>
                    <a:lstStyle/>
                    <a:p>
                      <a:pPr marL="0" marR="0" lvl="0" indent="0" algn="l" rtl="0">
                        <a:spcBef>
                          <a:spcPts val="0"/>
                        </a:spcBef>
                        <a:spcAft>
                          <a:spcPts val="0"/>
                        </a:spcAft>
                        <a:buNone/>
                      </a:pPr>
                      <a:r>
                        <a:rPr lang="en-US" sz="1800" dirty="0">
                          <a:solidFill>
                            <a:srgbClr val="000000"/>
                          </a:solidFill>
                          <a:latin typeface="Arial"/>
                          <a:ea typeface="Arial"/>
                          <a:cs typeface="Arial"/>
                          <a:sym typeface="Arial"/>
                        </a:rPr>
                        <a:t>Housing Counseling (6 Agencies) </a:t>
                      </a:r>
                      <a:endParaRPr dirty="0"/>
                    </a:p>
                  </a:txBody>
                  <a:tcPr marL="42250" marR="42250" marT="21125" marB="211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7600"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D8E2F3"/>
                    </a:solidFill>
                  </a:tcPr>
                </a:tc>
                <a:tc>
                  <a:txBody>
                    <a:bodyPr/>
                    <a:lstStyle/>
                    <a:p>
                      <a:pPr marL="0" marR="0" lvl="0" indent="0" algn="l" rtl="0">
                        <a:spcBef>
                          <a:spcPts val="0"/>
                        </a:spcBef>
                        <a:spcAft>
                          <a:spcPts val="0"/>
                        </a:spcAft>
                        <a:buNone/>
                      </a:pPr>
                      <a:r>
                        <a:rPr lang="en-US" sz="1800" dirty="0">
                          <a:solidFill>
                            <a:srgbClr val="000000"/>
                          </a:solidFill>
                          <a:highlight>
                            <a:srgbClr val="CDDCE7"/>
                          </a:highlight>
                          <a:latin typeface="Century Gothic"/>
                          <a:ea typeface="Century Gothic"/>
                          <a:cs typeface="Century Gothic"/>
                          <a:sym typeface="Century Gothic"/>
                        </a:rPr>
                        <a:t>$238,662</a:t>
                      </a:r>
                      <a:endParaRPr dirty="0"/>
                    </a:p>
                  </a:txBody>
                  <a:tcPr marL="42250" marR="42250" marT="21125" marB="211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7600"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D8E2F3"/>
                    </a:solidFill>
                  </a:tcPr>
                </a:tc>
                <a:extLst>
                  <a:ext uri="{0D108BD9-81ED-4DB2-BD59-A6C34878D82A}">
                    <a16:rowId xmlns:a16="http://schemas.microsoft.com/office/drawing/2014/main" val="10001"/>
                  </a:ext>
                </a:extLst>
              </a:tr>
            </a:tbl>
          </a:graphicData>
        </a:graphic>
      </p:graphicFrame>
      <p:graphicFrame>
        <p:nvGraphicFramePr>
          <p:cNvPr id="212" name="Google Shape;212;g276fc002738_3_214"/>
          <p:cNvGraphicFramePr/>
          <p:nvPr/>
        </p:nvGraphicFramePr>
        <p:xfrm>
          <a:off x="1816813" y="3496291"/>
          <a:ext cx="8558375" cy="1263525"/>
        </p:xfrm>
        <a:graphic>
          <a:graphicData uri="http://schemas.openxmlformats.org/drawingml/2006/table">
            <a:tbl>
              <a:tblPr firstRow="1" bandRow="1">
                <a:noFill/>
              </a:tblPr>
              <a:tblGrid>
                <a:gridCol w="4430775">
                  <a:extLst>
                    <a:ext uri="{9D8B030D-6E8A-4147-A177-3AD203B41FA5}">
                      <a16:colId xmlns:a16="http://schemas.microsoft.com/office/drawing/2014/main" val="20000"/>
                    </a:ext>
                  </a:extLst>
                </a:gridCol>
                <a:gridCol w="1727075">
                  <a:extLst>
                    <a:ext uri="{9D8B030D-6E8A-4147-A177-3AD203B41FA5}">
                      <a16:colId xmlns:a16="http://schemas.microsoft.com/office/drawing/2014/main" val="20001"/>
                    </a:ext>
                  </a:extLst>
                </a:gridCol>
                <a:gridCol w="2400525">
                  <a:extLst>
                    <a:ext uri="{9D8B030D-6E8A-4147-A177-3AD203B41FA5}">
                      <a16:colId xmlns:a16="http://schemas.microsoft.com/office/drawing/2014/main" val="20002"/>
                    </a:ext>
                  </a:extLst>
                </a:gridCol>
              </a:tblGrid>
              <a:tr h="421175">
                <a:tc>
                  <a:txBody>
                    <a:bodyPr/>
                    <a:lstStyle/>
                    <a:p>
                      <a:pPr marL="0" marR="0" lvl="0" indent="0" algn="l" rtl="0">
                        <a:spcBef>
                          <a:spcPts val="0"/>
                        </a:spcBef>
                        <a:spcAft>
                          <a:spcPts val="0"/>
                        </a:spcAft>
                        <a:buClr>
                          <a:schemeClr val="dk1"/>
                        </a:buClr>
                        <a:buSzPts val="1800"/>
                        <a:buFont typeface="Arial"/>
                        <a:buNone/>
                      </a:pPr>
                      <a:r>
                        <a:rPr lang="en-US" sz="1800"/>
                        <a:t>Program</a:t>
                      </a:r>
                      <a:endParaRPr/>
                    </a:p>
                  </a:txBody>
                  <a:tcPr marL="91450" marR="91450" marT="45725" marB="45725"/>
                </a:tc>
                <a:tc>
                  <a:txBody>
                    <a:bodyPr/>
                    <a:lstStyle/>
                    <a:p>
                      <a:pPr marL="0" marR="0" lvl="0" indent="0" algn="l" rtl="0">
                        <a:spcBef>
                          <a:spcPts val="0"/>
                        </a:spcBef>
                        <a:spcAft>
                          <a:spcPts val="0"/>
                        </a:spcAft>
                        <a:buNone/>
                      </a:pPr>
                      <a:r>
                        <a:rPr lang="en-US" sz="1800"/>
                        <a:t>FY23</a:t>
                      </a:r>
                      <a:endParaRPr/>
                    </a:p>
                  </a:txBody>
                  <a:tcPr marL="91450" marR="91450" marT="45725" marB="45725"/>
                </a:tc>
                <a:tc>
                  <a:txBody>
                    <a:bodyPr/>
                    <a:lstStyle/>
                    <a:p>
                      <a:pPr marL="0" marR="0" lvl="0" indent="0" algn="l" rtl="0">
                        <a:spcBef>
                          <a:spcPts val="0"/>
                        </a:spcBef>
                        <a:spcAft>
                          <a:spcPts val="0"/>
                        </a:spcAft>
                        <a:buNone/>
                      </a:pPr>
                      <a:r>
                        <a:rPr lang="en-US" sz="1800"/>
                        <a:t>FY24 (6 months)</a:t>
                      </a:r>
                      <a:endParaRPr/>
                    </a:p>
                  </a:txBody>
                  <a:tcPr marL="91450" marR="91450" marT="45725" marB="45725"/>
                </a:tc>
                <a:extLst>
                  <a:ext uri="{0D108BD9-81ED-4DB2-BD59-A6C34878D82A}">
                    <a16:rowId xmlns:a16="http://schemas.microsoft.com/office/drawing/2014/main" val="10000"/>
                  </a:ext>
                </a:extLst>
              </a:tr>
              <a:tr h="421175">
                <a:tc>
                  <a:txBody>
                    <a:bodyPr/>
                    <a:lstStyle/>
                    <a:p>
                      <a:pPr marL="0" marR="0" lvl="0" indent="0" algn="l" rtl="0">
                        <a:spcBef>
                          <a:spcPts val="0"/>
                        </a:spcBef>
                        <a:spcAft>
                          <a:spcPts val="0"/>
                        </a:spcAft>
                        <a:buNone/>
                      </a:pPr>
                      <a:r>
                        <a:rPr lang="en-US" sz="1800"/>
                        <a:t>First Time Home Buyer</a:t>
                      </a:r>
                      <a:endParaRPr/>
                    </a:p>
                  </a:txBody>
                  <a:tcPr marL="91450" marR="91450" marT="45725" marB="45725">
                    <a:solidFill>
                      <a:srgbClr val="D8E2F3"/>
                    </a:solidFill>
                  </a:tcPr>
                </a:tc>
                <a:tc>
                  <a:txBody>
                    <a:bodyPr/>
                    <a:lstStyle/>
                    <a:p>
                      <a:pPr marL="0" marR="0" lvl="0" indent="0" algn="l" rtl="0">
                        <a:spcBef>
                          <a:spcPts val="0"/>
                        </a:spcBef>
                        <a:spcAft>
                          <a:spcPts val="0"/>
                        </a:spcAft>
                        <a:buNone/>
                      </a:pPr>
                      <a:r>
                        <a:rPr lang="en-US" sz="1800"/>
                        <a:t>110,064</a:t>
                      </a:r>
                      <a:endParaRPr/>
                    </a:p>
                  </a:txBody>
                  <a:tcPr marL="91450" marR="91450" marT="45725" marB="45725">
                    <a:solidFill>
                      <a:srgbClr val="D8E2F3"/>
                    </a:solidFill>
                  </a:tcPr>
                </a:tc>
                <a:tc>
                  <a:txBody>
                    <a:bodyPr/>
                    <a:lstStyle/>
                    <a:p>
                      <a:pPr marL="0" marR="0" lvl="0" indent="0" algn="l" rtl="0">
                        <a:spcBef>
                          <a:spcPts val="0"/>
                        </a:spcBef>
                        <a:spcAft>
                          <a:spcPts val="0"/>
                        </a:spcAft>
                        <a:buNone/>
                      </a:pPr>
                      <a:r>
                        <a:rPr lang="en-US" sz="1800"/>
                        <a:t>47,866</a:t>
                      </a:r>
                      <a:endParaRPr/>
                    </a:p>
                  </a:txBody>
                  <a:tcPr marL="91450" marR="91450" marT="45725" marB="45725">
                    <a:solidFill>
                      <a:srgbClr val="D8E2F3"/>
                    </a:solidFill>
                  </a:tcPr>
                </a:tc>
                <a:extLst>
                  <a:ext uri="{0D108BD9-81ED-4DB2-BD59-A6C34878D82A}">
                    <a16:rowId xmlns:a16="http://schemas.microsoft.com/office/drawing/2014/main" val="10001"/>
                  </a:ext>
                </a:extLst>
              </a:tr>
              <a:tr h="421175">
                <a:tc>
                  <a:txBody>
                    <a:bodyPr/>
                    <a:lstStyle/>
                    <a:p>
                      <a:pPr marL="0" marR="0" lvl="0" indent="0" algn="l" rtl="0">
                        <a:spcBef>
                          <a:spcPts val="0"/>
                        </a:spcBef>
                        <a:spcAft>
                          <a:spcPts val="0"/>
                        </a:spcAft>
                        <a:buNone/>
                      </a:pPr>
                      <a:r>
                        <a:rPr lang="en-US" sz="1800"/>
                        <a:t>Minority First Time Home Buyer</a:t>
                      </a:r>
                      <a:endParaRPr/>
                    </a:p>
                  </a:txBody>
                  <a:tcPr marL="91450" marR="91450" marT="45725" marB="45725"/>
                </a:tc>
                <a:tc>
                  <a:txBody>
                    <a:bodyPr/>
                    <a:lstStyle/>
                    <a:p>
                      <a:pPr marL="0" marR="0" lvl="0" indent="0" algn="l" rtl="0">
                        <a:spcBef>
                          <a:spcPts val="0"/>
                        </a:spcBef>
                        <a:spcAft>
                          <a:spcPts val="0"/>
                        </a:spcAft>
                        <a:buNone/>
                      </a:pPr>
                      <a:r>
                        <a:rPr lang="en-US" sz="1800"/>
                        <a:t>33,016</a:t>
                      </a:r>
                      <a:endParaRPr/>
                    </a:p>
                  </a:txBody>
                  <a:tcPr marL="91450" marR="91450" marT="45725" marB="45725"/>
                </a:tc>
                <a:tc>
                  <a:txBody>
                    <a:bodyPr/>
                    <a:lstStyle/>
                    <a:p>
                      <a:pPr marL="0" marR="0" lvl="0" indent="0" algn="l" rtl="0">
                        <a:spcBef>
                          <a:spcPts val="0"/>
                        </a:spcBef>
                        <a:spcAft>
                          <a:spcPts val="0"/>
                        </a:spcAft>
                        <a:buNone/>
                      </a:pPr>
                      <a:r>
                        <a:rPr lang="en-US" sz="1800"/>
                        <a:t>7,519</a:t>
                      </a:r>
                      <a:endParaRPr/>
                    </a:p>
                  </a:txBody>
                  <a:tcPr marL="91450" marR="91450" marT="45725" marB="45725"/>
                </a:tc>
                <a:extLst>
                  <a:ext uri="{0D108BD9-81ED-4DB2-BD59-A6C34878D82A}">
                    <a16:rowId xmlns:a16="http://schemas.microsoft.com/office/drawing/2014/main" val="10002"/>
                  </a:ext>
                </a:extLst>
              </a:tr>
            </a:tbl>
          </a:graphicData>
        </a:graphic>
      </p:graphicFrame>
      <p:sp>
        <p:nvSpPr>
          <p:cNvPr id="213" name="Google Shape;213;g276fc002738_3_21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Shape 208">
          <a:extLst>
            <a:ext uri="{FF2B5EF4-FFF2-40B4-BE49-F238E27FC236}">
              <a16:creationId xmlns:a16="http://schemas.microsoft.com/office/drawing/2014/main" id="{A8D7114B-BCB8-7B9E-72D7-E10DB612023B}"/>
            </a:ext>
          </a:extLst>
        </p:cNvPr>
        <p:cNvGrpSpPr/>
        <p:nvPr/>
      </p:nvGrpSpPr>
      <p:grpSpPr>
        <a:xfrm>
          <a:off x="0" y="0"/>
          <a:ext cx="0" cy="0"/>
          <a:chOff x="0" y="0"/>
          <a:chExt cx="0" cy="0"/>
        </a:xfrm>
      </p:grpSpPr>
      <p:sp>
        <p:nvSpPr>
          <p:cNvPr id="209" name="Google Shape;209;g276fc002738_3_214">
            <a:extLst>
              <a:ext uri="{FF2B5EF4-FFF2-40B4-BE49-F238E27FC236}">
                <a16:creationId xmlns:a16="http://schemas.microsoft.com/office/drawing/2014/main" id="{201BDF97-9B17-2D16-D150-9131988E9544}"/>
              </a:ext>
            </a:extLst>
          </p:cNvPr>
          <p:cNvSpPr txBox="1">
            <a:spLocks noGrp="1"/>
          </p:cNvSpPr>
          <p:nvPr>
            <p:ph type="title"/>
          </p:nvPr>
        </p:nvSpPr>
        <p:spPr>
          <a:xfrm>
            <a:off x="1485121" y="188075"/>
            <a:ext cx="9742318" cy="527149"/>
          </a:xfrm>
          <a:prstGeom prst="rect">
            <a:avLst/>
          </a:prstGeom>
        </p:spPr>
        <p:txBody>
          <a:bodyPr spcFirstLastPara="1" lIns="91425" tIns="45700" rIns="91425" bIns="45700" anchorCtr="0">
            <a:normAutofit fontScale="90000"/>
          </a:bodyPr>
          <a:lstStyle/>
          <a:p>
            <a:pPr marL="0" lvl="0" indent="0" rtl="0">
              <a:spcBef>
                <a:spcPts val="0"/>
              </a:spcBef>
              <a:spcAft>
                <a:spcPts val="0"/>
              </a:spcAft>
              <a:buClr>
                <a:schemeClr val="dk1"/>
              </a:buClr>
              <a:buSzPts val="4800"/>
              <a:buFont typeface="Arial"/>
              <a:buNone/>
            </a:pPr>
            <a:r>
              <a:rPr lang="en-US" b="1" dirty="0">
                <a:latin typeface="Arial"/>
                <a:ea typeface="Arial"/>
                <a:cs typeface="Arial"/>
                <a:sym typeface="Arial"/>
              </a:rPr>
              <a:t>Housing Counseling	</a:t>
            </a:r>
          </a:p>
        </p:txBody>
      </p:sp>
      <p:sp>
        <p:nvSpPr>
          <p:cNvPr id="213" name="Google Shape;213;g276fc002738_3_214">
            <a:extLst>
              <a:ext uri="{FF2B5EF4-FFF2-40B4-BE49-F238E27FC236}">
                <a16:creationId xmlns:a16="http://schemas.microsoft.com/office/drawing/2014/main" id="{39E9E17D-D648-3209-21D2-F09C0FC34618}"/>
              </a:ext>
            </a:extLst>
          </p:cNvPr>
          <p:cNvSpPr txBox="1">
            <a:spLocks noGrp="1"/>
          </p:cNvSpPr>
          <p:nvPr>
            <p:ph type="sldNum" idx="12"/>
          </p:nvPr>
        </p:nvSpPr>
        <p:spPr>
          <a:xfrm>
            <a:off x="10951856" y="5867131"/>
            <a:ext cx="551167" cy="365125"/>
          </a:xfrm>
          <a:prstGeom prst="rect">
            <a:avLst/>
          </a:prstGeom>
        </p:spPr>
        <p:txBody>
          <a:bodyPr spcFirstLastPara="1" lIns="91425" tIns="45700" rIns="91425" bIns="45700" anchorCtr="0">
            <a:normAutofit/>
          </a:bodyPr>
          <a:lstStyle/>
          <a:p>
            <a:pPr marL="0" lvl="0" indent="0" rtl="0">
              <a:spcBef>
                <a:spcPts val="0"/>
              </a:spcBef>
              <a:spcAft>
                <a:spcPts val="600"/>
              </a:spcAft>
              <a:buClr>
                <a:srgbClr val="000000"/>
              </a:buClr>
              <a:buFont typeface="Arial"/>
              <a:buNone/>
            </a:pPr>
            <a:fld id="{00000000-1234-1234-1234-123412341234}" type="slidenum">
              <a:rPr lang="en-US" smtClean="0"/>
              <a:pPr marL="0" lvl="0" indent="0" rtl="0">
                <a:spcBef>
                  <a:spcPts val="0"/>
                </a:spcBef>
                <a:spcAft>
                  <a:spcPts val="600"/>
                </a:spcAft>
                <a:buClr>
                  <a:srgbClr val="000000"/>
                </a:buClr>
                <a:buFont typeface="Arial"/>
                <a:buNone/>
              </a:pPr>
              <a:t>15</a:t>
            </a:fld>
            <a:endParaRPr lang="en-US"/>
          </a:p>
        </p:txBody>
      </p:sp>
      <p:graphicFrame>
        <p:nvGraphicFramePr>
          <p:cNvPr id="215" name="Google Shape;210;g276fc002738_3_214">
            <a:extLst>
              <a:ext uri="{FF2B5EF4-FFF2-40B4-BE49-F238E27FC236}">
                <a16:creationId xmlns:a16="http://schemas.microsoft.com/office/drawing/2014/main" id="{792F397E-1F9C-5D7F-3464-8865AB803DA6}"/>
              </a:ext>
            </a:extLst>
          </p:cNvPr>
          <p:cNvGraphicFramePr/>
          <p:nvPr>
            <p:extLst>
              <p:ext uri="{D42A27DB-BD31-4B8C-83A1-F6EECF244321}">
                <p14:modId xmlns:p14="http://schemas.microsoft.com/office/powerpoint/2010/main" val="784410717"/>
              </p:ext>
            </p:extLst>
          </p:nvPr>
        </p:nvGraphicFramePr>
        <p:xfrm>
          <a:off x="1760705" y="865761"/>
          <a:ext cx="9742319" cy="32406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2" name="Group 1">
            <a:extLst>
              <a:ext uri="{FF2B5EF4-FFF2-40B4-BE49-F238E27FC236}">
                <a16:creationId xmlns:a16="http://schemas.microsoft.com/office/drawing/2014/main" id="{C653457E-5DE2-0965-9320-0EE42B7D6CF0}"/>
              </a:ext>
            </a:extLst>
          </p:cNvPr>
          <p:cNvGrpSpPr/>
          <p:nvPr/>
        </p:nvGrpSpPr>
        <p:grpSpPr>
          <a:xfrm>
            <a:off x="1760704" y="4342256"/>
            <a:ext cx="9742319" cy="1890000"/>
            <a:chOff x="0" y="1267973"/>
            <a:chExt cx="9742319" cy="1890000"/>
          </a:xfrm>
        </p:grpSpPr>
        <p:sp>
          <p:nvSpPr>
            <p:cNvPr id="3" name="Rectangle 2">
              <a:extLst>
                <a:ext uri="{FF2B5EF4-FFF2-40B4-BE49-F238E27FC236}">
                  <a16:creationId xmlns:a16="http://schemas.microsoft.com/office/drawing/2014/main" id="{29D797B6-351A-7983-6D20-1B0FD9D25FD7}"/>
                </a:ext>
              </a:extLst>
            </p:cNvPr>
            <p:cNvSpPr/>
            <p:nvPr/>
          </p:nvSpPr>
          <p:spPr>
            <a:xfrm>
              <a:off x="0" y="1267973"/>
              <a:ext cx="9742319" cy="1890000"/>
            </a:xfrm>
            <a:prstGeom prst="rect">
              <a:avLst/>
            </a:pr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4" name="TextBox 3">
              <a:extLst>
                <a:ext uri="{FF2B5EF4-FFF2-40B4-BE49-F238E27FC236}">
                  <a16:creationId xmlns:a16="http://schemas.microsoft.com/office/drawing/2014/main" id="{897BF590-268C-F8C6-C87A-8A8AFCA63D81}"/>
                </a:ext>
              </a:extLst>
            </p:cNvPr>
            <p:cNvSpPr txBox="1"/>
            <p:nvPr/>
          </p:nvSpPr>
          <p:spPr>
            <a:xfrm>
              <a:off x="0" y="1267973"/>
              <a:ext cx="9742319" cy="18900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56112" tIns="312420" rIns="756112" bIns="106680" numCol="1" spcCol="1270" anchor="t" anchorCtr="0">
              <a:noAutofit/>
            </a:bodyPr>
            <a:lstStyle/>
            <a:p>
              <a:pPr marL="114300" lvl="1" indent="-114300" algn="l" defTabSz="666750">
                <a:lnSpc>
                  <a:spcPct val="100000"/>
                </a:lnSpc>
                <a:spcBef>
                  <a:spcPct val="0"/>
                </a:spcBef>
                <a:spcAft>
                  <a:spcPct val="15000"/>
                </a:spcAft>
                <a:buChar char="•"/>
              </a:pPr>
              <a:r>
                <a:rPr lang="en-US" sz="1500" kern="1200" dirty="0"/>
                <a:t>Avesta Housing Development Corporation</a:t>
              </a:r>
            </a:p>
            <a:p>
              <a:pPr marL="114300" lvl="1" indent="-114300" algn="l" defTabSz="666750">
                <a:lnSpc>
                  <a:spcPct val="100000"/>
                </a:lnSpc>
                <a:spcBef>
                  <a:spcPct val="0"/>
                </a:spcBef>
                <a:spcAft>
                  <a:spcPct val="15000"/>
                </a:spcAft>
                <a:buChar char="•"/>
              </a:pPr>
              <a:r>
                <a:rPr lang="en-US" sz="1500" dirty="0"/>
                <a:t>Coastal Enterprises, Incorporated</a:t>
              </a:r>
            </a:p>
            <a:p>
              <a:pPr marL="114300" lvl="1" indent="-114300" algn="l" defTabSz="666750">
                <a:lnSpc>
                  <a:spcPct val="100000"/>
                </a:lnSpc>
                <a:spcBef>
                  <a:spcPct val="0"/>
                </a:spcBef>
                <a:spcAft>
                  <a:spcPct val="15000"/>
                </a:spcAft>
                <a:buChar char="•"/>
              </a:pPr>
              <a:r>
                <a:rPr lang="en-US" sz="1500" kern="1200" dirty="0"/>
                <a:t>Community Concepts, Inc. </a:t>
              </a:r>
            </a:p>
            <a:p>
              <a:pPr marL="114300" lvl="1" indent="-114300" algn="l" defTabSz="666750">
                <a:lnSpc>
                  <a:spcPct val="100000"/>
                </a:lnSpc>
                <a:spcBef>
                  <a:spcPct val="0"/>
                </a:spcBef>
                <a:spcAft>
                  <a:spcPct val="15000"/>
                </a:spcAft>
                <a:buChar char="•"/>
              </a:pPr>
              <a:r>
                <a:rPr lang="en-US" sz="1500" dirty="0"/>
                <a:t>Four Directions Development Corporation</a:t>
              </a:r>
            </a:p>
            <a:p>
              <a:pPr marL="114300" lvl="1" indent="-114300" algn="l" defTabSz="666750">
                <a:lnSpc>
                  <a:spcPct val="100000"/>
                </a:lnSpc>
                <a:spcBef>
                  <a:spcPct val="0"/>
                </a:spcBef>
                <a:spcAft>
                  <a:spcPct val="15000"/>
                </a:spcAft>
                <a:buChar char="•"/>
              </a:pPr>
              <a:r>
                <a:rPr lang="en-US" sz="1500" kern="1200" dirty="0"/>
                <a:t>Kennebec Valley Community Action Program</a:t>
              </a:r>
            </a:p>
            <a:p>
              <a:pPr marL="114300" lvl="1" indent="-114300" algn="l" defTabSz="666750">
                <a:lnSpc>
                  <a:spcPct val="100000"/>
                </a:lnSpc>
                <a:spcBef>
                  <a:spcPct val="0"/>
                </a:spcBef>
                <a:spcAft>
                  <a:spcPct val="15000"/>
                </a:spcAft>
                <a:buChar char="•"/>
              </a:pPr>
              <a:r>
                <a:rPr lang="en-US" sz="1500" dirty="0"/>
                <a:t>Penquis Community Action Program</a:t>
              </a:r>
              <a:endParaRPr lang="en-US" sz="1500" kern="1200" dirty="0"/>
            </a:p>
          </p:txBody>
        </p:sp>
      </p:grpSp>
      <p:grpSp>
        <p:nvGrpSpPr>
          <p:cNvPr id="5" name="Group 4">
            <a:extLst>
              <a:ext uri="{FF2B5EF4-FFF2-40B4-BE49-F238E27FC236}">
                <a16:creationId xmlns:a16="http://schemas.microsoft.com/office/drawing/2014/main" id="{442DE142-DBE9-E037-A2F5-CE98C7C1CDDE}"/>
              </a:ext>
            </a:extLst>
          </p:cNvPr>
          <p:cNvGrpSpPr/>
          <p:nvPr/>
        </p:nvGrpSpPr>
        <p:grpSpPr>
          <a:xfrm>
            <a:off x="2278782" y="4106408"/>
            <a:ext cx="6819623" cy="442800"/>
            <a:chOff x="487115" y="82673"/>
            <a:chExt cx="6819623" cy="442800"/>
          </a:xfrm>
          <a:solidFill>
            <a:srgbClr val="0070C0"/>
          </a:solidFill>
        </p:grpSpPr>
        <p:sp>
          <p:nvSpPr>
            <p:cNvPr id="6" name="Rectangle: Rounded Corners 5">
              <a:extLst>
                <a:ext uri="{FF2B5EF4-FFF2-40B4-BE49-F238E27FC236}">
                  <a16:creationId xmlns:a16="http://schemas.microsoft.com/office/drawing/2014/main" id="{5245BDAB-3142-B438-67F4-3FFBAD1A4596}"/>
                </a:ext>
              </a:extLst>
            </p:cNvPr>
            <p:cNvSpPr/>
            <p:nvPr/>
          </p:nvSpPr>
          <p:spPr>
            <a:xfrm>
              <a:off x="487115" y="82673"/>
              <a:ext cx="6819623" cy="44280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a:p>
          </p:txBody>
        </p:sp>
        <p:sp>
          <p:nvSpPr>
            <p:cNvPr id="7" name="Rectangle: Rounded Corners 4">
              <a:extLst>
                <a:ext uri="{FF2B5EF4-FFF2-40B4-BE49-F238E27FC236}">
                  <a16:creationId xmlns:a16="http://schemas.microsoft.com/office/drawing/2014/main" id="{628FE5E5-0E56-6EF2-CE78-8C9209FB2441}"/>
                </a:ext>
              </a:extLst>
            </p:cNvPr>
            <p:cNvSpPr txBox="1"/>
            <p:nvPr/>
          </p:nvSpPr>
          <p:spPr>
            <a:xfrm>
              <a:off x="508731" y="104289"/>
              <a:ext cx="6776391" cy="39956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7766" tIns="0" rIns="257766" bIns="0" numCol="1" spcCol="1270" anchor="ctr" anchorCtr="0">
              <a:noAutofit/>
            </a:bodyPr>
            <a:lstStyle/>
            <a:p>
              <a:pPr marL="0" lvl="0" indent="0" algn="l" defTabSz="666750">
                <a:lnSpc>
                  <a:spcPct val="90000"/>
                </a:lnSpc>
                <a:spcBef>
                  <a:spcPct val="0"/>
                </a:spcBef>
                <a:spcAft>
                  <a:spcPct val="35000"/>
                </a:spcAft>
                <a:buNone/>
              </a:pPr>
              <a:r>
                <a:rPr lang="en-US" sz="1500" kern="1200" dirty="0"/>
                <a:t>Maine Housing </a:t>
              </a:r>
              <a:r>
                <a:rPr lang="en-US" sz="1500" dirty="0"/>
                <a:t>Counseling Agencies</a:t>
              </a:r>
              <a:endParaRPr lang="en-US" sz="1500" kern="1200" dirty="0"/>
            </a:p>
          </p:txBody>
        </p:sp>
      </p:grpSp>
    </p:spTree>
    <p:extLst>
      <p:ext uri="{BB962C8B-B14F-4D97-AF65-F5344CB8AC3E}">
        <p14:creationId xmlns:p14="http://schemas.microsoft.com/office/powerpoint/2010/main" val="3700417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276fc002738_3_127"/>
          <p:cNvSpPr txBox="1">
            <a:spLocks noGrp="1"/>
          </p:cNvSpPr>
          <p:nvPr>
            <p:ph type="title"/>
          </p:nvPr>
        </p:nvSpPr>
        <p:spPr>
          <a:xfrm>
            <a:off x="930766" y="90537"/>
            <a:ext cx="10295700" cy="1040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Arial"/>
              <a:buNone/>
            </a:pPr>
            <a:r>
              <a:rPr lang="en-US" sz="4000" b="1" dirty="0">
                <a:latin typeface="Arial"/>
                <a:ea typeface="Arial"/>
                <a:cs typeface="Arial"/>
                <a:sym typeface="Arial"/>
              </a:rPr>
              <a:t>Office of Public and Indian Housing</a:t>
            </a:r>
            <a:endParaRPr sz="4000" b="1" dirty="0">
              <a:latin typeface="Arial"/>
              <a:ea typeface="Arial"/>
              <a:cs typeface="Arial"/>
              <a:sym typeface="Arial"/>
            </a:endParaRPr>
          </a:p>
        </p:txBody>
      </p:sp>
      <p:sp>
        <p:nvSpPr>
          <p:cNvPr id="197" name="Google Shape;197;g276fc002738_3_127"/>
          <p:cNvSpPr txBox="1">
            <a:spLocks noGrp="1"/>
          </p:cNvSpPr>
          <p:nvPr>
            <p:ph type="body" idx="1"/>
          </p:nvPr>
        </p:nvSpPr>
        <p:spPr>
          <a:xfrm>
            <a:off x="1362990" y="873303"/>
            <a:ext cx="10596176" cy="5753400"/>
          </a:xfrm>
          <a:prstGeom prst="rect">
            <a:avLst/>
          </a:prstGeom>
          <a:noFill/>
          <a:ln>
            <a:noFill/>
          </a:ln>
        </p:spPr>
        <p:txBody>
          <a:bodyPr spcFirstLastPara="1" wrap="square" lIns="91425" tIns="45700" rIns="91425" bIns="45700" anchor="t" anchorCtr="0">
            <a:normAutofit/>
          </a:bodyPr>
          <a:lstStyle/>
          <a:p>
            <a:pPr marL="228600" lvl="0" indent="-114300" algn="l" rtl="0">
              <a:lnSpc>
                <a:spcPct val="90000"/>
              </a:lnSpc>
              <a:spcBef>
                <a:spcPts val="0"/>
              </a:spcBef>
              <a:spcAft>
                <a:spcPts val="0"/>
              </a:spcAft>
              <a:buClr>
                <a:schemeClr val="dk1"/>
              </a:buClr>
              <a:buSzPts val="1800"/>
              <a:buNone/>
            </a:pPr>
            <a:endParaRPr sz="2000" dirty="0">
              <a:latin typeface="Arial"/>
              <a:ea typeface="Arial"/>
              <a:cs typeface="Arial"/>
              <a:sym typeface="Arial"/>
            </a:endParaRPr>
          </a:p>
          <a:p>
            <a:pPr marL="228600" lvl="0" indent="-222250" algn="l" rtl="0">
              <a:lnSpc>
                <a:spcPct val="90000"/>
              </a:lnSpc>
              <a:spcBef>
                <a:spcPts val="1000"/>
              </a:spcBef>
              <a:spcAft>
                <a:spcPts val="0"/>
              </a:spcAft>
              <a:buClr>
                <a:schemeClr val="dk1"/>
              </a:buClr>
              <a:buSzPts val="2000"/>
              <a:buChar char="•"/>
            </a:pPr>
            <a:r>
              <a:rPr lang="en-US" sz="2000" dirty="0">
                <a:latin typeface="Arial"/>
                <a:ea typeface="Arial"/>
                <a:cs typeface="Arial"/>
                <a:sym typeface="Arial"/>
              </a:rPr>
              <a:t>Oversees and monitors the </a:t>
            </a:r>
            <a:r>
              <a:rPr lang="en-US" sz="2000" b="1" dirty="0">
                <a:latin typeface="Arial"/>
                <a:ea typeface="Arial"/>
                <a:cs typeface="Arial"/>
                <a:sym typeface="Arial"/>
              </a:rPr>
              <a:t>Housing Choice Voucher and Public Housing programs </a:t>
            </a:r>
            <a:r>
              <a:rPr lang="en-US" sz="2000" dirty="0">
                <a:latin typeface="Arial"/>
                <a:ea typeface="Arial"/>
                <a:cs typeface="Arial"/>
                <a:sym typeface="Arial"/>
              </a:rPr>
              <a:t>which ensure affordable housing accessibility to the most vulnerable and disadvantaged households. </a:t>
            </a:r>
            <a:endParaRPr sz="2000" dirty="0">
              <a:latin typeface="Arial"/>
              <a:ea typeface="Arial"/>
              <a:cs typeface="Arial"/>
              <a:sym typeface="Arial"/>
            </a:endParaRPr>
          </a:p>
          <a:p>
            <a:pPr marL="228600" lvl="0" indent="-222250" algn="l" rtl="0">
              <a:lnSpc>
                <a:spcPct val="90000"/>
              </a:lnSpc>
              <a:spcBef>
                <a:spcPts val="1000"/>
              </a:spcBef>
              <a:spcAft>
                <a:spcPts val="0"/>
              </a:spcAft>
              <a:buClr>
                <a:schemeClr val="dk1"/>
              </a:buClr>
              <a:buSzPts val="2000"/>
              <a:buChar char="•"/>
            </a:pPr>
            <a:r>
              <a:rPr lang="en-US" sz="2000" dirty="0">
                <a:latin typeface="Arial"/>
                <a:ea typeface="Arial"/>
                <a:cs typeface="Arial"/>
                <a:sym typeface="Arial"/>
              </a:rPr>
              <a:t>Implements self-sufficiency programs (ROSS, FSS, </a:t>
            </a:r>
            <a:r>
              <a:rPr lang="en-US" sz="2000" dirty="0" err="1">
                <a:latin typeface="Arial"/>
                <a:ea typeface="Arial"/>
                <a:cs typeface="Arial"/>
                <a:sym typeface="Arial"/>
              </a:rPr>
              <a:t>JobsPlus</a:t>
            </a:r>
            <a:r>
              <a:rPr lang="en-US" sz="2000" dirty="0">
                <a:latin typeface="Arial"/>
                <a:ea typeface="Arial"/>
                <a:cs typeface="Arial"/>
                <a:sym typeface="Arial"/>
              </a:rPr>
              <a:t>), RAD, PHA’s health and hazard and Choice Neighborhoods grants.</a:t>
            </a:r>
            <a:endParaRPr sz="2000" dirty="0">
              <a:latin typeface="Arial"/>
              <a:ea typeface="Arial"/>
              <a:cs typeface="Arial"/>
              <a:sym typeface="Arial"/>
            </a:endParaRPr>
          </a:p>
          <a:p>
            <a:pPr marL="228600" lvl="0" indent="-241300" algn="l" rtl="0">
              <a:lnSpc>
                <a:spcPct val="90000"/>
              </a:lnSpc>
              <a:spcBef>
                <a:spcPts val="1000"/>
              </a:spcBef>
              <a:spcAft>
                <a:spcPts val="0"/>
              </a:spcAft>
              <a:buClr>
                <a:schemeClr val="dk1"/>
              </a:buClr>
              <a:buSzPts val="2000"/>
              <a:buChar char="•"/>
            </a:pPr>
            <a:r>
              <a:rPr lang="en-US" sz="2000" dirty="0">
                <a:latin typeface="Arial"/>
                <a:ea typeface="Arial"/>
                <a:cs typeface="Arial"/>
                <a:sym typeface="Arial"/>
              </a:rPr>
              <a:t>Lewiston Housing Authority was just awarded $1.25 million for lead hazard remediation</a:t>
            </a:r>
          </a:p>
          <a:p>
            <a:pPr marL="228600" lvl="0" indent="-241300" algn="l" rtl="0">
              <a:lnSpc>
                <a:spcPct val="90000"/>
              </a:lnSpc>
              <a:spcBef>
                <a:spcPts val="1000"/>
              </a:spcBef>
              <a:spcAft>
                <a:spcPts val="0"/>
              </a:spcAft>
              <a:buClr>
                <a:schemeClr val="dk1"/>
              </a:buClr>
              <a:buSzPts val="2000"/>
              <a:buChar char="•"/>
            </a:pPr>
            <a:r>
              <a:rPr lang="en-US" sz="2000" dirty="0">
                <a:latin typeface="Arial"/>
                <a:ea typeface="Arial"/>
                <a:cs typeface="Arial"/>
                <a:sym typeface="Arial"/>
              </a:rPr>
              <a:t>12,163 units currently leased in Maine. </a:t>
            </a:r>
            <a:endParaRPr sz="2000" dirty="0">
              <a:latin typeface="Arial"/>
              <a:ea typeface="Arial"/>
              <a:cs typeface="Arial"/>
              <a:sym typeface="Arial"/>
            </a:endParaRPr>
          </a:p>
          <a:p>
            <a:pPr marL="228600" lvl="0" indent="-95250" algn="l" rtl="0">
              <a:lnSpc>
                <a:spcPct val="90000"/>
              </a:lnSpc>
              <a:spcBef>
                <a:spcPts val="1000"/>
              </a:spcBef>
              <a:spcAft>
                <a:spcPts val="0"/>
              </a:spcAft>
              <a:buClr>
                <a:schemeClr val="dk1"/>
              </a:buClr>
              <a:buSzPts val="2100"/>
              <a:buNone/>
            </a:pPr>
            <a:endParaRPr sz="2100" dirty="0">
              <a:latin typeface="Arial"/>
              <a:ea typeface="Arial"/>
              <a:cs typeface="Arial"/>
              <a:sym typeface="Arial"/>
            </a:endParaRPr>
          </a:p>
          <a:p>
            <a:pPr marL="0" lvl="0" indent="0" algn="l" rtl="0">
              <a:lnSpc>
                <a:spcPct val="90000"/>
              </a:lnSpc>
              <a:spcBef>
                <a:spcPts val="1000"/>
              </a:spcBef>
              <a:spcAft>
                <a:spcPts val="0"/>
              </a:spcAft>
              <a:buClr>
                <a:schemeClr val="dk1"/>
              </a:buClr>
              <a:buSzPts val="2800"/>
              <a:buNone/>
            </a:pPr>
            <a:endParaRPr dirty="0"/>
          </a:p>
        </p:txBody>
      </p:sp>
      <p:sp>
        <p:nvSpPr>
          <p:cNvPr id="203" name="Google Shape;203;g276fc002738_3_12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sp>
        <p:nvSpPr>
          <p:cNvPr id="4" name="TextBox 3">
            <a:extLst>
              <a:ext uri="{FF2B5EF4-FFF2-40B4-BE49-F238E27FC236}">
                <a16:creationId xmlns:a16="http://schemas.microsoft.com/office/drawing/2014/main" id="{17482EC4-2AAA-F0A7-497C-2EA553B8E69C}"/>
              </a:ext>
            </a:extLst>
          </p:cNvPr>
          <p:cNvSpPr txBox="1"/>
          <p:nvPr/>
        </p:nvSpPr>
        <p:spPr>
          <a:xfrm>
            <a:off x="1761706" y="3954424"/>
            <a:ext cx="1257300" cy="369332"/>
          </a:xfrm>
          <a:prstGeom prst="rect">
            <a:avLst/>
          </a:prstGeom>
          <a:noFill/>
        </p:spPr>
        <p:txBody>
          <a:bodyPr wrap="square" rtlCol="0">
            <a:spAutoFit/>
          </a:bodyPr>
          <a:lstStyle/>
          <a:p>
            <a:r>
              <a:rPr lang="en-US" dirty="0"/>
              <a:t>FY23</a:t>
            </a:r>
          </a:p>
        </p:txBody>
      </p:sp>
      <p:graphicFrame>
        <p:nvGraphicFramePr>
          <p:cNvPr id="6" name="Table 5">
            <a:extLst>
              <a:ext uri="{FF2B5EF4-FFF2-40B4-BE49-F238E27FC236}">
                <a16:creationId xmlns:a16="http://schemas.microsoft.com/office/drawing/2014/main" id="{3326707C-5953-6148-A735-C3EBA433B29E}"/>
              </a:ext>
            </a:extLst>
          </p:cNvPr>
          <p:cNvGraphicFramePr>
            <a:graphicFrameLocks noGrp="1"/>
          </p:cNvGraphicFramePr>
          <p:nvPr>
            <p:extLst>
              <p:ext uri="{D42A27DB-BD31-4B8C-83A1-F6EECF244321}">
                <p14:modId xmlns:p14="http://schemas.microsoft.com/office/powerpoint/2010/main" val="4187007896"/>
              </p:ext>
            </p:extLst>
          </p:nvPr>
        </p:nvGraphicFramePr>
        <p:xfrm>
          <a:off x="6348412" y="3136944"/>
          <a:ext cx="7458373" cy="7637309"/>
        </p:xfrm>
        <a:graphic>
          <a:graphicData uri="http://schemas.openxmlformats.org/drawingml/2006/table">
            <a:tbl>
              <a:tblPr/>
              <a:tblGrid>
                <a:gridCol w="7458373">
                  <a:extLst>
                    <a:ext uri="{9D8B030D-6E8A-4147-A177-3AD203B41FA5}">
                      <a16:colId xmlns:a16="http://schemas.microsoft.com/office/drawing/2014/main" val="1406867420"/>
                    </a:ext>
                  </a:extLst>
                </a:gridCol>
              </a:tblGrid>
              <a:tr h="649984">
                <a:tc>
                  <a:txBody>
                    <a:bodyPr/>
                    <a:lstStyle/>
                    <a:p>
                      <a:endParaRPr lang="en-US" dirty="0"/>
                    </a:p>
                  </a:txBody>
                  <a:tcPr anchor="ctr">
                    <a:lnL>
                      <a:noFill/>
                    </a:lnL>
                    <a:lnR>
                      <a:noFill/>
                    </a:lnR>
                    <a:lnT>
                      <a:noFill/>
                    </a:lnT>
                    <a:lnB>
                      <a:noFill/>
                    </a:lnB>
                    <a:noFill/>
                  </a:tcPr>
                </a:tc>
                <a:extLst>
                  <a:ext uri="{0D108BD9-81ED-4DB2-BD59-A6C34878D82A}">
                    <a16:rowId xmlns:a16="http://schemas.microsoft.com/office/drawing/2014/main" val="3233357844"/>
                  </a:ext>
                </a:extLst>
              </a:tr>
              <a:tr h="6987325">
                <a:tc>
                  <a:txBody>
                    <a:bodyPr/>
                    <a:lstStyle/>
                    <a:p>
                      <a:br>
                        <a:rPr lang="en-US" dirty="0"/>
                      </a:br>
                      <a:r>
                        <a:rPr lang="en-US" dirty="0"/>
                        <a:t>Data as of 1/8/25, 6:14 AM</a:t>
                      </a:r>
                      <a:br>
                        <a:rPr lang="en-US" dirty="0"/>
                      </a:br>
                      <a:r>
                        <a:rPr lang="en-US" dirty="0"/>
                        <a:t>Filtered by </a:t>
                      </a:r>
                      <a:r>
                        <a:rPr lang="en-US" b="1" dirty="0"/>
                        <a:t>Program Area</a:t>
                      </a:r>
                      <a:r>
                        <a:rPr lang="en-US" dirty="0"/>
                        <a:t> (is Public and Indian Housing), </a:t>
                      </a:r>
                      <a:r>
                        <a:rPr lang="en-US" b="1" dirty="0"/>
                        <a:t>State</a:t>
                      </a:r>
                      <a:r>
                        <a:rPr lang="en-US" dirty="0"/>
                        <a:t> (is Maine), </a:t>
                      </a:r>
                      <a:r>
                        <a:rPr lang="en-US" b="1" dirty="0"/>
                        <a:t>Year</a:t>
                      </a:r>
                      <a:r>
                        <a:rPr lang="en-US" dirty="0"/>
                        <a:t> (is greater than or equal to 2024 and is less than or equal to 2024), </a:t>
                      </a:r>
                      <a:r>
                        <a:rPr lang="en-US" b="1" dirty="0"/>
                        <a:t>Workspace</a:t>
                      </a:r>
                      <a:r>
                        <a:rPr lang="en-US" dirty="0"/>
                        <a:t> (is CFO Systems Financial)</a:t>
                      </a:r>
                    </a:p>
                  </a:txBody>
                  <a:tcPr anchor="ctr">
                    <a:lnL>
                      <a:noFill/>
                    </a:lnL>
                    <a:lnR>
                      <a:noFill/>
                    </a:lnR>
                    <a:lnT>
                      <a:noFill/>
                    </a:lnT>
                    <a:lnB>
                      <a:noFill/>
                    </a:lnB>
                    <a:noFill/>
                  </a:tcPr>
                </a:tc>
                <a:extLst>
                  <a:ext uri="{0D108BD9-81ED-4DB2-BD59-A6C34878D82A}">
                    <a16:rowId xmlns:a16="http://schemas.microsoft.com/office/drawing/2014/main" val="3866817796"/>
                  </a:ext>
                </a:extLst>
              </a:tr>
            </a:tbl>
          </a:graphicData>
        </a:graphic>
      </p:graphicFrame>
      <p:pic>
        <p:nvPicPr>
          <p:cNvPr id="2050" name="Picture 2" descr="Spending by Program Area Table">
            <a:extLst>
              <a:ext uri="{FF2B5EF4-FFF2-40B4-BE49-F238E27FC236}">
                <a16:creationId xmlns:a16="http://schemas.microsoft.com/office/drawing/2014/main" id="{560CB5AF-09DC-0C9A-8D9B-8A89F8C9A3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5118" y="3879260"/>
            <a:ext cx="3668900" cy="284219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graphicFrame>
        <p:nvGraphicFramePr>
          <p:cNvPr id="7" name="Table 6">
            <a:extLst>
              <a:ext uri="{FF2B5EF4-FFF2-40B4-BE49-F238E27FC236}">
                <a16:creationId xmlns:a16="http://schemas.microsoft.com/office/drawing/2014/main" id="{C91BC718-39B1-8C9D-BC3D-C78FA00CB2BB}"/>
              </a:ext>
            </a:extLst>
          </p:cNvPr>
          <p:cNvGraphicFramePr>
            <a:graphicFrameLocks noGrp="1"/>
          </p:cNvGraphicFramePr>
          <p:nvPr>
            <p:extLst>
              <p:ext uri="{D42A27DB-BD31-4B8C-83A1-F6EECF244321}">
                <p14:modId xmlns:p14="http://schemas.microsoft.com/office/powerpoint/2010/main" val="1987510300"/>
              </p:ext>
            </p:extLst>
          </p:nvPr>
        </p:nvGraphicFramePr>
        <p:xfrm>
          <a:off x="4132031" y="2321200"/>
          <a:ext cx="6226175" cy="731520"/>
        </p:xfrm>
        <a:graphic>
          <a:graphicData uri="http://schemas.openxmlformats.org/drawingml/2006/table">
            <a:tbl>
              <a:tblPr/>
              <a:tblGrid>
                <a:gridCol w="6226175">
                  <a:extLst>
                    <a:ext uri="{9D8B030D-6E8A-4147-A177-3AD203B41FA5}">
                      <a16:colId xmlns:a16="http://schemas.microsoft.com/office/drawing/2014/main" val="4027916364"/>
                    </a:ext>
                  </a:extLst>
                </a:gridCol>
              </a:tblGrid>
              <a:tr h="0">
                <a:tc>
                  <a:txBody>
                    <a:bodyPr/>
                    <a:lstStyle/>
                    <a:p>
                      <a:endParaRPr lang="en-US" dirty="0"/>
                    </a:p>
                  </a:txBody>
                  <a:tcPr anchor="ctr">
                    <a:lnL>
                      <a:noFill/>
                    </a:lnL>
                    <a:lnR>
                      <a:noFill/>
                    </a:lnR>
                    <a:lnT>
                      <a:noFill/>
                    </a:lnT>
                    <a:lnB>
                      <a:noFill/>
                    </a:lnB>
                    <a:noFill/>
                  </a:tcPr>
                </a:tc>
                <a:extLst>
                  <a:ext uri="{0D108BD9-81ED-4DB2-BD59-A6C34878D82A}">
                    <a16:rowId xmlns:a16="http://schemas.microsoft.com/office/drawing/2014/main" val="603525959"/>
                  </a:ext>
                </a:extLst>
              </a:tr>
              <a:tr h="0">
                <a:tc>
                  <a:txBody>
                    <a:bodyPr/>
                    <a:lstStyle/>
                    <a:p>
                      <a:endParaRPr lang="en-US" dirty="0"/>
                    </a:p>
                  </a:txBody>
                  <a:tcPr anchor="ctr">
                    <a:lnL>
                      <a:noFill/>
                    </a:lnL>
                    <a:lnR>
                      <a:noFill/>
                    </a:lnR>
                    <a:lnT>
                      <a:noFill/>
                    </a:lnT>
                    <a:lnB>
                      <a:noFill/>
                    </a:lnB>
                    <a:noFill/>
                  </a:tcPr>
                </a:tc>
                <a:extLst>
                  <a:ext uri="{0D108BD9-81ED-4DB2-BD59-A6C34878D82A}">
                    <a16:rowId xmlns:a16="http://schemas.microsoft.com/office/drawing/2014/main" val="21466724"/>
                  </a:ext>
                </a:extLst>
              </a:tr>
            </a:tbl>
          </a:graphicData>
        </a:graphic>
      </p:graphicFrame>
      <p:pic>
        <p:nvPicPr>
          <p:cNvPr id="2051" name="Picture 3" descr="Spending by Program Area Table">
            <a:extLst>
              <a:ext uri="{FF2B5EF4-FFF2-40B4-BE49-F238E27FC236}">
                <a16:creationId xmlns:a16="http://schemas.microsoft.com/office/drawing/2014/main" id="{CA66F837-D836-09B0-B64F-4A5E2217CD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9658" y="3949244"/>
            <a:ext cx="3637957" cy="2818219"/>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B2C116F-DBD4-621E-D968-5AC3EEECEE45}"/>
              </a:ext>
            </a:extLst>
          </p:cNvPr>
          <p:cNvSpPr txBox="1"/>
          <p:nvPr/>
        </p:nvSpPr>
        <p:spPr>
          <a:xfrm>
            <a:off x="6480737" y="3873351"/>
            <a:ext cx="971550" cy="369332"/>
          </a:xfrm>
          <a:prstGeom prst="rect">
            <a:avLst/>
          </a:prstGeom>
          <a:noFill/>
        </p:spPr>
        <p:txBody>
          <a:bodyPr wrap="square" rtlCol="0">
            <a:spAutoFit/>
          </a:bodyPr>
          <a:lstStyle/>
          <a:p>
            <a:r>
              <a:rPr lang="en-US" dirty="0"/>
              <a:t>FY24</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616B3DC-C165-433D-9187-62DCC0E317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11" name="Freeform 6">
              <a:extLst>
                <a:ext uri="{FF2B5EF4-FFF2-40B4-BE49-F238E27FC236}">
                  <a16:creationId xmlns:a16="http://schemas.microsoft.com/office/drawing/2014/main" id="{97E1BF84-9824-4B0E-98DF-F0F7181DD0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12" name="Freeform 7">
              <a:extLst>
                <a:ext uri="{FF2B5EF4-FFF2-40B4-BE49-F238E27FC236}">
                  <a16:creationId xmlns:a16="http://schemas.microsoft.com/office/drawing/2014/main" id="{A85FA340-7392-4303-9707-A12F45A46F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US"/>
            </a:p>
          </p:txBody>
        </p:sp>
        <p:sp>
          <p:nvSpPr>
            <p:cNvPr id="13" name="Freeform 9">
              <a:extLst>
                <a:ext uri="{FF2B5EF4-FFF2-40B4-BE49-F238E27FC236}">
                  <a16:creationId xmlns:a16="http://schemas.microsoft.com/office/drawing/2014/main" id="{758A9051-2BD9-4868-8B84-344752FA2F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US"/>
            </a:p>
          </p:txBody>
        </p:sp>
        <p:sp>
          <p:nvSpPr>
            <p:cNvPr id="14" name="Freeform 10">
              <a:extLst>
                <a:ext uri="{FF2B5EF4-FFF2-40B4-BE49-F238E27FC236}">
                  <a16:creationId xmlns:a16="http://schemas.microsoft.com/office/drawing/2014/main" id="{58264C49-3539-4CBD-8F11-1106C8B878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15" name="Freeform 11">
              <a:extLst>
                <a:ext uri="{FF2B5EF4-FFF2-40B4-BE49-F238E27FC236}">
                  <a16:creationId xmlns:a16="http://schemas.microsoft.com/office/drawing/2014/main" id="{DE862133-5C7E-4B32-9786-0B33BC51A7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16" name="Freeform 12">
              <a:extLst>
                <a:ext uri="{FF2B5EF4-FFF2-40B4-BE49-F238E27FC236}">
                  <a16:creationId xmlns:a16="http://schemas.microsoft.com/office/drawing/2014/main" id="{90925F6C-DF03-4707-9176-6049F049B5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US"/>
            </a:p>
          </p:txBody>
        </p:sp>
      </p:grpSp>
      <p:sp>
        <p:nvSpPr>
          <p:cNvPr id="2" name="Title 1">
            <a:extLst>
              <a:ext uri="{FF2B5EF4-FFF2-40B4-BE49-F238E27FC236}">
                <a16:creationId xmlns:a16="http://schemas.microsoft.com/office/drawing/2014/main" id="{A2A84BF6-A0E2-1BC5-D9D7-0B9AC0F09C6D}"/>
              </a:ext>
            </a:extLst>
          </p:cNvPr>
          <p:cNvSpPr>
            <a:spLocks noGrp="1"/>
          </p:cNvSpPr>
          <p:nvPr>
            <p:ph type="title"/>
          </p:nvPr>
        </p:nvSpPr>
        <p:spPr>
          <a:xfrm>
            <a:off x="2253785" y="1380068"/>
            <a:ext cx="4978303" cy="2616199"/>
          </a:xfrm>
        </p:spPr>
        <p:txBody>
          <a:bodyPr vert="horz" lIns="91440" tIns="45720" rIns="91440" bIns="45720" rtlCol="0" anchor="b">
            <a:normAutofit/>
          </a:bodyPr>
          <a:lstStyle/>
          <a:p>
            <a:pPr algn="r">
              <a:lnSpc>
                <a:spcPct val="90000"/>
              </a:lnSpc>
            </a:pPr>
            <a:r>
              <a:rPr lang="en-US" sz="4200" b="1"/>
              <a:t>Office of Public and Indian Housing  FY24 PHA Allocations</a:t>
            </a:r>
          </a:p>
        </p:txBody>
      </p:sp>
      <p:sp>
        <p:nvSpPr>
          <p:cNvPr id="18" name="Rounded Rectangle 4">
            <a:extLst>
              <a:ext uri="{FF2B5EF4-FFF2-40B4-BE49-F238E27FC236}">
                <a16:creationId xmlns:a16="http://schemas.microsoft.com/office/drawing/2014/main" id="{260615AE-7DBC-4FF7-9107-9FE957695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944" y="648931"/>
            <a:ext cx="3982086"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7DE2F25-6CB2-EB81-5801-0DDC3F500693}"/>
              </a:ext>
            </a:extLst>
          </p:cNvPr>
          <p:cNvPicPr>
            <a:picLocks noChangeAspect="1"/>
          </p:cNvPicPr>
          <p:nvPr/>
        </p:nvPicPr>
        <p:blipFill>
          <a:blip r:embed="rId3"/>
          <a:stretch>
            <a:fillRect/>
          </a:stretch>
        </p:blipFill>
        <p:spPr>
          <a:xfrm>
            <a:off x="7873801" y="1768444"/>
            <a:ext cx="3341190" cy="3033350"/>
          </a:xfrm>
          <a:prstGeom prst="rect">
            <a:avLst/>
          </a:prstGeom>
        </p:spPr>
      </p:pic>
    </p:spTree>
    <p:extLst>
      <p:ext uri="{BB962C8B-B14F-4D97-AF65-F5344CB8AC3E}">
        <p14:creationId xmlns:p14="http://schemas.microsoft.com/office/powerpoint/2010/main" val="3547182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C7369-E647-1689-2130-25A1305CFAB5}"/>
              </a:ext>
            </a:extLst>
          </p:cNvPr>
          <p:cNvSpPr>
            <a:spLocks noGrp="1"/>
          </p:cNvSpPr>
          <p:nvPr>
            <p:ph type="title"/>
          </p:nvPr>
        </p:nvSpPr>
        <p:spPr>
          <a:xfrm>
            <a:off x="1484311" y="685800"/>
            <a:ext cx="10018713" cy="1752599"/>
          </a:xfrm>
        </p:spPr>
        <p:txBody>
          <a:bodyPr>
            <a:normAutofit/>
          </a:bodyPr>
          <a:lstStyle/>
          <a:p>
            <a:r>
              <a:rPr lang="en-US" dirty="0"/>
              <a:t>Office of Public and Indian Housing (PIH) </a:t>
            </a:r>
          </a:p>
        </p:txBody>
      </p:sp>
      <p:pic>
        <p:nvPicPr>
          <p:cNvPr id="7" name="Graphic 6" descr="Call center">
            <a:extLst>
              <a:ext uri="{FF2B5EF4-FFF2-40B4-BE49-F238E27FC236}">
                <a16:creationId xmlns:a16="http://schemas.microsoft.com/office/drawing/2014/main" id="{A9889CFB-00DB-FC15-ED86-01DDAC7303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07761" y="2743199"/>
            <a:ext cx="3047999" cy="3047999"/>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3" name="Content Placeholder 2">
            <a:extLst>
              <a:ext uri="{FF2B5EF4-FFF2-40B4-BE49-F238E27FC236}">
                <a16:creationId xmlns:a16="http://schemas.microsoft.com/office/drawing/2014/main" id="{A7DC13B5-2EF0-78BC-F20A-D5650E6DD71F}"/>
              </a:ext>
            </a:extLst>
          </p:cNvPr>
          <p:cNvSpPr>
            <a:spLocks noGrp="1"/>
          </p:cNvSpPr>
          <p:nvPr>
            <p:ph idx="1"/>
          </p:nvPr>
        </p:nvSpPr>
        <p:spPr>
          <a:xfrm>
            <a:off x="6016336" y="2666999"/>
            <a:ext cx="5486687" cy="3124201"/>
          </a:xfrm>
        </p:spPr>
        <p:txBody>
          <a:bodyPr anchor="t">
            <a:normAutofit/>
          </a:bodyPr>
          <a:lstStyle/>
          <a:p>
            <a:r>
              <a:rPr lang="en-US" dirty="0"/>
              <a:t>PIH Customer Service Center:</a:t>
            </a:r>
          </a:p>
          <a:p>
            <a:pPr lvl="1"/>
            <a:r>
              <a:rPr lang="en-US" dirty="0"/>
              <a:t>(800) 055-2232 (Toll Free)</a:t>
            </a:r>
          </a:p>
          <a:p>
            <a:pPr lvl="1"/>
            <a:r>
              <a:rPr lang="en-US" dirty="0"/>
              <a:t>Hours of Operation 9 am – 5 pm (EST)</a:t>
            </a:r>
          </a:p>
          <a:p>
            <a:pPr lvl="1"/>
            <a:r>
              <a:rPr lang="en-US" dirty="0"/>
              <a:t>Monday – Friday, except for Federal Holidays</a:t>
            </a:r>
          </a:p>
        </p:txBody>
      </p:sp>
    </p:spTree>
    <p:extLst>
      <p:ext uri="{BB962C8B-B14F-4D97-AF65-F5344CB8AC3E}">
        <p14:creationId xmlns:p14="http://schemas.microsoft.com/office/powerpoint/2010/main" val="814221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Shape 218"/>
        <p:cNvGrpSpPr/>
        <p:nvPr/>
      </p:nvGrpSpPr>
      <p:grpSpPr>
        <a:xfrm>
          <a:off x="0" y="0"/>
          <a:ext cx="0" cy="0"/>
          <a:chOff x="0" y="0"/>
          <a:chExt cx="0" cy="0"/>
        </a:xfrm>
      </p:grpSpPr>
      <p:sp useBgFill="1">
        <p:nvSpPr>
          <p:cNvPr id="2067" name="Rectangle 2066">
            <a:extLst>
              <a:ext uri="{FF2B5EF4-FFF2-40B4-BE49-F238E27FC236}">
                <a16:creationId xmlns:a16="http://schemas.microsoft.com/office/drawing/2014/main" id="{6AD30037-67ED-4367-9BE0-45787510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West End Apartments">
            <a:extLst>
              <a:ext uri="{FF2B5EF4-FFF2-40B4-BE49-F238E27FC236}">
                <a16:creationId xmlns:a16="http://schemas.microsoft.com/office/drawing/2014/main" id="{5FD9A6AC-EC4E-E422-C1D2-B573C30D52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3681" r="39810" b="1"/>
          <a:stretch/>
        </p:blipFill>
        <p:spPr bwMode="auto">
          <a:xfrm>
            <a:off x="6892924" y="10"/>
            <a:ext cx="5299077" cy="6857990"/>
          </a:xfrm>
          <a:custGeom>
            <a:avLst/>
            <a:gdLst/>
            <a:ahLst/>
            <a:cxnLst/>
            <a:rect l="l" t="t" r="r" b="b"/>
            <a:pathLst>
              <a:path w="5299077" h="6858000">
                <a:moveTo>
                  <a:pt x="836871" y="0"/>
                </a:moveTo>
                <a:lnTo>
                  <a:pt x="5299077" y="0"/>
                </a:lnTo>
                <a:lnTo>
                  <a:pt x="5299077" y="6858000"/>
                </a:lnTo>
                <a:lnTo>
                  <a:pt x="1911312" y="6858000"/>
                </a:lnTo>
                <a:lnTo>
                  <a:pt x="0" y="5333999"/>
                </a:lnTo>
                <a:close/>
              </a:path>
            </a:pathLst>
          </a:custGeom>
          <a:noFill/>
          <a:extLst>
            <a:ext uri="{909E8E84-426E-40DD-AFC4-6F175D3DCCD1}">
              <a14:hiddenFill xmlns:a14="http://schemas.microsoft.com/office/drawing/2010/main">
                <a:solidFill>
                  <a:srgbClr val="FFFFFF"/>
                </a:solidFill>
              </a14:hiddenFill>
            </a:ext>
          </a:extLst>
        </p:spPr>
      </p:pic>
      <p:grpSp>
        <p:nvGrpSpPr>
          <p:cNvPr id="2068" name="Group 2067">
            <a:extLst>
              <a:ext uri="{FF2B5EF4-FFF2-40B4-BE49-F238E27FC236}">
                <a16:creationId xmlns:a16="http://schemas.microsoft.com/office/drawing/2014/main" id="{50841A4E-5BC1-44B4-83CF-D524E8AE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32760" y="0"/>
            <a:ext cx="2436813" cy="6858001"/>
            <a:chOff x="1320800" y="0"/>
            <a:chExt cx="2436813" cy="6858001"/>
          </a:xfrm>
        </p:grpSpPr>
        <p:sp>
          <p:nvSpPr>
            <p:cNvPr id="2058" name="Freeform 6">
              <a:extLst>
                <a:ext uri="{FF2B5EF4-FFF2-40B4-BE49-F238E27FC236}">
                  <a16:creationId xmlns:a16="http://schemas.microsoft.com/office/drawing/2014/main" id="{BF371BCC-8954-44E2-8C4F-29DC188727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2069" name="Freeform 7">
              <a:extLst>
                <a:ext uri="{FF2B5EF4-FFF2-40B4-BE49-F238E27FC236}">
                  <a16:creationId xmlns:a16="http://schemas.microsoft.com/office/drawing/2014/main" id="{CD3505BE-B420-41C5-BE34-3E7652D37A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2070" name="Freeform 8">
              <a:extLst>
                <a:ext uri="{FF2B5EF4-FFF2-40B4-BE49-F238E27FC236}">
                  <a16:creationId xmlns:a16="http://schemas.microsoft.com/office/drawing/2014/main" id="{4B68A05B-A78B-4D59-8CF9-1900731A2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2071" name="Freeform 9">
              <a:extLst>
                <a:ext uri="{FF2B5EF4-FFF2-40B4-BE49-F238E27FC236}">
                  <a16:creationId xmlns:a16="http://schemas.microsoft.com/office/drawing/2014/main" id="{84D57A01-C112-4FF2-B5ED-0B762AAD9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2072" name="Freeform 10">
              <a:extLst>
                <a:ext uri="{FF2B5EF4-FFF2-40B4-BE49-F238E27FC236}">
                  <a16:creationId xmlns:a16="http://schemas.microsoft.com/office/drawing/2014/main" id="{6CCCCDF1-5D4F-4CA1-8400-DFBB96BB0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073" name="Freeform 11">
              <a:extLst>
                <a:ext uri="{FF2B5EF4-FFF2-40B4-BE49-F238E27FC236}">
                  <a16:creationId xmlns:a16="http://schemas.microsoft.com/office/drawing/2014/main" id="{20A090B2-5344-43CD-BC70-A6D44F15E8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19" name="Google Shape;219;g276fc002738_3_298"/>
          <p:cNvSpPr txBox="1">
            <a:spLocks noGrp="1"/>
          </p:cNvSpPr>
          <p:nvPr>
            <p:ph type="title"/>
          </p:nvPr>
        </p:nvSpPr>
        <p:spPr>
          <a:xfrm>
            <a:off x="698561" y="581025"/>
            <a:ext cx="5260680" cy="1752599"/>
          </a:xfrm>
          <a:prstGeom prst="rect">
            <a:avLst/>
          </a:prstGeom>
        </p:spPr>
        <p:txBody>
          <a:bodyPr spcFirstLastPara="1" lIns="91425" tIns="45700" rIns="91425" bIns="45700" anchorCtr="0">
            <a:normAutofit/>
          </a:bodyPr>
          <a:lstStyle/>
          <a:p>
            <a:pPr marL="0" lvl="0" indent="0" algn="l" rtl="0">
              <a:spcBef>
                <a:spcPts val="0"/>
              </a:spcBef>
              <a:spcAft>
                <a:spcPts val="0"/>
              </a:spcAft>
              <a:buClr>
                <a:schemeClr val="dk1"/>
              </a:buClr>
              <a:buSzPts val="4400"/>
              <a:buFont typeface="Arial"/>
              <a:buNone/>
            </a:pPr>
            <a:r>
              <a:rPr lang="en-US" b="1" dirty="0">
                <a:latin typeface="Arial"/>
                <a:ea typeface="Arial"/>
                <a:cs typeface="Arial"/>
                <a:sym typeface="Arial"/>
              </a:rPr>
              <a:t>Office of Multifamily Housing</a:t>
            </a:r>
          </a:p>
        </p:txBody>
      </p:sp>
      <p:sp>
        <p:nvSpPr>
          <p:cNvPr id="224" name="Google Shape;224;g276fc002738_3_298"/>
          <p:cNvSpPr txBox="1">
            <a:spLocks noGrp="1"/>
          </p:cNvSpPr>
          <p:nvPr>
            <p:ph type="sldNum" idx="12"/>
          </p:nvPr>
        </p:nvSpPr>
        <p:spPr>
          <a:xfrm>
            <a:off x="10951856" y="5867131"/>
            <a:ext cx="551167" cy="365125"/>
          </a:xfrm>
          <a:prstGeom prst="rect">
            <a:avLst/>
          </a:prstGeom>
        </p:spPr>
        <p:txBody>
          <a:bodyPr spcFirstLastPara="1" lIns="91425" tIns="45700" rIns="91425" bIns="45700" anchorCtr="0">
            <a:normAutofit/>
          </a:bodyPr>
          <a:lstStyle/>
          <a:p>
            <a:pPr marL="0" lvl="0" indent="0" rtl="0">
              <a:spcBef>
                <a:spcPts val="0"/>
              </a:spcBef>
              <a:spcAft>
                <a:spcPts val="600"/>
              </a:spcAft>
              <a:buClr>
                <a:srgbClr val="000000"/>
              </a:buClr>
              <a:buFont typeface="Arial"/>
              <a:buNone/>
            </a:pPr>
            <a:fld id="{00000000-1234-1234-1234-123412341234}" type="slidenum">
              <a:rPr lang="en-US">
                <a:solidFill>
                  <a:srgbClr val="FFFFFF"/>
                </a:solidFill>
              </a:rPr>
              <a:pPr marL="0" lvl="0" indent="0" rtl="0">
                <a:spcBef>
                  <a:spcPts val="0"/>
                </a:spcBef>
                <a:spcAft>
                  <a:spcPts val="600"/>
                </a:spcAft>
                <a:buClr>
                  <a:srgbClr val="000000"/>
                </a:buClr>
                <a:buFont typeface="Arial"/>
                <a:buNone/>
              </a:pPr>
              <a:t>19</a:t>
            </a:fld>
            <a:endParaRPr lang="en-US">
              <a:solidFill>
                <a:srgbClr val="FFFFFF"/>
              </a:solidFill>
            </a:endParaRPr>
          </a:p>
        </p:txBody>
      </p:sp>
      <p:graphicFrame>
        <p:nvGraphicFramePr>
          <p:cNvPr id="226" name="Google Shape;220;g276fc002738_3_298">
            <a:extLst>
              <a:ext uri="{FF2B5EF4-FFF2-40B4-BE49-F238E27FC236}">
                <a16:creationId xmlns:a16="http://schemas.microsoft.com/office/drawing/2014/main" id="{EE49B8E7-238C-8303-3E6C-118E5EB72522}"/>
              </a:ext>
            </a:extLst>
          </p:cNvPr>
          <p:cNvGraphicFramePr/>
          <p:nvPr>
            <p:extLst>
              <p:ext uri="{D42A27DB-BD31-4B8C-83A1-F6EECF244321}">
                <p14:modId xmlns:p14="http://schemas.microsoft.com/office/powerpoint/2010/main" val="3288289186"/>
              </p:ext>
            </p:extLst>
          </p:nvPr>
        </p:nvGraphicFramePr>
        <p:xfrm>
          <a:off x="114300" y="2438399"/>
          <a:ext cx="5789848" cy="335280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B691995A-645D-7D3F-0B45-188719347D20}"/>
              </a:ext>
            </a:extLst>
          </p:cNvPr>
          <p:cNvSpPr>
            <a:spLocks noGrp="1"/>
          </p:cNvSpPr>
          <p:nvPr>
            <p:ph type="title"/>
          </p:nvPr>
        </p:nvSpPr>
        <p:spPr>
          <a:xfrm>
            <a:off x="4418774" y="668825"/>
            <a:ext cx="8032536" cy="1292193"/>
          </a:xfrm>
        </p:spPr>
        <p:txBody>
          <a:bodyPr>
            <a:normAutofit fontScale="90000"/>
          </a:bodyPr>
          <a:lstStyle/>
          <a:p>
            <a:r>
              <a:rPr lang="en-US" sz="5300" b="1" i="1" u="sng" dirty="0"/>
              <a:t>“Inside” HUD New England</a:t>
            </a:r>
            <a:br>
              <a:rPr lang="en-US" sz="5300" b="1" i="1" u="sng" dirty="0"/>
            </a:br>
            <a:r>
              <a:rPr lang="en-US" sz="5300" b="1" i="1" u="sng" dirty="0"/>
              <a:t>Region 1</a:t>
            </a:r>
            <a:br>
              <a:rPr lang="en-US" sz="3200" dirty="0">
                <a:solidFill>
                  <a:srgbClr val="FFFFFF"/>
                </a:solidFill>
              </a:rPr>
            </a:br>
            <a:br>
              <a:rPr lang="en-US" sz="3200" dirty="0">
                <a:solidFill>
                  <a:srgbClr val="FFFFFF"/>
                </a:solidFill>
              </a:rPr>
            </a:br>
            <a:endParaRPr lang="en-US" sz="3200" i="1" dirty="0">
              <a:solidFill>
                <a:srgbClr val="FFFFFF"/>
              </a:solidFill>
            </a:endParaRPr>
          </a:p>
        </p:txBody>
      </p:sp>
      <p:grpSp>
        <p:nvGrpSpPr>
          <p:cNvPr id="26" name="Group 25">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27"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28"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29"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30"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22"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3"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5" name="Google Shape;188;p3">
            <a:extLst>
              <a:ext uri="{FF2B5EF4-FFF2-40B4-BE49-F238E27FC236}">
                <a16:creationId xmlns:a16="http://schemas.microsoft.com/office/drawing/2014/main" id="{5DE1A64F-ECE3-7B2D-9D6C-F73DCD60CA53}"/>
              </a:ext>
            </a:extLst>
          </p:cNvPr>
          <p:cNvSpPr/>
          <p:nvPr/>
        </p:nvSpPr>
        <p:spPr>
          <a:xfrm>
            <a:off x="4559083" y="1760248"/>
            <a:ext cx="7533901" cy="5231101"/>
          </a:xfrm>
          <a:prstGeom prst="rect">
            <a:avLst/>
          </a:prstGeom>
          <a:noFill/>
          <a:ln>
            <a:noFill/>
          </a:ln>
        </p:spPr>
        <p:txBody>
          <a:bodyPr spcFirstLastPara="1" wrap="square" lIns="91425" tIns="45700" rIns="91425" bIns="45700" anchor="t" anchorCtr="0">
            <a:normAutofit/>
          </a:bodyPr>
          <a:lstStyle/>
          <a:p>
            <a:pPr marL="0" marR="0" lvl="0" indent="0" algn="l" rtl="0">
              <a:lnSpc>
                <a:spcPct val="120000"/>
              </a:lnSpc>
              <a:spcBef>
                <a:spcPts val="0"/>
              </a:spcBef>
              <a:spcAft>
                <a:spcPts val="0"/>
              </a:spcAft>
              <a:buNone/>
            </a:pPr>
            <a:r>
              <a:rPr lang="en-US" sz="2000" b="1" i="0" u="none" strike="noStrike" cap="none" dirty="0">
                <a:solidFill>
                  <a:schemeClr val="dk1"/>
                </a:solidFill>
                <a:latin typeface="Arial"/>
                <a:ea typeface="Arial"/>
                <a:cs typeface="Arial"/>
                <a:sym typeface="Arial"/>
              </a:rPr>
              <a:t>6 Field Offices</a:t>
            </a:r>
            <a:r>
              <a:rPr lang="en-US" sz="2000" b="0" i="0" u="none" strike="noStrike" cap="none" dirty="0">
                <a:solidFill>
                  <a:schemeClr val="dk1"/>
                </a:solidFill>
                <a:latin typeface="Arial"/>
                <a:ea typeface="Arial"/>
                <a:cs typeface="Arial"/>
                <a:sym typeface="Arial"/>
              </a:rPr>
              <a:t>: </a:t>
            </a:r>
            <a:endParaRPr dirty="0"/>
          </a:p>
          <a:p>
            <a:pPr marL="800100" marR="0" lvl="1" indent="-342900" algn="l" rtl="0">
              <a:lnSpc>
                <a:spcPct val="120000"/>
              </a:lnSpc>
              <a:spcBef>
                <a:spcPts val="0"/>
              </a:spcBef>
              <a:spcAft>
                <a:spcPts val="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Massachusetts, Maine, Connecticut, Rhode Island, Vermont, and New Hampshire</a:t>
            </a:r>
            <a:endParaRPr dirty="0"/>
          </a:p>
          <a:p>
            <a:pPr marL="0" marR="0" lvl="0" indent="0" algn="l" rtl="0">
              <a:lnSpc>
                <a:spcPct val="120000"/>
              </a:lnSpc>
              <a:spcBef>
                <a:spcPts val="0"/>
              </a:spcBef>
              <a:spcAft>
                <a:spcPts val="0"/>
              </a:spcAft>
              <a:buNone/>
            </a:pPr>
            <a:r>
              <a:rPr lang="en-US" sz="2000" b="1" i="0" u="none" strike="noStrike" cap="none" dirty="0">
                <a:solidFill>
                  <a:schemeClr val="dk1"/>
                </a:solidFill>
                <a:latin typeface="Arial"/>
                <a:ea typeface="Arial"/>
                <a:cs typeface="Arial"/>
                <a:sym typeface="Arial"/>
              </a:rPr>
              <a:t>8 Internal Departments</a:t>
            </a:r>
            <a:r>
              <a:rPr lang="en-US" sz="2000" b="0" i="0" u="none" strike="noStrike" cap="none" dirty="0">
                <a:solidFill>
                  <a:schemeClr val="dk1"/>
                </a:solidFill>
                <a:latin typeface="Arial"/>
                <a:ea typeface="Arial"/>
                <a:cs typeface="Arial"/>
                <a:sym typeface="Arial"/>
              </a:rPr>
              <a:t>:</a:t>
            </a:r>
            <a:endParaRPr sz="2000" b="0" i="0" u="none" strike="noStrike" cap="none" dirty="0">
              <a:solidFill>
                <a:schemeClr val="dk1"/>
              </a:solidFill>
              <a:latin typeface="Arial"/>
              <a:ea typeface="Arial"/>
              <a:cs typeface="Arial"/>
              <a:sym typeface="Arial"/>
            </a:endParaRPr>
          </a:p>
          <a:p>
            <a:pPr marL="800100" marR="0" lvl="1" indent="-342900" algn="l" rtl="0">
              <a:lnSpc>
                <a:spcPct val="120000"/>
              </a:lnSpc>
              <a:spcBef>
                <a:spcPts val="0"/>
              </a:spcBef>
              <a:spcAft>
                <a:spcPts val="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FPM, CPD, FHEO, PIH, Housing </a:t>
            </a:r>
            <a:r>
              <a:rPr lang="en-US" sz="2000" dirty="0">
                <a:solidFill>
                  <a:schemeClr val="dk1"/>
                </a:solidFill>
              </a:rPr>
              <a:t>(Single Family and Multi-Family</a:t>
            </a:r>
            <a:r>
              <a:rPr lang="en-US" sz="2000" b="0" i="0" u="none" strike="noStrike" cap="none" dirty="0">
                <a:solidFill>
                  <a:schemeClr val="dk1"/>
                </a:solidFill>
                <a:latin typeface="Arial"/>
                <a:ea typeface="Arial"/>
                <a:cs typeface="Arial"/>
                <a:sym typeface="Arial"/>
              </a:rPr>
              <a:t>), OIG, RC, ADMN, PD&amp;R, Lead &amp; Healthy Homes</a:t>
            </a:r>
            <a:endParaRPr sz="1800" b="0" i="0" u="none" strike="noStrike" cap="none" dirty="0">
              <a:solidFill>
                <a:schemeClr val="dk1"/>
              </a:solidFill>
              <a:latin typeface="Calibri"/>
              <a:ea typeface="Calibri"/>
              <a:cs typeface="Calibri"/>
              <a:sym typeface="Calibri"/>
            </a:endParaRPr>
          </a:p>
          <a:p>
            <a:pPr marL="0" marR="0" lvl="0" indent="0" algn="l" rtl="0">
              <a:lnSpc>
                <a:spcPct val="120000"/>
              </a:lnSpc>
              <a:spcBef>
                <a:spcPts val="0"/>
              </a:spcBef>
              <a:spcAft>
                <a:spcPts val="0"/>
              </a:spcAft>
              <a:buNone/>
            </a:pPr>
            <a:r>
              <a:rPr lang="en-US" sz="2000" b="1" i="0" u="none" strike="noStrike" cap="none" dirty="0">
                <a:solidFill>
                  <a:schemeClr val="dk1"/>
                </a:solidFill>
                <a:latin typeface="Arial"/>
                <a:ea typeface="Arial"/>
                <a:cs typeface="Arial"/>
                <a:sym typeface="Arial"/>
              </a:rPr>
              <a:t>Staffing</a:t>
            </a:r>
            <a:r>
              <a:rPr lang="en-US" sz="2000" b="0" i="0" u="none" strike="noStrike" cap="none" dirty="0">
                <a:solidFill>
                  <a:schemeClr val="dk1"/>
                </a:solidFill>
                <a:latin typeface="Arial"/>
                <a:ea typeface="Arial"/>
                <a:cs typeface="Arial"/>
                <a:sym typeface="Arial"/>
              </a:rPr>
              <a:t>:</a:t>
            </a:r>
            <a:endParaRPr dirty="0"/>
          </a:p>
          <a:p>
            <a:pPr marL="914400" marR="0" lvl="1" indent="-457200" algn="l" rtl="0">
              <a:lnSpc>
                <a:spcPct val="120000"/>
              </a:lnSpc>
              <a:spcBef>
                <a:spcPts val="0"/>
              </a:spcBef>
              <a:spcAft>
                <a:spcPts val="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190 employees across the region, majority located in </a:t>
            </a:r>
            <a:endParaRPr dirty="0"/>
          </a:p>
          <a:p>
            <a:pPr marL="457200" marR="0" lvl="1" indent="0" algn="l" rtl="0">
              <a:lnSpc>
                <a:spcPct val="120000"/>
              </a:lnSpc>
              <a:spcBef>
                <a:spcPts val="0"/>
              </a:spcBef>
              <a:spcAft>
                <a:spcPts val="0"/>
              </a:spcAft>
              <a:buNone/>
            </a:pPr>
            <a:r>
              <a:rPr lang="en-US" sz="2000" b="0" i="0" u="none" strike="noStrike" cap="none" dirty="0">
                <a:solidFill>
                  <a:schemeClr val="dk1"/>
                </a:solidFill>
                <a:latin typeface="Arial"/>
                <a:ea typeface="Arial"/>
                <a:cs typeface="Arial"/>
                <a:sym typeface="Arial"/>
              </a:rPr>
              <a:t>	   our Boston office </a:t>
            </a:r>
            <a:endParaRPr sz="20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None/>
            </a:pPr>
            <a:endParaRPr sz="2000" b="0" i="0" u="none" strike="noStrike" cap="none" dirty="0">
              <a:solidFill>
                <a:schemeClr val="dk1"/>
              </a:solidFill>
              <a:latin typeface="Calibri"/>
              <a:ea typeface="Calibri"/>
              <a:cs typeface="Calibri"/>
              <a:sym typeface="Calibri"/>
            </a:endParaRPr>
          </a:p>
        </p:txBody>
      </p:sp>
      <p:graphicFrame>
        <p:nvGraphicFramePr>
          <p:cNvPr id="6" name="Google Shape;189;p3">
            <a:extLst>
              <a:ext uri="{FF2B5EF4-FFF2-40B4-BE49-F238E27FC236}">
                <a16:creationId xmlns:a16="http://schemas.microsoft.com/office/drawing/2014/main" id="{BE0CE7E1-2812-F397-3CA9-720D828143EC}"/>
              </a:ext>
            </a:extLst>
          </p:cNvPr>
          <p:cNvGraphicFramePr/>
          <p:nvPr>
            <p:extLst>
              <p:ext uri="{D42A27DB-BD31-4B8C-83A1-F6EECF244321}">
                <p14:modId xmlns:p14="http://schemas.microsoft.com/office/powerpoint/2010/main" val="1682400303"/>
              </p:ext>
            </p:extLst>
          </p:nvPr>
        </p:nvGraphicFramePr>
        <p:xfrm>
          <a:off x="6254533" y="5226489"/>
          <a:ext cx="5541450" cy="1389570"/>
        </p:xfrm>
        <a:graphic>
          <a:graphicData uri="http://schemas.openxmlformats.org/drawingml/2006/table">
            <a:tbl>
              <a:tblPr firstRow="1" bandRow="1">
                <a:noFill/>
              </a:tblPr>
              <a:tblGrid>
                <a:gridCol w="1933775">
                  <a:extLst>
                    <a:ext uri="{9D8B030D-6E8A-4147-A177-3AD203B41FA5}">
                      <a16:colId xmlns:a16="http://schemas.microsoft.com/office/drawing/2014/main" val="20000"/>
                    </a:ext>
                  </a:extLst>
                </a:gridCol>
                <a:gridCol w="3607675">
                  <a:extLst>
                    <a:ext uri="{9D8B030D-6E8A-4147-A177-3AD203B41FA5}">
                      <a16:colId xmlns:a16="http://schemas.microsoft.com/office/drawing/2014/main" val="20001"/>
                    </a:ext>
                  </a:extLst>
                </a:gridCol>
              </a:tblGrid>
              <a:tr h="541900">
                <a:tc gridSpan="2">
                  <a:txBody>
                    <a:bodyPr/>
                    <a:lstStyle/>
                    <a:p>
                      <a:pPr marL="0" marR="0" lvl="0" indent="0" algn="ctr" rtl="0">
                        <a:spcBef>
                          <a:spcPts val="0"/>
                        </a:spcBef>
                        <a:spcAft>
                          <a:spcPts val="0"/>
                        </a:spcAft>
                        <a:buNone/>
                      </a:pPr>
                      <a:r>
                        <a:rPr lang="en-US" sz="2400" u="none" strike="noStrike" cap="none" dirty="0">
                          <a:solidFill>
                            <a:schemeClr val="lt1"/>
                          </a:solidFill>
                        </a:rPr>
                        <a:t>Total Regional Funding</a:t>
                      </a:r>
                      <a:endParaRPr dirty="0"/>
                    </a:p>
                  </a:txBody>
                  <a:tcPr marL="116150" marR="116150" marT="58075" marB="58075" anchor="ctr">
                    <a:solidFill>
                      <a:srgbClr val="4472C4"/>
                    </a:solidFill>
                  </a:tcPr>
                </a:tc>
                <a:tc hMerge="1">
                  <a:txBody>
                    <a:bodyPr/>
                    <a:lstStyle/>
                    <a:p>
                      <a:endParaRPr lang="en-US"/>
                    </a:p>
                  </a:txBody>
                  <a:tcPr/>
                </a:tc>
                <a:extLst>
                  <a:ext uri="{0D108BD9-81ED-4DB2-BD59-A6C34878D82A}">
                    <a16:rowId xmlns:a16="http://schemas.microsoft.com/office/drawing/2014/main" val="10000"/>
                  </a:ext>
                </a:extLst>
              </a:tr>
              <a:tr h="802675">
                <a:tc>
                  <a:txBody>
                    <a:bodyPr/>
                    <a:lstStyle/>
                    <a:p>
                      <a:pPr marL="0" marR="0" lvl="0" indent="0" algn="l" rtl="0">
                        <a:spcBef>
                          <a:spcPts val="0"/>
                        </a:spcBef>
                        <a:spcAft>
                          <a:spcPts val="0"/>
                        </a:spcAft>
                        <a:buNone/>
                      </a:pPr>
                      <a:r>
                        <a:rPr lang="en-US" sz="2400" u="none" strike="noStrike" cap="none" dirty="0"/>
                        <a:t>FY23 and FY24 total</a:t>
                      </a:r>
                      <a:endParaRPr dirty="0"/>
                    </a:p>
                  </a:txBody>
                  <a:tcPr marL="116150" marR="116150" marT="58075" marB="58075" anchor="ctr"/>
                </a:tc>
                <a:tc>
                  <a:txBody>
                    <a:bodyPr/>
                    <a:lstStyle/>
                    <a:p>
                      <a:pPr marL="0" marR="0" lvl="0" indent="0" algn="ctr" rtl="0">
                        <a:spcBef>
                          <a:spcPts val="0"/>
                        </a:spcBef>
                        <a:spcAft>
                          <a:spcPts val="0"/>
                        </a:spcAft>
                        <a:buNone/>
                      </a:pPr>
                      <a:r>
                        <a:rPr lang="en-US" sz="2400" u="none" strike="noStrike" cap="none" dirty="0"/>
                        <a:t>$9.5 billion</a:t>
                      </a:r>
                      <a:endParaRPr dirty="0"/>
                    </a:p>
                  </a:txBody>
                  <a:tcPr marL="116150" marR="116150" marT="58075" marB="58075" anchor="ctr"/>
                </a:tc>
                <a:extLst>
                  <a:ext uri="{0D108BD9-81ED-4DB2-BD59-A6C34878D82A}">
                    <a16:rowId xmlns:a16="http://schemas.microsoft.com/office/drawing/2014/main" val="10001"/>
                  </a:ext>
                </a:extLst>
              </a:tr>
            </a:tbl>
          </a:graphicData>
        </a:graphic>
      </p:graphicFrame>
      <p:pic>
        <p:nvPicPr>
          <p:cNvPr id="7" name="Google Shape;186;p3">
            <a:extLst>
              <a:ext uri="{FF2B5EF4-FFF2-40B4-BE49-F238E27FC236}">
                <a16:creationId xmlns:a16="http://schemas.microsoft.com/office/drawing/2014/main" id="{AC7958C6-4387-D635-9829-A1890D4B8001}"/>
              </a:ext>
            </a:extLst>
          </p:cNvPr>
          <p:cNvPicPr preferRelativeResize="0"/>
          <p:nvPr/>
        </p:nvPicPr>
        <p:blipFill rotWithShape="1">
          <a:blip r:embed="rId3">
            <a:alphaModFix/>
          </a:blip>
          <a:srcRect/>
          <a:stretch/>
        </p:blipFill>
        <p:spPr>
          <a:xfrm>
            <a:off x="99016" y="253428"/>
            <a:ext cx="3347662" cy="3784418"/>
          </a:xfrm>
          <a:prstGeom prst="roundRect">
            <a:avLst>
              <a:gd name="adj" fmla="val 16667"/>
            </a:avLst>
          </a:prstGeom>
          <a:noFill/>
          <a:ln>
            <a:noFill/>
          </a:ln>
          <a:effectLst>
            <a:outerShdw blurRad="76200" dist="38100" dir="7800000" algn="tl" rotWithShape="0">
              <a:srgbClr val="000000">
                <a:alpha val="40000"/>
              </a:srgbClr>
            </a:outerShdw>
          </a:effectLst>
        </p:spPr>
      </p:pic>
    </p:spTree>
    <p:extLst>
      <p:ext uri="{BB962C8B-B14F-4D97-AF65-F5344CB8AC3E}">
        <p14:creationId xmlns:p14="http://schemas.microsoft.com/office/powerpoint/2010/main" val="4527958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8">
          <a:extLst>
            <a:ext uri="{FF2B5EF4-FFF2-40B4-BE49-F238E27FC236}">
              <a16:creationId xmlns:a16="http://schemas.microsoft.com/office/drawing/2014/main" id="{6DB50935-871F-9DE0-BB6C-753613077772}"/>
            </a:ext>
          </a:extLst>
        </p:cNvPr>
        <p:cNvGrpSpPr/>
        <p:nvPr/>
      </p:nvGrpSpPr>
      <p:grpSpPr>
        <a:xfrm>
          <a:off x="0" y="0"/>
          <a:ext cx="0" cy="0"/>
          <a:chOff x="0" y="0"/>
          <a:chExt cx="0" cy="0"/>
        </a:xfrm>
      </p:grpSpPr>
      <p:sp>
        <p:nvSpPr>
          <p:cNvPr id="219" name="Google Shape;219;g276fc002738_3_298">
            <a:extLst>
              <a:ext uri="{FF2B5EF4-FFF2-40B4-BE49-F238E27FC236}">
                <a16:creationId xmlns:a16="http://schemas.microsoft.com/office/drawing/2014/main" id="{FDF4C59C-061C-F1DA-A442-77EF9DB3526F}"/>
              </a:ext>
            </a:extLst>
          </p:cNvPr>
          <p:cNvSpPr txBox="1">
            <a:spLocks noGrp="1"/>
          </p:cNvSpPr>
          <p:nvPr>
            <p:ph type="title"/>
          </p:nvPr>
        </p:nvSpPr>
        <p:spPr>
          <a:xfrm>
            <a:off x="1348966" y="0"/>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Arial"/>
              <a:buNone/>
            </a:pPr>
            <a:r>
              <a:rPr lang="en-US" sz="3200" b="1" dirty="0">
                <a:latin typeface="Arial"/>
                <a:ea typeface="Arial"/>
                <a:cs typeface="Arial"/>
                <a:sym typeface="Arial"/>
              </a:rPr>
              <a:t>Multifamily Housing – Maine Numbers</a:t>
            </a:r>
          </a:p>
        </p:txBody>
      </p:sp>
      <p:sp>
        <p:nvSpPr>
          <p:cNvPr id="224" name="Google Shape;224;g276fc002738_3_298">
            <a:extLst>
              <a:ext uri="{FF2B5EF4-FFF2-40B4-BE49-F238E27FC236}">
                <a16:creationId xmlns:a16="http://schemas.microsoft.com/office/drawing/2014/main" id="{7D7DF089-D8DE-E076-9ADD-002B45B788AE}"/>
              </a:ext>
            </a:extLst>
          </p:cNvPr>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mtClean="0"/>
              <a:t>20</a:t>
            </a:fld>
            <a:endParaRPr lang="en-US"/>
          </a:p>
        </p:txBody>
      </p:sp>
      <p:pic>
        <p:nvPicPr>
          <p:cNvPr id="3073" name="Picture 1" descr="Spending by Program Area Table">
            <a:extLst>
              <a:ext uri="{FF2B5EF4-FFF2-40B4-BE49-F238E27FC236}">
                <a16:creationId xmlns:a16="http://schemas.microsoft.com/office/drawing/2014/main" id="{BFBF7E8A-5E13-90B7-451B-345E6B9555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0275" y="1356000"/>
            <a:ext cx="3364912" cy="26067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CEA2BE8-3F2F-257B-FF03-680E116DF7F8}"/>
              </a:ext>
            </a:extLst>
          </p:cNvPr>
          <p:cNvSpPr txBox="1"/>
          <p:nvPr/>
        </p:nvSpPr>
        <p:spPr>
          <a:xfrm>
            <a:off x="1575838" y="1364742"/>
            <a:ext cx="1104900" cy="369332"/>
          </a:xfrm>
          <a:prstGeom prst="rect">
            <a:avLst/>
          </a:prstGeom>
          <a:noFill/>
        </p:spPr>
        <p:txBody>
          <a:bodyPr wrap="square" rtlCol="0">
            <a:spAutoFit/>
          </a:bodyPr>
          <a:lstStyle/>
          <a:p>
            <a:r>
              <a:rPr lang="en-US" dirty="0"/>
              <a:t>FY23</a:t>
            </a:r>
          </a:p>
        </p:txBody>
      </p:sp>
      <p:pic>
        <p:nvPicPr>
          <p:cNvPr id="3074" name="Picture 2" descr="Spending by Program Area Table">
            <a:extLst>
              <a:ext uri="{FF2B5EF4-FFF2-40B4-BE49-F238E27FC236}">
                <a16:creationId xmlns:a16="http://schemas.microsoft.com/office/drawing/2014/main" id="{9025233C-EE7A-92E7-BA67-EC4D1C4533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1088" y="4114750"/>
            <a:ext cx="3364912" cy="26067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078ED01-7029-022D-7EB4-47328F60B1D0}"/>
              </a:ext>
            </a:extLst>
          </p:cNvPr>
          <p:cNvSpPr txBox="1"/>
          <p:nvPr/>
        </p:nvSpPr>
        <p:spPr>
          <a:xfrm>
            <a:off x="2128288" y="4114750"/>
            <a:ext cx="886923" cy="369332"/>
          </a:xfrm>
          <a:prstGeom prst="rect">
            <a:avLst/>
          </a:prstGeom>
          <a:noFill/>
        </p:spPr>
        <p:txBody>
          <a:bodyPr wrap="square" rtlCol="0">
            <a:spAutoFit/>
          </a:bodyPr>
          <a:lstStyle/>
          <a:p>
            <a:r>
              <a:rPr lang="en-US" dirty="0"/>
              <a:t>FY24</a:t>
            </a:r>
          </a:p>
        </p:txBody>
      </p:sp>
      <p:pic>
        <p:nvPicPr>
          <p:cNvPr id="7" name="Picture 6">
            <a:extLst>
              <a:ext uri="{FF2B5EF4-FFF2-40B4-BE49-F238E27FC236}">
                <a16:creationId xmlns:a16="http://schemas.microsoft.com/office/drawing/2014/main" id="{1FB2E390-ED16-B310-A6FB-1E7DFE83C066}"/>
              </a:ext>
            </a:extLst>
          </p:cNvPr>
          <p:cNvPicPr>
            <a:picLocks noChangeAspect="1"/>
          </p:cNvPicPr>
          <p:nvPr/>
        </p:nvPicPr>
        <p:blipFill>
          <a:blip r:embed="rId5"/>
          <a:stretch>
            <a:fillRect/>
          </a:stretch>
        </p:blipFill>
        <p:spPr>
          <a:xfrm>
            <a:off x="6580780" y="1750616"/>
            <a:ext cx="4920077" cy="4085467"/>
          </a:xfrm>
          <a:prstGeom prst="rect">
            <a:avLst/>
          </a:prstGeom>
        </p:spPr>
      </p:pic>
    </p:spTree>
    <p:extLst>
      <p:ext uri="{BB962C8B-B14F-4D97-AF65-F5344CB8AC3E}">
        <p14:creationId xmlns:p14="http://schemas.microsoft.com/office/powerpoint/2010/main" val="1975629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8">
          <a:extLst>
            <a:ext uri="{FF2B5EF4-FFF2-40B4-BE49-F238E27FC236}">
              <a16:creationId xmlns:a16="http://schemas.microsoft.com/office/drawing/2014/main" id="{3DEFD047-CBBC-AD88-ABAB-B51F677D095C}"/>
            </a:ext>
          </a:extLst>
        </p:cNvPr>
        <p:cNvGrpSpPr/>
        <p:nvPr/>
      </p:nvGrpSpPr>
      <p:grpSpPr>
        <a:xfrm>
          <a:off x="0" y="0"/>
          <a:ext cx="0" cy="0"/>
          <a:chOff x="0" y="0"/>
          <a:chExt cx="0" cy="0"/>
        </a:xfrm>
      </p:grpSpPr>
      <p:sp>
        <p:nvSpPr>
          <p:cNvPr id="219" name="Google Shape;219;g276fc002738_3_298">
            <a:extLst>
              <a:ext uri="{FF2B5EF4-FFF2-40B4-BE49-F238E27FC236}">
                <a16:creationId xmlns:a16="http://schemas.microsoft.com/office/drawing/2014/main" id="{1F08269C-A60C-0568-8158-ED118B951AAE}"/>
              </a:ext>
            </a:extLst>
          </p:cNvPr>
          <p:cNvSpPr txBox="1">
            <a:spLocks noGrp="1"/>
          </p:cNvSpPr>
          <p:nvPr>
            <p:ph type="title"/>
          </p:nvPr>
        </p:nvSpPr>
        <p:spPr>
          <a:xfrm>
            <a:off x="1348966" y="0"/>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Arial"/>
              <a:buNone/>
            </a:pPr>
            <a:r>
              <a:rPr lang="en-US" sz="3200" b="1">
                <a:latin typeface="Arial"/>
                <a:ea typeface="Arial"/>
                <a:cs typeface="Arial"/>
                <a:sym typeface="Arial"/>
              </a:rPr>
              <a:t>Multifamily Housing: Section 202 &amp; 811 Overview</a:t>
            </a:r>
            <a:endParaRPr lang="en-US" sz="3200" b="1" dirty="0">
              <a:latin typeface="Arial"/>
              <a:ea typeface="Arial"/>
              <a:cs typeface="Arial"/>
              <a:sym typeface="Arial"/>
            </a:endParaRPr>
          </a:p>
        </p:txBody>
      </p:sp>
      <p:sp>
        <p:nvSpPr>
          <p:cNvPr id="224" name="Google Shape;224;g276fc002738_3_298">
            <a:extLst>
              <a:ext uri="{FF2B5EF4-FFF2-40B4-BE49-F238E27FC236}">
                <a16:creationId xmlns:a16="http://schemas.microsoft.com/office/drawing/2014/main" id="{B71422EB-CC8D-E3B9-C292-064D3EEB6370}"/>
              </a:ext>
            </a:extLst>
          </p:cNvPr>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mtClean="0"/>
              <a:t>21</a:t>
            </a:fld>
            <a:endParaRPr lang="en-US"/>
          </a:p>
        </p:txBody>
      </p:sp>
      <p:graphicFrame>
        <p:nvGraphicFramePr>
          <p:cNvPr id="253" name="Google Shape;220;g276fc002738_3_298">
            <a:extLst>
              <a:ext uri="{FF2B5EF4-FFF2-40B4-BE49-F238E27FC236}">
                <a16:creationId xmlns:a16="http://schemas.microsoft.com/office/drawing/2014/main" id="{2EFEA7DA-F5CA-C020-9FBB-FBAB4F4CCCE7}"/>
              </a:ext>
            </a:extLst>
          </p:cNvPr>
          <p:cNvGraphicFramePr/>
          <p:nvPr>
            <p:extLst>
              <p:ext uri="{D42A27DB-BD31-4B8C-83A1-F6EECF244321}">
                <p14:modId xmlns:p14="http://schemas.microsoft.com/office/powerpoint/2010/main" val="1880744909"/>
              </p:ext>
            </p:extLst>
          </p:nvPr>
        </p:nvGraphicFramePr>
        <p:xfrm>
          <a:off x="1348966" y="986320"/>
          <a:ext cx="10651154" cy="5681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92596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6"/>
          <p:cNvSpPr txBox="1">
            <a:spLocks noGrp="1"/>
          </p:cNvSpPr>
          <p:nvPr>
            <p:ph type="title"/>
          </p:nvPr>
        </p:nvSpPr>
        <p:spPr>
          <a:xfrm>
            <a:off x="2439381" y="401835"/>
            <a:ext cx="7313238"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Arial"/>
              <a:buNone/>
            </a:pPr>
            <a:r>
              <a:rPr lang="en-US" sz="4000" b="1" dirty="0">
                <a:latin typeface="Arial"/>
                <a:ea typeface="Arial"/>
                <a:cs typeface="Arial"/>
                <a:sym typeface="Arial"/>
              </a:rPr>
              <a:t>Office of Fair Housing and Equal Opportunity</a:t>
            </a:r>
            <a:endParaRPr dirty="0"/>
          </a:p>
        </p:txBody>
      </p:sp>
      <p:sp>
        <p:nvSpPr>
          <p:cNvPr id="243" name="Google Shape;243;p6"/>
          <p:cNvSpPr txBox="1">
            <a:spLocks noGrp="1"/>
          </p:cNvSpPr>
          <p:nvPr>
            <p:ph type="body" idx="1"/>
          </p:nvPr>
        </p:nvSpPr>
        <p:spPr>
          <a:xfrm>
            <a:off x="1213164" y="1930400"/>
            <a:ext cx="10809448" cy="371643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100"/>
              <a:buChar char="•"/>
            </a:pPr>
            <a:r>
              <a:rPr lang="en-US" sz="2100" dirty="0">
                <a:latin typeface="Arial"/>
                <a:ea typeface="Arial"/>
                <a:cs typeface="Arial"/>
                <a:sym typeface="Arial"/>
              </a:rPr>
              <a:t>The FHEO office works to </a:t>
            </a:r>
            <a:r>
              <a:rPr lang="en-US" sz="2100" b="1" dirty="0">
                <a:latin typeface="Arial"/>
                <a:ea typeface="Arial"/>
                <a:cs typeface="Arial"/>
                <a:sym typeface="Arial"/>
              </a:rPr>
              <a:t>eliminate housing discrimination</a:t>
            </a:r>
            <a:r>
              <a:rPr lang="en-US" sz="2100" dirty="0">
                <a:latin typeface="Arial"/>
                <a:ea typeface="Arial"/>
                <a:cs typeface="Arial"/>
                <a:sym typeface="Arial"/>
              </a:rPr>
              <a:t>, promote economic opportunity, and create diverse communities </a:t>
            </a:r>
            <a:r>
              <a:rPr lang="en-US" sz="2100" b="1" dirty="0">
                <a:latin typeface="Arial"/>
                <a:ea typeface="Arial"/>
                <a:cs typeface="Arial"/>
                <a:sym typeface="Arial"/>
              </a:rPr>
              <a:t>through enforcing the Fair Housing Act of 1968</a:t>
            </a:r>
            <a:r>
              <a:rPr lang="en-US" sz="2100" dirty="0">
                <a:latin typeface="Arial"/>
                <a:ea typeface="Arial"/>
                <a:cs typeface="Arial"/>
                <a:sym typeface="Arial"/>
              </a:rPr>
              <a:t>.</a:t>
            </a:r>
            <a:endParaRPr dirty="0"/>
          </a:p>
          <a:p>
            <a:pPr marL="228600" lvl="0" indent="-228600" algn="l" rtl="0">
              <a:lnSpc>
                <a:spcPct val="90000"/>
              </a:lnSpc>
              <a:spcBef>
                <a:spcPts val="1000"/>
              </a:spcBef>
              <a:spcAft>
                <a:spcPts val="0"/>
              </a:spcAft>
              <a:buClr>
                <a:schemeClr val="dk1"/>
              </a:buClr>
              <a:buSzPts val="2100"/>
              <a:buChar char="•"/>
            </a:pPr>
            <a:r>
              <a:rPr lang="en-US" sz="2100" dirty="0">
                <a:latin typeface="Arial"/>
                <a:ea typeface="Arial"/>
                <a:cs typeface="Arial"/>
                <a:sym typeface="Arial"/>
              </a:rPr>
              <a:t>The FHA provides protections against discrimination on the basis of race, religion, national origin, sex (including sexuality and gender orientation), disability, and familial status.</a:t>
            </a:r>
            <a:endParaRPr dirty="0"/>
          </a:p>
          <a:p>
            <a:pPr marL="228600" lvl="0" indent="-228600" algn="l" rtl="0">
              <a:lnSpc>
                <a:spcPct val="90000"/>
              </a:lnSpc>
              <a:spcBef>
                <a:spcPts val="1000"/>
              </a:spcBef>
              <a:spcAft>
                <a:spcPts val="0"/>
              </a:spcAft>
              <a:buClr>
                <a:schemeClr val="dk1"/>
              </a:buClr>
              <a:buSzPts val="2100"/>
              <a:buChar char="•"/>
            </a:pPr>
            <a:r>
              <a:rPr lang="en-US" sz="2100" dirty="0">
                <a:latin typeface="Arial"/>
                <a:ea typeface="Arial"/>
                <a:cs typeface="Arial"/>
                <a:sym typeface="Arial"/>
              </a:rPr>
              <a:t>Administers funding to nonprofits across the region to assist in the enforcement of the Fair Housing Act.</a:t>
            </a:r>
            <a:endParaRPr dirty="0"/>
          </a:p>
          <a:p>
            <a:pPr marL="228600" lvl="0" indent="-228600" algn="l" rtl="0">
              <a:lnSpc>
                <a:spcPct val="90000"/>
              </a:lnSpc>
              <a:spcBef>
                <a:spcPts val="1000"/>
              </a:spcBef>
              <a:spcAft>
                <a:spcPts val="0"/>
              </a:spcAft>
              <a:buClr>
                <a:schemeClr val="dk1"/>
              </a:buClr>
              <a:buSzPts val="2100"/>
              <a:buChar char="•"/>
            </a:pPr>
            <a:r>
              <a:rPr lang="en-US" sz="2100" dirty="0">
                <a:latin typeface="Arial"/>
                <a:ea typeface="Arial"/>
                <a:cs typeface="Arial"/>
                <a:sym typeface="Arial"/>
              </a:rPr>
              <a:t>In FY24 the FHEO office received </a:t>
            </a:r>
            <a:r>
              <a:rPr lang="en-US" sz="2100" b="1" dirty="0">
                <a:latin typeface="Arial"/>
                <a:ea typeface="Arial"/>
                <a:cs typeface="Arial"/>
                <a:sym typeface="Arial"/>
              </a:rPr>
              <a:t>2,000 requests</a:t>
            </a:r>
            <a:r>
              <a:rPr lang="en-US" sz="2100" dirty="0">
                <a:latin typeface="Arial"/>
                <a:ea typeface="Arial"/>
                <a:cs typeface="Arial"/>
                <a:sym typeface="Arial"/>
              </a:rPr>
              <a:t> for assistance with discrimination. Of these </a:t>
            </a:r>
            <a:r>
              <a:rPr lang="en-US" sz="2200" b="1" dirty="0">
                <a:latin typeface="Arial"/>
                <a:ea typeface="Arial"/>
                <a:cs typeface="Arial"/>
                <a:sym typeface="Arial"/>
              </a:rPr>
              <a:t>391 triggered investigations.</a:t>
            </a:r>
            <a:endParaRPr dirty="0"/>
          </a:p>
          <a:p>
            <a:pPr marL="685800" lvl="1" indent="-228600" algn="l" rtl="0">
              <a:lnSpc>
                <a:spcPct val="90000"/>
              </a:lnSpc>
              <a:spcBef>
                <a:spcPts val="500"/>
              </a:spcBef>
              <a:spcAft>
                <a:spcPts val="0"/>
              </a:spcAft>
              <a:buClr>
                <a:schemeClr val="dk1"/>
              </a:buClr>
              <a:buSzPts val="2000"/>
              <a:buChar char="•"/>
            </a:pPr>
            <a:r>
              <a:rPr lang="en-US" sz="2000" dirty="0">
                <a:latin typeface="Arial"/>
                <a:ea typeface="Arial"/>
                <a:cs typeface="Arial"/>
                <a:sym typeface="Arial"/>
              </a:rPr>
              <a:t>Resulting in 8 settlements, totaling </a:t>
            </a:r>
            <a:r>
              <a:rPr lang="en-US" sz="2000" b="1" dirty="0">
                <a:latin typeface="Arial"/>
                <a:ea typeface="Arial"/>
                <a:cs typeface="Arial"/>
                <a:sym typeface="Arial"/>
              </a:rPr>
              <a:t>$45,000 in compensation</a:t>
            </a:r>
            <a:r>
              <a:rPr lang="en-US" sz="2000" dirty="0">
                <a:latin typeface="Arial"/>
                <a:ea typeface="Arial"/>
                <a:cs typeface="Arial"/>
                <a:sym typeface="Arial"/>
              </a:rPr>
              <a:t> to 15 complainants</a:t>
            </a:r>
            <a:r>
              <a:rPr lang="en-US" sz="1800" dirty="0">
                <a:latin typeface="Arial"/>
                <a:ea typeface="Arial"/>
                <a:cs typeface="Arial"/>
                <a:sym typeface="Arial"/>
              </a:rPr>
              <a:t> .</a:t>
            </a:r>
            <a:endParaRPr sz="1800" b="1" dirty="0">
              <a:latin typeface="Arial"/>
              <a:ea typeface="Arial"/>
              <a:cs typeface="Arial"/>
              <a:sym typeface="Arial"/>
            </a:endParaRPr>
          </a:p>
        </p:txBody>
      </p:sp>
      <p:graphicFrame>
        <p:nvGraphicFramePr>
          <p:cNvPr id="244" name="Google Shape;244;p6"/>
          <p:cNvGraphicFramePr/>
          <p:nvPr>
            <p:extLst>
              <p:ext uri="{D42A27DB-BD31-4B8C-83A1-F6EECF244321}">
                <p14:modId xmlns:p14="http://schemas.microsoft.com/office/powerpoint/2010/main" val="3828404723"/>
              </p:ext>
            </p:extLst>
          </p:nvPr>
        </p:nvGraphicFramePr>
        <p:xfrm>
          <a:off x="2439381" y="5688325"/>
          <a:ext cx="8641150" cy="1033150"/>
        </p:xfrm>
        <a:graphic>
          <a:graphicData uri="http://schemas.openxmlformats.org/drawingml/2006/table">
            <a:tbl>
              <a:tblPr firstRow="1" bandRow="1">
                <a:noFill/>
              </a:tblPr>
              <a:tblGrid>
                <a:gridCol w="3799975">
                  <a:extLst>
                    <a:ext uri="{9D8B030D-6E8A-4147-A177-3AD203B41FA5}">
                      <a16:colId xmlns:a16="http://schemas.microsoft.com/office/drawing/2014/main" val="20000"/>
                    </a:ext>
                  </a:extLst>
                </a:gridCol>
                <a:gridCol w="2530900">
                  <a:extLst>
                    <a:ext uri="{9D8B030D-6E8A-4147-A177-3AD203B41FA5}">
                      <a16:colId xmlns:a16="http://schemas.microsoft.com/office/drawing/2014/main" val="20001"/>
                    </a:ext>
                  </a:extLst>
                </a:gridCol>
                <a:gridCol w="2310275">
                  <a:extLst>
                    <a:ext uri="{9D8B030D-6E8A-4147-A177-3AD203B41FA5}">
                      <a16:colId xmlns:a16="http://schemas.microsoft.com/office/drawing/2014/main" val="20002"/>
                    </a:ext>
                  </a:extLst>
                </a:gridCol>
              </a:tblGrid>
              <a:tr h="516575">
                <a:tc>
                  <a:txBody>
                    <a:bodyPr/>
                    <a:lstStyle/>
                    <a:p>
                      <a:pPr marL="0" marR="0" lvl="0" indent="0" algn="ctr" rtl="0">
                        <a:spcBef>
                          <a:spcPts val="0"/>
                        </a:spcBef>
                        <a:spcAft>
                          <a:spcPts val="0"/>
                        </a:spcAft>
                        <a:buNone/>
                      </a:pPr>
                      <a:r>
                        <a:rPr lang="en-US" sz="2000"/>
                        <a:t>FY23 and FY24</a:t>
                      </a:r>
                      <a:endParaRPr/>
                    </a:p>
                  </a:txBody>
                  <a:tcPr marL="91450" marR="91450" marT="45725" marB="45725"/>
                </a:tc>
                <a:tc>
                  <a:txBody>
                    <a:bodyPr/>
                    <a:lstStyle/>
                    <a:p>
                      <a:pPr marL="0" marR="0" lvl="0" indent="0" algn="ctr" rtl="0">
                        <a:spcBef>
                          <a:spcPts val="0"/>
                        </a:spcBef>
                        <a:spcAft>
                          <a:spcPts val="0"/>
                        </a:spcAft>
                        <a:buNone/>
                      </a:pPr>
                      <a:r>
                        <a:rPr lang="en-US" sz="2000"/>
                        <a:t>Obligated</a:t>
                      </a:r>
                      <a:endParaRPr/>
                    </a:p>
                  </a:txBody>
                  <a:tcPr marL="91450" marR="91450" marT="45725" marB="45725"/>
                </a:tc>
                <a:tc>
                  <a:txBody>
                    <a:bodyPr/>
                    <a:lstStyle/>
                    <a:p>
                      <a:pPr marL="0" marR="0" lvl="0" indent="0" algn="ctr" rtl="0">
                        <a:spcBef>
                          <a:spcPts val="0"/>
                        </a:spcBef>
                        <a:spcAft>
                          <a:spcPts val="0"/>
                        </a:spcAft>
                        <a:buNone/>
                      </a:pPr>
                      <a:r>
                        <a:rPr lang="en-US" sz="2000"/>
                        <a:t>Available</a:t>
                      </a:r>
                      <a:endParaRPr/>
                    </a:p>
                  </a:txBody>
                  <a:tcPr marL="91450" marR="91450" marT="45725" marB="45725"/>
                </a:tc>
                <a:extLst>
                  <a:ext uri="{0D108BD9-81ED-4DB2-BD59-A6C34878D82A}">
                    <a16:rowId xmlns:a16="http://schemas.microsoft.com/office/drawing/2014/main" val="10000"/>
                  </a:ext>
                </a:extLst>
              </a:tr>
              <a:tr h="516575">
                <a:tc>
                  <a:txBody>
                    <a:bodyPr/>
                    <a:lstStyle/>
                    <a:p>
                      <a:pPr marL="0" marR="0" lvl="0" indent="0" algn="ctr" rtl="0">
                        <a:spcBef>
                          <a:spcPts val="0"/>
                        </a:spcBef>
                        <a:spcAft>
                          <a:spcPts val="0"/>
                        </a:spcAft>
                        <a:buNone/>
                      </a:pPr>
                      <a:r>
                        <a:rPr lang="en-US" sz="2000" dirty="0"/>
                        <a:t>Fair Housing</a:t>
                      </a:r>
                      <a:endParaRPr dirty="0"/>
                    </a:p>
                  </a:txBody>
                  <a:tcPr marL="91450" marR="91450" marT="45725" marB="45725">
                    <a:solidFill>
                      <a:srgbClr val="DAE3F3"/>
                    </a:solidFill>
                  </a:tcPr>
                </a:tc>
                <a:tc>
                  <a:txBody>
                    <a:bodyPr/>
                    <a:lstStyle/>
                    <a:p>
                      <a:pPr marL="0" marR="0" lvl="0" indent="0" algn="ctr" rtl="0">
                        <a:spcBef>
                          <a:spcPts val="0"/>
                        </a:spcBef>
                        <a:spcAft>
                          <a:spcPts val="0"/>
                        </a:spcAft>
                        <a:buNone/>
                      </a:pPr>
                      <a:r>
                        <a:rPr lang="en-US" sz="2000"/>
                        <a:t>$8,551,687</a:t>
                      </a:r>
                      <a:endParaRPr/>
                    </a:p>
                  </a:txBody>
                  <a:tcPr marL="91450" marR="91450" marT="45725" marB="45725">
                    <a:solidFill>
                      <a:srgbClr val="DAE3F3"/>
                    </a:solidFill>
                  </a:tcPr>
                </a:tc>
                <a:tc>
                  <a:txBody>
                    <a:bodyPr/>
                    <a:lstStyle/>
                    <a:p>
                      <a:pPr marL="0" marR="0" lvl="0" indent="0" algn="ctr" rtl="0">
                        <a:spcBef>
                          <a:spcPts val="0"/>
                        </a:spcBef>
                        <a:spcAft>
                          <a:spcPts val="0"/>
                        </a:spcAft>
                        <a:buNone/>
                      </a:pPr>
                      <a:r>
                        <a:rPr lang="en-US" sz="2000" dirty="0"/>
                        <a:t>$3,637,962</a:t>
                      </a:r>
                      <a:endParaRPr dirty="0"/>
                    </a:p>
                  </a:txBody>
                  <a:tcPr marL="91450" marR="91450" marT="45725" marB="45725">
                    <a:solidFill>
                      <a:srgbClr val="DAE3F3"/>
                    </a:solidFill>
                  </a:tcPr>
                </a:tc>
                <a:extLst>
                  <a:ext uri="{0D108BD9-81ED-4DB2-BD59-A6C34878D82A}">
                    <a16:rowId xmlns:a16="http://schemas.microsoft.com/office/drawing/2014/main" val="10001"/>
                  </a:ext>
                </a:extLst>
              </a:tr>
            </a:tbl>
          </a:graphicData>
        </a:graphic>
      </p:graphicFrame>
      <p:pic>
        <p:nvPicPr>
          <p:cNvPr id="245" name="Google Shape;245;p6" descr="Equal Housing Opportunity Logo"/>
          <p:cNvPicPr preferRelativeResize="0"/>
          <p:nvPr/>
        </p:nvPicPr>
        <p:blipFill rotWithShape="1">
          <a:blip r:embed="rId3">
            <a:alphaModFix/>
          </a:blip>
          <a:srcRect/>
          <a:stretch/>
        </p:blipFill>
        <p:spPr>
          <a:xfrm>
            <a:off x="10115093" y="136525"/>
            <a:ext cx="1490865" cy="1594982"/>
          </a:xfrm>
          <a:prstGeom prst="rect">
            <a:avLst/>
          </a:prstGeom>
          <a:noFill/>
          <a:ln>
            <a:noFill/>
          </a:ln>
        </p:spPr>
      </p:pic>
      <p:sp>
        <p:nvSpPr>
          <p:cNvPr id="246" name="Google Shape;24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8C948-52A0-50FC-5015-0B3788F62160}"/>
              </a:ext>
            </a:extLst>
          </p:cNvPr>
          <p:cNvSpPr>
            <a:spLocks noGrp="1"/>
          </p:cNvSpPr>
          <p:nvPr>
            <p:ph type="title"/>
          </p:nvPr>
        </p:nvSpPr>
        <p:spPr>
          <a:xfrm>
            <a:off x="1484310" y="0"/>
            <a:ext cx="10018713" cy="1367073"/>
          </a:xfrm>
        </p:spPr>
        <p:txBody>
          <a:bodyPr>
            <a:normAutofit fontScale="90000"/>
          </a:bodyPr>
          <a:lstStyle/>
          <a:p>
            <a:r>
              <a:rPr lang="en-US" b="1" dirty="0">
                <a:latin typeface="Arial" panose="020B0604020202020204" pitchFamily="34" charset="0"/>
                <a:cs typeface="Arial" panose="020B0604020202020204" pitchFamily="34" charset="0"/>
              </a:rPr>
              <a:t>Office of Fair Housing and Equal Opportunity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Maine Statistics</a:t>
            </a:r>
          </a:p>
        </p:txBody>
      </p:sp>
      <p:sp>
        <p:nvSpPr>
          <p:cNvPr id="3" name="Content Placeholder 2">
            <a:extLst>
              <a:ext uri="{FF2B5EF4-FFF2-40B4-BE49-F238E27FC236}">
                <a16:creationId xmlns:a16="http://schemas.microsoft.com/office/drawing/2014/main" id="{4737FC34-7122-0C86-8FB7-CFC116632181}"/>
              </a:ext>
            </a:extLst>
          </p:cNvPr>
          <p:cNvSpPr>
            <a:spLocks noGrp="1"/>
          </p:cNvSpPr>
          <p:nvPr>
            <p:ph idx="1"/>
          </p:nvPr>
        </p:nvSpPr>
        <p:spPr>
          <a:xfrm>
            <a:off x="1484310" y="1367073"/>
            <a:ext cx="10018713" cy="5278171"/>
          </a:xfrm>
        </p:spPr>
        <p:txBody>
          <a:bodyPr>
            <a:normAutofit/>
          </a:bodyPr>
          <a:lstStyle/>
          <a:p>
            <a:pPr marL="342900" marR="0" lvl="0" indent="-342900">
              <a:buFont typeface="Aptos" panose="020B0004020202020204" pitchFamily="34" charset="0"/>
              <a:buChar char="-"/>
            </a:pPr>
            <a:r>
              <a:rPr lang="en-US" sz="1100" dirty="0">
                <a:effectLst/>
                <a:latin typeface="Aptos" panose="020B0004020202020204" pitchFamily="34" charset="0"/>
                <a:ea typeface="Times New Roman" panose="02020603050405020304" pitchFamily="18" charset="0"/>
                <a:cs typeface="Times New Roman" panose="02020603050405020304" pitchFamily="18" charset="0"/>
              </a:rPr>
              <a:t>Fair Housing Initiatives Program (FHIPs) are non-profit agencies that represent victims, do outreach, and conduct testing. HUD provides and monitors their grants. </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buFont typeface="Courier New" panose="02070309020205020404" pitchFamily="49" charset="0"/>
              <a:buChar char="o"/>
            </a:pPr>
            <a:r>
              <a:rPr lang="en-US" sz="1100" u="sng" dirty="0">
                <a:solidFill>
                  <a:srgbClr val="467886"/>
                </a:solidFill>
                <a:effectLst/>
                <a:latin typeface="Aptos" panose="020B0004020202020204" pitchFamily="34" charset="0"/>
                <a:ea typeface="Times New Roman" panose="02020603050405020304" pitchFamily="18" charset="0"/>
                <a:cs typeface="Aptos" panose="020B0004020202020204" pitchFamily="34" charset="0"/>
                <a:hlinkClick r:id="rId2"/>
              </a:rPr>
              <a:t>https://www.hud.gov/program_offices/fair_housing_equal_opp/partners/FHIP</a:t>
            </a:r>
            <a:endParaRPr lang="en-US" sz="1100" dirty="0">
              <a:effectLst/>
              <a:latin typeface="Aptos" panose="020B0004020202020204" pitchFamily="34" charset="0"/>
              <a:ea typeface="Aptos" panose="020B0004020202020204" pitchFamily="34" charset="0"/>
              <a:cs typeface="Aptos" panose="020B0004020202020204" pitchFamily="34" charset="0"/>
            </a:endParaRPr>
          </a:p>
          <a:p>
            <a:pPr marL="742950" marR="0" lvl="1" indent="-285750">
              <a:buFont typeface="Courier New" panose="02070309020205020404" pitchFamily="49" charset="0"/>
              <a:buChar char="o"/>
            </a:pPr>
            <a:r>
              <a:rPr lang="en-US" sz="1100" dirty="0" err="1">
                <a:effectLst/>
                <a:highlight>
                  <a:srgbClr val="FFFF00"/>
                </a:highlight>
                <a:latin typeface="Aptos" panose="020B0004020202020204" pitchFamily="34" charset="0"/>
                <a:ea typeface="Times New Roman" panose="02020603050405020304" pitchFamily="18" charset="0"/>
                <a:cs typeface="Aptos" panose="020B0004020202020204" pitchFamily="34" charset="0"/>
              </a:rPr>
              <a:t>Pinte</a:t>
            </a:r>
            <a:r>
              <a:rPr lang="en-US" sz="1100" dirty="0">
                <a:effectLst/>
                <a:highlight>
                  <a:srgbClr val="FFFF00"/>
                </a:highlight>
                <a:latin typeface="Aptos" panose="020B0004020202020204" pitchFamily="34" charset="0"/>
                <a:ea typeface="Times New Roman" panose="02020603050405020304" pitchFamily="18" charset="0"/>
                <a:cs typeface="Aptos" panose="020B0004020202020204" pitchFamily="34" charset="0"/>
              </a:rPr>
              <a:t> Tree Legal Associates: $1,885, 000 in the last four years </a:t>
            </a:r>
            <a:r>
              <a:rPr lang="en-US" sz="1100" dirty="0">
                <a:effectLst/>
                <a:latin typeface="Aptos" panose="020B0004020202020204" pitchFamily="34" charset="0"/>
                <a:ea typeface="Times New Roman" panose="02020603050405020304" pitchFamily="18" charset="0"/>
                <a:cs typeface="Aptos" panose="020B0004020202020204" pitchFamily="34" charset="0"/>
              </a:rPr>
              <a:t>across two three-year grants  to prevent or eliminate discriminatory housing practices.</a:t>
            </a:r>
            <a:endParaRPr lang="en-US" sz="11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Font typeface="Aptos" panose="020B0004020202020204" pitchFamily="34" charset="0"/>
              <a:buChar char="-"/>
            </a:pPr>
            <a:r>
              <a:rPr lang="en-US" sz="1100" dirty="0">
                <a:effectLst/>
                <a:latin typeface="Aptos" panose="020B0004020202020204" pitchFamily="34" charset="0"/>
                <a:ea typeface="Times New Roman" panose="02020603050405020304" pitchFamily="18" charset="0"/>
                <a:cs typeface="Times New Roman" panose="02020603050405020304" pitchFamily="18" charset="0"/>
              </a:rPr>
              <a:t>Fair Housing A</a:t>
            </a:r>
            <a:r>
              <a:rPr lang="en-US" sz="1100" dirty="0">
                <a:latin typeface="Aptos" panose="020B0004020202020204" pitchFamily="34" charset="0"/>
                <a:ea typeface="Times New Roman" panose="02020603050405020304" pitchFamily="18" charset="0"/>
                <a:cs typeface="Times New Roman" panose="02020603050405020304" pitchFamily="18" charset="0"/>
              </a:rPr>
              <a:t>ssistance </a:t>
            </a:r>
            <a:r>
              <a:rPr lang="en-US" sz="1100" dirty="0">
                <a:effectLst/>
                <a:latin typeface="Aptos" panose="020B0004020202020204" pitchFamily="34" charset="0"/>
                <a:ea typeface="Times New Roman" panose="02020603050405020304" pitchFamily="18" charset="0"/>
                <a:cs typeface="Times New Roman" panose="02020603050405020304" pitchFamily="18" charset="0"/>
              </a:rPr>
              <a:t>Programs (FHAP’s) are state or municipal agencies that investigate complaints. They must enforce a law substantially similar to the Fair Housing Act. HUD pays for completed cases, whether initiated at the FHAP, or at HUD Intake and referred for state investigation. The FHAP can also investigate additional state law violations within the same case, under their state funding.</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buFont typeface="Courier New" panose="02070309020205020404" pitchFamily="49" charset="0"/>
              <a:buChar char="o"/>
            </a:pPr>
            <a:r>
              <a:rPr lang="en-US" sz="1100" u="sng" dirty="0">
                <a:solidFill>
                  <a:srgbClr val="467886"/>
                </a:solidFill>
                <a:effectLst/>
                <a:latin typeface="Aptos" panose="020B0004020202020204" pitchFamily="34" charset="0"/>
                <a:ea typeface="Times New Roman" panose="02020603050405020304" pitchFamily="18" charset="0"/>
                <a:cs typeface="Aptos" panose="020B0004020202020204" pitchFamily="34" charset="0"/>
                <a:hlinkClick r:id="rId3"/>
              </a:rPr>
              <a:t>https://www.hud.gov/program_offices/fair_housing_equal_opp/partners/FHAP</a:t>
            </a:r>
            <a:endParaRPr lang="en-US" sz="1100" dirty="0">
              <a:effectLst/>
              <a:latin typeface="Aptos" panose="020B0004020202020204" pitchFamily="34" charset="0"/>
              <a:ea typeface="Aptos" panose="020B0004020202020204" pitchFamily="34" charset="0"/>
              <a:cs typeface="Aptos" panose="020B0004020202020204" pitchFamily="34" charset="0"/>
            </a:endParaRPr>
          </a:p>
          <a:p>
            <a:pPr marL="742950" marR="0" lvl="1" indent="-285750">
              <a:buFont typeface="Courier New" panose="02070309020205020404" pitchFamily="49" charset="0"/>
              <a:buChar char="o"/>
            </a:pPr>
            <a:r>
              <a:rPr lang="en-US" sz="1100" dirty="0">
                <a:effectLst/>
                <a:highlight>
                  <a:srgbClr val="FFFF00"/>
                </a:highlight>
                <a:latin typeface="Aptos" panose="020B0004020202020204" pitchFamily="34" charset="0"/>
                <a:ea typeface="Times New Roman" panose="02020603050405020304" pitchFamily="18" charset="0"/>
                <a:cs typeface="Aptos" panose="020B0004020202020204" pitchFamily="34" charset="0"/>
              </a:rPr>
              <a:t>MHRC: $191,000 in case payments and grants for administration last year. </a:t>
            </a:r>
            <a:r>
              <a:rPr lang="en-US" sz="1100" dirty="0">
                <a:effectLst/>
                <a:latin typeface="Aptos" panose="020B0004020202020204" pitchFamily="34" charset="0"/>
                <a:ea typeface="Times New Roman" panose="02020603050405020304" pitchFamily="18" charset="0"/>
                <a:cs typeface="Aptos" panose="020B0004020202020204" pitchFamily="34" charset="0"/>
              </a:rPr>
              <a:t>This is a typical amount for a year of FHAP work in Maine.</a:t>
            </a:r>
            <a:endParaRPr lang="en-US" sz="11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Font typeface="Aptos" panose="020B0004020202020204" pitchFamily="34" charset="0"/>
              <a:buChar char="-"/>
            </a:pPr>
            <a:r>
              <a:rPr lang="en-US" sz="1100" dirty="0">
                <a:effectLst/>
                <a:latin typeface="Aptos" panose="020B0004020202020204" pitchFamily="34" charset="0"/>
                <a:ea typeface="Times New Roman" panose="02020603050405020304" pitchFamily="18" charset="0"/>
                <a:cs typeface="Times New Roman" panose="02020603050405020304" pitchFamily="18" charset="0"/>
              </a:rPr>
              <a:t>When a FHAP can’t investigate a case, HUD keeps it at FHEO.</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buFont typeface="Courier New" panose="02070309020205020404" pitchFamily="49" charset="0"/>
              <a:buChar char="o"/>
            </a:pPr>
            <a:r>
              <a:rPr lang="en-US" sz="1100" dirty="0">
                <a:effectLst/>
                <a:latin typeface="Aptos" panose="020B0004020202020204" pitchFamily="34" charset="0"/>
                <a:ea typeface="Times New Roman" panose="02020603050405020304" pitchFamily="18" charset="0"/>
                <a:cs typeface="Aptos" panose="020B0004020202020204" pitchFamily="34" charset="0"/>
              </a:rPr>
              <a:t>This could be for some technicality that prevents the FHAP from enforcing the Fair Housing Act </a:t>
            </a:r>
            <a:r>
              <a:rPr lang="en-US" sz="1100" u="sng" dirty="0">
                <a:solidFill>
                  <a:srgbClr val="467886"/>
                </a:solidFill>
                <a:effectLst/>
                <a:latin typeface="Aptos" panose="020B0004020202020204" pitchFamily="34" charset="0"/>
                <a:ea typeface="Times New Roman" panose="02020603050405020304" pitchFamily="18" charset="0"/>
                <a:cs typeface="Aptos" panose="020B0004020202020204" pitchFamily="34" charset="0"/>
                <a:hlinkClick r:id="rId4"/>
              </a:rPr>
              <a:t>https://www.hud.gov/program_offices/fair_housing_equal_opp/fair_housing_act_overview</a:t>
            </a:r>
            <a:r>
              <a:rPr lang="en-US" sz="1100" dirty="0">
                <a:effectLst/>
                <a:latin typeface="Aptos" panose="020B0004020202020204" pitchFamily="34" charset="0"/>
                <a:ea typeface="Times New Roman" panose="02020603050405020304" pitchFamily="18" charset="0"/>
                <a:cs typeface="Aptos" panose="020B0004020202020204" pitchFamily="34" charset="0"/>
              </a:rPr>
              <a:t>, or because the allegations implicate one of our laws that apply to recipients of federal assistance; the ADA, Section 504, Title 6 of the Civil Rights Act of 1964, Section 109 of the Housing and Community Development Act of 1074, and VAWA, are the most common. </a:t>
            </a:r>
            <a:endParaRPr lang="en-US" sz="1100" dirty="0">
              <a:effectLst/>
              <a:latin typeface="Aptos" panose="020B0004020202020204" pitchFamily="34" charset="0"/>
              <a:ea typeface="Aptos" panose="020B0004020202020204" pitchFamily="34" charset="0"/>
              <a:cs typeface="Aptos" panose="020B0004020202020204" pitchFamily="34" charset="0"/>
            </a:endParaRPr>
          </a:p>
          <a:p>
            <a:pPr marL="1143000" marR="0" lvl="2" indent="-228600">
              <a:buFont typeface="Wingdings" panose="05000000000000000000" pitchFamily="2" charset="2"/>
              <a:buChar char=""/>
            </a:pPr>
            <a:r>
              <a:rPr lang="en-US" sz="1100" dirty="0">
                <a:effectLst/>
                <a:latin typeface="Aptos" panose="020B0004020202020204" pitchFamily="34" charset="0"/>
                <a:ea typeface="Times New Roman" panose="02020603050405020304" pitchFamily="18" charset="0"/>
                <a:cs typeface="Aptos" panose="020B0004020202020204" pitchFamily="34" charset="0"/>
              </a:rPr>
              <a:t>The Fair Housing Act covers race, color, national origin, religion, sex (incl. LGBTQ), familial status (the presence of children), and disability, as well as retaliation for reporting those violations. </a:t>
            </a:r>
            <a:endParaRPr lang="en-US" sz="1100" dirty="0">
              <a:effectLst/>
              <a:latin typeface="Aptos" panose="020B0004020202020204" pitchFamily="34" charset="0"/>
              <a:ea typeface="Aptos" panose="020B0004020202020204" pitchFamily="34" charset="0"/>
              <a:cs typeface="Aptos" panose="020B0004020202020204" pitchFamily="34" charset="0"/>
            </a:endParaRPr>
          </a:p>
          <a:p>
            <a:pPr marL="1143000" marR="0" lvl="2" indent="-228600">
              <a:buFont typeface="Wingdings" panose="05000000000000000000" pitchFamily="2" charset="2"/>
              <a:buChar char=""/>
            </a:pPr>
            <a:r>
              <a:rPr lang="en-US" sz="1100" dirty="0">
                <a:effectLst/>
                <a:highlight>
                  <a:srgbClr val="FFFF00"/>
                </a:highlight>
                <a:latin typeface="Aptos" panose="020B0004020202020204" pitchFamily="34" charset="0"/>
                <a:ea typeface="Times New Roman" panose="02020603050405020304" pitchFamily="18" charset="0"/>
                <a:cs typeface="Aptos" panose="020B0004020202020204" pitchFamily="34" charset="0"/>
              </a:rPr>
              <a:t>In FY 2024, we processed 280 cases between HUD and MHRC combined</a:t>
            </a:r>
            <a:r>
              <a:rPr lang="en-US" sz="1100" dirty="0">
                <a:effectLst/>
                <a:latin typeface="Aptos" panose="020B0004020202020204" pitchFamily="34" charset="0"/>
                <a:ea typeface="Times New Roman" panose="02020603050405020304" pitchFamily="18" charset="0"/>
                <a:cs typeface="Aptos" panose="020B0004020202020204" pitchFamily="34" charset="0"/>
              </a:rPr>
              <a:t>.</a:t>
            </a:r>
            <a:endParaRPr lang="en-US" sz="1100" dirty="0">
              <a:effectLst/>
              <a:latin typeface="Aptos" panose="020B0004020202020204" pitchFamily="34" charset="0"/>
              <a:ea typeface="Aptos" panose="020B0004020202020204" pitchFamily="34" charset="0"/>
              <a:cs typeface="Aptos" panose="020B0004020202020204" pitchFamily="34" charset="0"/>
            </a:endParaRPr>
          </a:p>
          <a:p>
            <a:pPr marL="742950" marR="0" lvl="1" indent="-285750">
              <a:buFont typeface="Courier New" panose="02070309020205020404" pitchFamily="49" charset="0"/>
              <a:buChar char="o"/>
            </a:pPr>
            <a:r>
              <a:rPr lang="en-US" sz="1100" dirty="0">
                <a:effectLst/>
                <a:latin typeface="Aptos" panose="020B0004020202020204" pitchFamily="34" charset="0"/>
                <a:ea typeface="Times New Roman" panose="02020603050405020304" pitchFamily="18" charset="0"/>
                <a:cs typeface="Aptos" panose="020B0004020202020204" pitchFamily="34" charset="0"/>
              </a:rPr>
              <a:t>Here’s an example of a case FHEO investigated and found reasonable cause to charge, last spring in Maine. It’s currently being litigated by DOJ because the parties weren’t able to reach a settlement, and respondents “elected” to remove it from the HUD process to federal court. </a:t>
            </a:r>
            <a:r>
              <a:rPr lang="en-US" sz="1100" u="sng" dirty="0">
                <a:solidFill>
                  <a:srgbClr val="467886"/>
                </a:solidFill>
                <a:effectLst/>
                <a:latin typeface="Aptos" panose="020B0004020202020204" pitchFamily="34" charset="0"/>
                <a:ea typeface="Times New Roman" panose="02020603050405020304" pitchFamily="18" charset="0"/>
                <a:cs typeface="Aptos" panose="020B0004020202020204" pitchFamily="34" charset="0"/>
                <a:hlinkClick r:id="rId5"/>
              </a:rPr>
              <a:t>https://www.justice.gov/d9/2024-06/complaint_methuselah_tree-final.pdf</a:t>
            </a:r>
            <a:endParaRPr lang="en-US" sz="1100" dirty="0">
              <a:effectLst/>
              <a:latin typeface="Aptos" panose="020B0004020202020204" pitchFamily="34" charset="0"/>
              <a:ea typeface="Aptos" panose="020B0004020202020204" pitchFamily="34" charset="0"/>
              <a:cs typeface="Aptos" panose="020B0004020202020204" pitchFamily="34" charset="0"/>
            </a:endParaRPr>
          </a:p>
          <a:p>
            <a:endParaRPr lang="en-US" dirty="0"/>
          </a:p>
        </p:txBody>
      </p:sp>
    </p:spTree>
    <p:extLst>
      <p:ext uri="{BB962C8B-B14F-4D97-AF65-F5344CB8AC3E}">
        <p14:creationId xmlns:p14="http://schemas.microsoft.com/office/powerpoint/2010/main" val="30904171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977DD-E3A3-35F1-FDF8-7D3F999FE9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72B2EF-07AE-6F31-912C-ABDB9B6AFCA3}"/>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Office of Fair Housing and Equal Opportunity</a:t>
            </a:r>
          </a:p>
        </p:txBody>
      </p:sp>
      <p:sp>
        <p:nvSpPr>
          <p:cNvPr id="3" name="Content Placeholder 2">
            <a:extLst>
              <a:ext uri="{FF2B5EF4-FFF2-40B4-BE49-F238E27FC236}">
                <a16:creationId xmlns:a16="http://schemas.microsoft.com/office/drawing/2014/main" id="{700562D0-041F-12AF-D769-6E737E9D64ED}"/>
              </a:ext>
            </a:extLst>
          </p:cNvPr>
          <p:cNvSpPr>
            <a:spLocks noGrp="1"/>
          </p:cNvSpPr>
          <p:nvPr>
            <p:ph idx="1"/>
          </p:nvPr>
        </p:nvSpPr>
        <p:spPr/>
        <p:txBody>
          <a:bodyPr/>
          <a:lstStyle/>
          <a:p>
            <a:r>
              <a:rPr lang="en-US" sz="1800" b="0" i="0" u="none" strike="noStrike" baseline="0" dirty="0">
                <a:solidFill>
                  <a:srgbClr val="000000"/>
                </a:solidFill>
                <a:latin typeface="Calibri" panose="020F0502020204030204" pitchFamily="34" charset="0"/>
              </a:rPr>
              <a:t>FHEO remains open, accepting and investigating allegations of discrimination filed by the public online, by email, or by phone. You can speak with an FHEO intake specialist by calling 1‐800‐669‐9777 or 1‐800‐877‐8339 for TTY. To file online and for more information please visit </a:t>
            </a:r>
            <a:r>
              <a:rPr lang="en-US" sz="1400" dirty="0">
                <a:hlinkClick r:id="rId2"/>
              </a:rPr>
              <a:t>HUD-903 Report Housing Discrimination</a:t>
            </a:r>
            <a:endParaRPr lang="en-US" sz="1800" b="0" i="0" u="none" strike="noStrike" baseline="0" dirty="0">
              <a:solidFill>
                <a:srgbClr val="000000"/>
              </a:solidFill>
              <a:latin typeface="Calibri" panose="020F0502020204030204" pitchFamily="34" charset="0"/>
            </a:endParaRPr>
          </a:p>
          <a:p>
            <a:endParaRPr lang="en-US" dirty="0"/>
          </a:p>
        </p:txBody>
      </p:sp>
      <p:pic>
        <p:nvPicPr>
          <p:cNvPr id="1026" name="Picture 2" descr="Graphic of laptop with person and exclamation point">
            <a:extLst>
              <a:ext uri="{FF2B5EF4-FFF2-40B4-BE49-F238E27FC236}">
                <a16:creationId xmlns:a16="http://schemas.microsoft.com/office/drawing/2014/main" id="{CC2C78C7-E3D8-E5ED-3BDD-DD69614BB1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2849" y="4638674"/>
            <a:ext cx="1895475" cy="18954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raphic of hand holding phone handset">
            <a:extLst>
              <a:ext uri="{FF2B5EF4-FFF2-40B4-BE49-F238E27FC236}">
                <a16:creationId xmlns:a16="http://schemas.microsoft.com/office/drawing/2014/main" id="{9AECD6C2-4EFC-DB15-EADB-8E7159E9F8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5725" y="4638674"/>
            <a:ext cx="1895475" cy="1895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7802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A97AE-E481-D1BE-AA46-11EFE49FCB52}"/>
              </a:ext>
            </a:extLst>
          </p:cNvPr>
          <p:cNvSpPr>
            <a:spLocks noGrp="1"/>
          </p:cNvSpPr>
          <p:nvPr>
            <p:ph type="title"/>
          </p:nvPr>
        </p:nvSpPr>
        <p:spPr>
          <a:xfrm>
            <a:off x="1502418" y="0"/>
            <a:ext cx="10018713" cy="1276539"/>
          </a:xfrm>
        </p:spPr>
        <p:txBody>
          <a:bodyPr>
            <a:normAutofit fontScale="90000"/>
          </a:bodyPr>
          <a:lstStyle/>
          <a:p>
            <a:r>
              <a:rPr lang="en-US" b="1" dirty="0">
                <a:latin typeface="Arial" panose="020B0604020202020204" pitchFamily="34" charset="0"/>
                <a:cs typeface="Arial" panose="020B0604020202020204" pitchFamily="34" charset="0"/>
              </a:rPr>
              <a:t>Policy Development and Research (PD&amp;R)</a:t>
            </a:r>
          </a:p>
        </p:txBody>
      </p:sp>
      <p:graphicFrame>
        <p:nvGraphicFramePr>
          <p:cNvPr id="31" name="Content Placeholder 2">
            <a:extLst>
              <a:ext uri="{FF2B5EF4-FFF2-40B4-BE49-F238E27FC236}">
                <a16:creationId xmlns:a16="http://schemas.microsoft.com/office/drawing/2014/main" id="{18A47586-0FB8-D27C-9E18-AFAEBE0EAAE5}"/>
              </a:ext>
            </a:extLst>
          </p:cNvPr>
          <p:cNvGraphicFramePr>
            <a:graphicFrameLocks noGrp="1"/>
          </p:cNvGraphicFramePr>
          <p:nvPr>
            <p:ph idx="1"/>
            <p:extLst>
              <p:ext uri="{D42A27DB-BD31-4B8C-83A1-F6EECF244321}">
                <p14:modId xmlns:p14="http://schemas.microsoft.com/office/powerpoint/2010/main" val="2434519972"/>
              </p:ext>
            </p:extLst>
          </p:nvPr>
        </p:nvGraphicFramePr>
        <p:xfrm>
          <a:off x="1502416" y="1213164"/>
          <a:ext cx="10018713" cy="3797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Rounded Corners 2">
            <a:extLst>
              <a:ext uri="{FF2B5EF4-FFF2-40B4-BE49-F238E27FC236}">
                <a16:creationId xmlns:a16="http://schemas.microsoft.com/office/drawing/2014/main" id="{10100D57-4AD5-87AD-380E-050D18E8FD0B}"/>
              </a:ext>
            </a:extLst>
          </p:cNvPr>
          <p:cNvSpPr/>
          <p:nvPr/>
        </p:nvSpPr>
        <p:spPr>
          <a:xfrm>
            <a:off x="1502414" y="4950665"/>
            <a:ext cx="10018712" cy="1388342"/>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grpSp>
        <p:nvGrpSpPr>
          <p:cNvPr id="4" name="Group 3">
            <a:extLst>
              <a:ext uri="{FF2B5EF4-FFF2-40B4-BE49-F238E27FC236}">
                <a16:creationId xmlns:a16="http://schemas.microsoft.com/office/drawing/2014/main" id="{97A49CCA-70BC-A274-2411-4775BD0851E1}"/>
              </a:ext>
            </a:extLst>
          </p:cNvPr>
          <p:cNvGrpSpPr/>
          <p:nvPr/>
        </p:nvGrpSpPr>
        <p:grpSpPr>
          <a:xfrm>
            <a:off x="3066955" y="4984275"/>
            <a:ext cx="4531818" cy="1477781"/>
            <a:chOff x="1580137" y="1951542"/>
            <a:chExt cx="4531818" cy="1477781"/>
          </a:xfrm>
        </p:grpSpPr>
        <p:sp>
          <p:nvSpPr>
            <p:cNvPr id="5" name="Rectangle 4">
              <a:extLst>
                <a:ext uri="{FF2B5EF4-FFF2-40B4-BE49-F238E27FC236}">
                  <a16:creationId xmlns:a16="http://schemas.microsoft.com/office/drawing/2014/main" id="{DDFFF84A-A224-3A9B-9F60-4ECCB6EEB941}"/>
                </a:ext>
              </a:extLst>
            </p:cNvPr>
            <p:cNvSpPr/>
            <p:nvPr/>
          </p:nvSpPr>
          <p:spPr>
            <a:xfrm>
              <a:off x="1603535" y="2040981"/>
              <a:ext cx="4508420" cy="138834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6" name="TextBox 5">
              <a:extLst>
                <a:ext uri="{FF2B5EF4-FFF2-40B4-BE49-F238E27FC236}">
                  <a16:creationId xmlns:a16="http://schemas.microsoft.com/office/drawing/2014/main" id="{CE013378-EEDD-7B73-40B4-6F3B99850BB4}"/>
                </a:ext>
              </a:extLst>
            </p:cNvPr>
            <p:cNvSpPr txBox="1"/>
            <p:nvPr/>
          </p:nvSpPr>
          <p:spPr>
            <a:xfrm>
              <a:off x="1580137" y="1951542"/>
              <a:ext cx="4508420" cy="138834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6933" tIns="146933" rIns="146933" bIns="146933" numCol="1" spcCol="1270" anchor="ctr" anchorCtr="0">
              <a:noAutofit/>
            </a:bodyPr>
            <a:lstStyle/>
            <a:p>
              <a:pPr marL="0" lvl="0" indent="0" algn="l" defTabSz="622300">
                <a:lnSpc>
                  <a:spcPct val="100000"/>
                </a:lnSpc>
                <a:spcBef>
                  <a:spcPct val="0"/>
                </a:spcBef>
                <a:spcAft>
                  <a:spcPct val="35000"/>
                </a:spcAft>
                <a:buNone/>
              </a:pPr>
              <a:r>
                <a:rPr lang="en-US" sz="1400" b="1" u="sng" kern="1200" dirty="0"/>
                <a:t>Community Compass Technical Assistance &amp; Capacity Building Program</a:t>
              </a:r>
              <a:r>
                <a:rPr lang="en-US" sz="1400" kern="1200" dirty="0"/>
                <a:t>- </a:t>
              </a:r>
              <a:r>
                <a:rPr lang="en-US" sz="1400" b="0" i="0" dirty="0">
                  <a:solidFill>
                    <a:srgbClr val="212529"/>
                  </a:solidFill>
                  <a:effectLst/>
                  <a:latin typeface="system-ui"/>
                </a:rPr>
                <a:t>helps HUD's customers navigate complex housing and community development challenges by equipping them with the knowledge, skills, tools, capacity, and systems to implement HUD programs and policies successfully.</a:t>
              </a:r>
              <a:endParaRPr lang="en-US" sz="1400" kern="1200" dirty="0"/>
            </a:p>
          </p:txBody>
        </p:sp>
      </p:grpSp>
      <p:grpSp>
        <p:nvGrpSpPr>
          <p:cNvPr id="7" name="Group 6">
            <a:extLst>
              <a:ext uri="{FF2B5EF4-FFF2-40B4-BE49-F238E27FC236}">
                <a16:creationId xmlns:a16="http://schemas.microsoft.com/office/drawing/2014/main" id="{F85F7BC4-BBE0-7B71-11ED-B06B34623EE8}"/>
              </a:ext>
            </a:extLst>
          </p:cNvPr>
          <p:cNvGrpSpPr/>
          <p:nvPr/>
        </p:nvGrpSpPr>
        <p:grpSpPr>
          <a:xfrm>
            <a:off x="7594872" y="4980502"/>
            <a:ext cx="3934056" cy="1481554"/>
            <a:chOff x="6084656" y="1947769"/>
            <a:chExt cx="3934056" cy="1481554"/>
          </a:xfrm>
        </p:grpSpPr>
        <p:sp>
          <p:nvSpPr>
            <p:cNvPr id="8" name="Rectangle 7">
              <a:extLst>
                <a:ext uri="{FF2B5EF4-FFF2-40B4-BE49-F238E27FC236}">
                  <a16:creationId xmlns:a16="http://schemas.microsoft.com/office/drawing/2014/main" id="{22468B48-5C08-5480-1E59-0370B9339C84}"/>
                </a:ext>
              </a:extLst>
            </p:cNvPr>
            <p:cNvSpPr/>
            <p:nvPr/>
          </p:nvSpPr>
          <p:spPr>
            <a:xfrm>
              <a:off x="6111955" y="2040981"/>
              <a:ext cx="3906757" cy="138834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9" name="TextBox 8">
              <a:extLst>
                <a:ext uri="{FF2B5EF4-FFF2-40B4-BE49-F238E27FC236}">
                  <a16:creationId xmlns:a16="http://schemas.microsoft.com/office/drawing/2014/main" id="{719C2FF8-32B3-512C-8E86-9FA098804B09}"/>
                </a:ext>
              </a:extLst>
            </p:cNvPr>
            <p:cNvSpPr txBox="1"/>
            <p:nvPr/>
          </p:nvSpPr>
          <p:spPr>
            <a:xfrm>
              <a:off x="6084656" y="1947769"/>
              <a:ext cx="3906757" cy="138834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6933" tIns="146933" rIns="146933" bIns="146933" numCol="1" spcCol="1270" anchor="ctr" anchorCtr="0">
              <a:noAutofit/>
            </a:bodyPr>
            <a:lstStyle/>
            <a:p>
              <a:pPr algn="l"/>
              <a:r>
                <a:rPr lang="en-US" sz="1000" b="0" i="0" dirty="0">
                  <a:solidFill>
                    <a:srgbClr val="212529"/>
                  </a:solidFill>
                  <a:effectLst/>
                  <a:latin typeface="+mj-lt"/>
                </a:rPr>
                <a:t>Eligible Activities include:</a:t>
              </a:r>
            </a:p>
            <a:p>
              <a:pPr algn="l">
                <a:buFont typeface="Arial" panose="020B0604020202020204" pitchFamily="34" charset="0"/>
                <a:buChar char="•"/>
              </a:pPr>
              <a:r>
                <a:rPr lang="en-US" sz="1000" b="0" i="0" dirty="0">
                  <a:solidFill>
                    <a:srgbClr val="212529"/>
                  </a:solidFill>
                  <a:effectLst/>
                  <a:latin typeface="+mj-lt"/>
                </a:rPr>
                <a:t>Needs assessments</a:t>
              </a:r>
            </a:p>
            <a:p>
              <a:pPr algn="l">
                <a:buFont typeface="Arial" panose="020B0604020202020204" pitchFamily="34" charset="0"/>
                <a:buChar char="•"/>
              </a:pPr>
              <a:r>
                <a:rPr lang="en-US" sz="1000" b="0" i="0" dirty="0">
                  <a:solidFill>
                    <a:srgbClr val="212529"/>
                  </a:solidFill>
                  <a:effectLst/>
                  <a:latin typeface="+mj-lt"/>
                </a:rPr>
                <a:t>Direct Technical Assistance and Capacity Building engagements</a:t>
              </a:r>
            </a:p>
            <a:p>
              <a:pPr algn="l">
                <a:buFont typeface="Arial" panose="020B0604020202020204" pitchFamily="34" charset="0"/>
                <a:buChar char="•"/>
              </a:pPr>
              <a:r>
                <a:rPr lang="en-US" sz="1000" b="0" i="0" dirty="0">
                  <a:solidFill>
                    <a:srgbClr val="212529"/>
                  </a:solidFill>
                  <a:effectLst/>
                  <a:latin typeface="+mj-lt"/>
                </a:rPr>
                <a:t>Development of products and tools</a:t>
              </a:r>
            </a:p>
            <a:p>
              <a:pPr algn="l">
                <a:buFont typeface="Arial" panose="020B0604020202020204" pitchFamily="34" charset="0"/>
                <a:buChar char="•"/>
              </a:pPr>
              <a:r>
                <a:rPr lang="en-US" sz="1000" b="0" i="0" dirty="0">
                  <a:solidFill>
                    <a:srgbClr val="212529"/>
                  </a:solidFill>
                  <a:effectLst/>
                  <a:latin typeface="+mj-lt"/>
                </a:rPr>
                <a:t>Self-directed and group learning</a:t>
              </a:r>
            </a:p>
            <a:p>
              <a:pPr algn="l">
                <a:buFont typeface="Arial" panose="020B0604020202020204" pitchFamily="34" charset="0"/>
                <a:buChar char="•"/>
              </a:pPr>
              <a:r>
                <a:rPr lang="en-US" sz="1000" b="0" i="0" dirty="0">
                  <a:solidFill>
                    <a:srgbClr val="212529"/>
                  </a:solidFill>
                  <a:effectLst/>
                  <a:latin typeface="+mj-lt"/>
                </a:rPr>
                <a:t>Knowledge management</a:t>
              </a:r>
            </a:p>
            <a:p>
              <a:pPr algn="l">
                <a:buFont typeface="Arial" panose="020B0604020202020204" pitchFamily="34" charset="0"/>
                <a:buChar char="•"/>
              </a:pPr>
              <a:r>
                <a:rPr lang="en-US" sz="1000" b="0" i="0" dirty="0">
                  <a:solidFill>
                    <a:srgbClr val="212529"/>
                  </a:solidFill>
                  <a:effectLst/>
                  <a:latin typeface="+mj-lt"/>
                </a:rPr>
                <a:t>Data reporting, analysis and management</a:t>
              </a:r>
            </a:p>
            <a:p>
              <a:pPr algn="l">
                <a:buFont typeface="Arial" panose="020B0604020202020204" pitchFamily="34" charset="0"/>
                <a:buChar char="•"/>
              </a:pPr>
              <a:r>
                <a:rPr lang="en-US" sz="1000" b="0" i="0" dirty="0">
                  <a:solidFill>
                    <a:srgbClr val="212529"/>
                  </a:solidFill>
                  <a:effectLst/>
                  <a:latin typeface="+mj-lt"/>
                </a:rPr>
                <a:t>NAHASDA allocation formula administration and negotiated rulemaking support</a:t>
              </a:r>
            </a:p>
          </p:txBody>
        </p:sp>
      </p:grpSp>
      <p:sp>
        <p:nvSpPr>
          <p:cNvPr id="10" name="Rectangle 9" descr="City">
            <a:extLst>
              <a:ext uri="{FF2B5EF4-FFF2-40B4-BE49-F238E27FC236}">
                <a16:creationId xmlns:a16="http://schemas.microsoft.com/office/drawing/2014/main" id="{172D27B4-AA38-AA4F-128D-DF22C6C004D8}"/>
              </a:ext>
            </a:extLst>
          </p:cNvPr>
          <p:cNvSpPr/>
          <p:nvPr/>
        </p:nvSpPr>
        <p:spPr>
          <a:xfrm>
            <a:off x="1933272" y="5255150"/>
            <a:ext cx="763588" cy="763588"/>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Tree>
    <p:extLst>
      <p:ext uri="{BB962C8B-B14F-4D97-AF65-F5344CB8AC3E}">
        <p14:creationId xmlns:p14="http://schemas.microsoft.com/office/powerpoint/2010/main" val="21846544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a:extLst>
            <a:ext uri="{FF2B5EF4-FFF2-40B4-BE49-F238E27FC236}">
              <a16:creationId xmlns:a16="http://schemas.microsoft.com/office/drawing/2014/main" id="{BC42B31E-84B8-DE6A-1C9D-9A00EC5CF5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E5DC9B-7463-2648-C996-22B7D37056F3}"/>
              </a:ext>
            </a:extLst>
          </p:cNvPr>
          <p:cNvSpPr>
            <a:spLocks noGrp="1"/>
          </p:cNvSpPr>
          <p:nvPr>
            <p:ph type="title"/>
          </p:nvPr>
        </p:nvSpPr>
        <p:spPr>
          <a:xfrm>
            <a:off x="1484311" y="685801"/>
            <a:ext cx="10018713" cy="536418"/>
          </a:xfrm>
        </p:spPr>
        <p:txBody>
          <a:bodyPr vert="horz" lIns="91440" tIns="45720" rIns="91440" bIns="45720" rtlCol="0">
            <a:normAutofit fontScale="90000"/>
          </a:bodyPr>
          <a:lstStyle/>
          <a:p>
            <a:r>
              <a:rPr lang="en-US" b="1" dirty="0"/>
              <a:t>DCTA Eligible Applicants in Maine</a:t>
            </a:r>
            <a:br>
              <a:rPr lang="en-US" b="1" dirty="0"/>
            </a:br>
            <a:br>
              <a:rPr lang="en-US" b="1" dirty="0"/>
            </a:br>
            <a:endParaRPr lang="en-US" b="1" dirty="0"/>
          </a:p>
        </p:txBody>
      </p:sp>
      <p:pic>
        <p:nvPicPr>
          <p:cNvPr id="3074" name="Picture 2" descr="Slides - DCTA Financial Management: Timekeeping and Personnel Activity  Reporting">
            <a:extLst>
              <a:ext uri="{FF2B5EF4-FFF2-40B4-BE49-F238E27FC236}">
                <a16:creationId xmlns:a16="http://schemas.microsoft.com/office/drawing/2014/main" id="{790466C0-4BE6-0DE0-5721-CDD5FAAA365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52155" y="3360873"/>
            <a:ext cx="3959211" cy="1812650"/>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graphicFrame>
        <p:nvGraphicFramePr>
          <p:cNvPr id="8" name="TextBox 5">
            <a:extLst>
              <a:ext uri="{FF2B5EF4-FFF2-40B4-BE49-F238E27FC236}">
                <a16:creationId xmlns:a16="http://schemas.microsoft.com/office/drawing/2014/main" id="{A57F5C74-70BC-CF29-2DCA-0067474FAE83}"/>
              </a:ext>
            </a:extLst>
          </p:cNvPr>
          <p:cNvGraphicFramePr/>
          <p:nvPr>
            <p:extLst>
              <p:ext uri="{D42A27DB-BD31-4B8C-83A1-F6EECF244321}">
                <p14:modId xmlns:p14="http://schemas.microsoft.com/office/powerpoint/2010/main" val="4206818169"/>
              </p:ext>
            </p:extLst>
          </p:nvPr>
        </p:nvGraphicFramePr>
        <p:xfrm>
          <a:off x="6016336" y="2666999"/>
          <a:ext cx="5486687" cy="31242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E0185FC3-010B-5648-3F9A-AA987A36A1E7}"/>
              </a:ext>
            </a:extLst>
          </p:cNvPr>
          <p:cNvSpPr txBox="1"/>
          <p:nvPr/>
        </p:nvSpPr>
        <p:spPr>
          <a:xfrm>
            <a:off x="2317687" y="799237"/>
            <a:ext cx="8627953" cy="1754326"/>
          </a:xfrm>
          <a:prstGeom prst="rect">
            <a:avLst/>
          </a:prstGeom>
          <a:noFill/>
        </p:spPr>
        <p:txBody>
          <a:bodyPr wrap="square" rtlCol="0">
            <a:spAutoFit/>
          </a:bodyPr>
          <a:lstStyle/>
          <a:p>
            <a:r>
              <a:rPr lang="en-US" dirty="0"/>
              <a:t>Local Governments must meet at least one of the following criteria below.</a:t>
            </a:r>
          </a:p>
          <a:p>
            <a:pPr marL="742950" lvl="1" indent="-285750">
              <a:buFont typeface="Arial" panose="020B0604020202020204" pitchFamily="34" charset="0"/>
              <a:buChar char="•"/>
            </a:pPr>
            <a:r>
              <a:rPr lang="en-US" dirty="0"/>
              <a:t>Annual average </a:t>
            </a:r>
            <a:r>
              <a:rPr lang="en-US" dirty="0">
                <a:highlight>
                  <a:srgbClr val="FFFF00"/>
                </a:highlight>
              </a:rPr>
              <a:t>unemployment rate of 9% </a:t>
            </a:r>
            <a:r>
              <a:rPr lang="en-US" dirty="0"/>
              <a:t>or more over the past 3 years</a:t>
            </a:r>
          </a:p>
          <a:p>
            <a:pPr marL="742950" lvl="1" indent="-285750">
              <a:buFont typeface="Arial" panose="020B0604020202020204" pitchFamily="34" charset="0"/>
              <a:buChar char="•"/>
            </a:pPr>
            <a:r>
              <a:rPr lang="en-US" dirty="0"/>
              <a:t>A </a:t>
            </a:r>
            <a:r>
              <a:rPr lang="en-US" dirty="0">
                <a:highlight>
                  <a:srgbClr val="FFFF00"/>
                </a:highlight>
              </a:rPr>
              <a:t>noncollege poverty rate of 20% or more </a:t>
            </a:r>
            <a:r>
              <a:rPr lang="en-US" dirty="0"/>
              <a:t>as of the most recent 5-year ACS survey</a:t>
            </a:r>
          </a:p>
          <a:p>
            <a:pPr marL="742950" lvl="1" indent="-285750">
              <a:buFont typeface="Arial" panose="020B0604020202020204" pitchFamily="34" charset="0"/>
              <a:buChar char="•"/>
            </a:pPr>
            <a:r>
              <a:rPr lang="en-US" dirty="0"/>
              <a:t>A </a:t>
            </a:r>
            <a:r>
              <a:rPr lang="en-US" dirty="0">
                <a:highlight>
                  <a:srgbClr val="FFFF00"/>
                </a:highlight>
              </a:rPr>
              <a:t>population decline of 5% </a:t>
            </a:r>
            <a:r>
              <a:rPr lang="en-US" dirty="0"/>
              <a:t>or more between 2010 and the most recent 5-year ACS survey</a:t>
            </a:r>
          </a:p>
        </p:txBody>
      </p:sp>
    </p:spTree>
    <p:extLst>
      <p:ext uri="{BB962C8B-B14F-4D97-AF65-F5344CB8AC3E}">
        <p14:creationId xmlns:p14="http://schemas.microsoft.com/office/powerpoint/2010/main" val="31332823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21E2C-58FE-290C-352F-63BD34390795}"/>
              </a:ext>
            </a:extLst>
          </p:cNvPr>
          <p:cNvSpPr>
            <a:spLocks noGrp="1"/>
          </p:cNvSpPr>
          <p:nvPr>
            <p:ph type="title"/>
          </p:nvPr>
        </p:nvSpPr>
        <p:spPr>
          <a:xfrm>
            <a:off x="1760706" y="685800"/>
            <a:ext cx="9742318" cy="1752599"/>
          </a:xfrm>
        </p:spPr>
        <p:txBody>
          <a:bodyPr>
            <a:normAutofit/>
          </a:bodyPr>
          <a:lstStyle/>
          <a:p>
            <a:r>
              <a:rPr lang="en-US" b="1" dirty="0">
                <a:latin typeface="Arial" panose="020B0604020202020204" pitchFamily="34" charset="0"/>
                <a:cs typeface="Arial" panose="020B0604020202020204" pitchFamily="34" charset="0"/>
              </a:rPr>
              <a:t>Office of the Secretary &amp; Deputy Secretary</a:t>
            </a:r>
          </a:p>
        </p:txBody>
      </p:sp>
      <p:graphicFrame>
        <p:nvGraphicFramePr>
          <p:cNvPr id="5" name="Content Placeholder 2">
            <a:extLst>
              <a:ext uri="{FF2B5EF4-FFF2-40B4-BE49-F238E27FC236}">
                <a16:creationId xmlns:a16="http://schemas.microsoft.com/office/drawing/2014/main" id="{566ABA46-DA53-BDE7-930F-0B8F712EDA60}"/>
              </a:ext>
            </a:extLst>
          </p:cNvPr>
          <p:cNvGraphicFramePr>
            <a:graphicFrameLocks noGrp="1"/>
          </p:cNvGraphicFramePr>
          <p:nvPr>
            <p:ph idx="1"/>
            <p:extLst>
              <p:ext uri="{D42A27DB-BD31-4B8C-83A1-F6EECF244321}">
                <p14:modId xmlns:p14="http://schemas.microsoft.com/office/powerpoint/2010/main" val="3899865306"/>
              </p:ext>
            </p:extLst>
          </p:nvPr>
        </p:nvGraphicFramePr>
        <p:xfrm>
          <a:off x="1760705" y="2694562"/>
          <a:ext cx="9742319" cy="309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49965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A8A7D-83A9-A850-F535-E36AAA948194}"/>
              </a:ext>
            </a:extLst>
          </p:cNvPr>
          <p:cNvSpPr>
            <a:spLocks noGrp="1"/>
          </p:cNvSpPr>
          <p:nvPr>
            <p:ph type="title"/>
          </p:nvPr>
        </p:nvSpPr>
        <p:spPr>
          <a:xfrm>
            <a:off x="1484311" y="685800"/>
            <a:ext cx="2566579" cy="5538019"/>
          </a:xfrm>
        </p:spPr>
        <p:txBody>
          <a:bodyPr>
            <a:normAutofit/>
          </a:bodyPr>
          <a:lstStyle/>
          <a:p>
            <a:r>
              <a:rPr lang="en-US" b="1" dirty="0">
                <a:latin typeface="Arial" panose="020B0604020202020204" pitchFamily="34" charset="0"/>
                <a:cs typeface="Arial" panose="020B0604020202020204" pitchFamily="34" charset="0"/>
              </a:rPr>
              <a:t>Lead Hazard Control and Healthy Homes Program </a:t>
            </a:r>
          </a:p>
        </p:txBody>
      </p:sp>
      <p:sp>
        <p:nvSpPr>
          <p:cNvPr id="3" name="Content Placeholder 2">
            <a:extLst>
              <a:ext uri="{FF2B5EF4-FFF2-40B4-BE49-F238E27FC236}">
                <a16:creationId xmlns:a16="http://schemas.microsoft.com/office/drawing/2014/main" id="{2F0FE283-7328-9179-CD3A-16DB8B6D3D13}"/>
              </a:ext>
            </a:extLst>
          </p:cNvPr>
          <p:cNvSpPr>
            <a:spLocks noGrp="1"/>
          </p:cNvSpPr>
          <p:nvPr>
            <p:ph idx="1"/>
          </p:nvPr>
        </p:nvSpPr>
        <p:spPr>
          <a:xfrm>
            <a:off x="4714927" y="612057"/>
            <a:ext cx="7152608" cy="3753466"/>
          </a:xfrm>
        </p:spPr>
        <p:txBody>
          <a:bodyPr>
            <a:normAutofit/>
          </a:bodyPr>
          <a:lstStyle/>
          <a:p>
            <a:pPr>
              <a:lnSpc>
                <a:spcPct val="90000"/>
              </a:lnSpc>
            </a:pPr>
            <a:r>
              <a:rPr lang="en-US" sz="1400" b="0" i="0">
                <a:effectLst/>
                <a:latin typeface="IBM Plex Serif" panose="02060503050406000203" pitchFamily="18" charset="0"/>
              </a:rPr>
              <a:t>Capacity building and technical assistance; grants for the development of local programs to address housing-related health and safety hazards; demonstration projects and research, outreach and education authority related to lead hazard control and healthy homes issues; enforcement of the Lead Safe Housing Rule and the Lead Disclosure Rule.</a:t>
            </a:r>
          </a:p>
          <a:p>
            <a:pPr>
              <a:lnSpc>
                <a:spcPct val="90000"/>
              </a:lnSpc>
            </a:pPr>
            <a:r>
              <a:rPr lang="en-US" sz="1400">
                <a:latin typeface="IBM Plex Serif" panose="02060503050406000203" pitchFamily="18" charset="0"/>
              </a:rPr>
              <a:t>Maine Lead Hazard Reduction Grant Awards</a:t>
            </a:r>
          </a:p>
          <a:p>
            <a:pPr lvl="1">
              <a:lnSpc>
                <a:spcPct val="90000"/>
              </a:lnSpc>
            </a:pPr>
            <a:r>
              <a:rPr lang="en-US" sz="1400">
                <a:latin typeface="IBM Plex Serif" panose="02060503050406000203" pitchFamily="18" charset="0"/>
              </a:rPr>
              <a:t>FY24 – City of Lewiston - $7,750,000</a:t>
            </a:r>
          </a:p>
          <a:p>
            <a:pPr lvl="1">
              <a:lnSpc>
                <a:spcPct val="90000"/>
              </a:lnSpc>
            </a:pPr>
            <a:r>
              <a:rPr lang="en-US" sz="1400">
                <a:latin typeface="IBM Plex Serif" panose="02060503050406000203" pitchFamily="18" charset="0"/>
              </a:rPr>
              <a:t>FY24 – City of Portland - $3,367,960</a:t>
            </a:r>
          </a:p>
          <a:p>
            <a:pPr lvl="1">
              <a:lnSpc>
                <a:spcPct val="90000"/>
              </a:lnSpc>
            </a:pPr>
            <a:r>
              <a:rPr lang="en-US" sz="1400"/>
              <a:t>FY25 – Maine State Housing Authority - $2,000,000</a:t>
            </a:r>
          </a:p>
          <a:p>
            <a:pPr lvl="1">
              <a:lnSpc>
                <a:spcPct val="90000"/>
              </a:lnSpc>
            </a:pPr>
            <a:r>
              <a:rPr lang="en-US" sz="1400"/>
              <a:t>Fy25 – Pleasant Point Passamaquoddy Tribe - $1,000,000</a:t>
            </a:r>
          </a:p>
        </p:txBody>
      </p:sp>
      <p:pic>
        <p:nvPicPr>
          <p:cNvPr id="4098" name="Picture 2" descr="Online &gt;&gt; OLHCHH - Making an Impact! - May 2024 Issue">
            <a:extLst>
              <a:ext uri="{FF2B5EF4-FFF2-40B4-BE49-F238E27FC236}">
                <a16:creationId xmlns:a16="http://schemas.microsoft.com/office/drawing/2014/main" id="{2AFC9BA3-8BCB-B070-D6C9-10355B95DA2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9122" y="4553084"/>
            <a:ext cx="6881541" cy="1685977"/>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5314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pic>
        <p:nvPicPr>
          <p:cNvPr id="5122" name="Picture 2" descr="FEMA includes 2 additional East Texas counties in assistance eligibility">
            <a:extLst>
              <a:ext uri="{FF2B5EF4-FFF2-40B4-BE49-F238E27FC236}">
                <a16:creationId xmlns:a16="http://schemas.microsoft.com/office/drawing/2014/main" id="{1D3B8BBD-4A07-C04D-123D-D3917A309EB5}"/>
              </a:ext>
            </a:extLst>
          </p:cNvPr>
          <p:cNvPicPr>
            <a:picLocks noChangeAspect="1" noChangeArrowheads="1"/>
          </p:cNvPicPr>
          <p:nvPr/>
        </p:nvPicPr>
        <p:blipFill>
          <a:blip r:embed="rId3">
            <a:duotone>
              <a:schemeClr val="bg2">
                <a:shade val="45000"/>
                <a:satMod val="135000"/>
              </a:schemeClr>
              <a:prstClr val="white"/>
            </a:duotone>
            <a:alphaModFix amt="21000"/>
            <a:extLst>
              <a:ext uri="{28A0092B-C50C-407E-A947-70E740481C1C}">
                <a14:useLocalDpi xmlns:a14="http://schemas.microsoft.com/office/drawing/2010/main" val="0"/>
              </a:ext>
            </a:extLst>
          </a:blip>
          <a:srcRect/>
          <a:stretch/>
        </p:blipFill>
        <p:spPr bwMode="auto">
          <a:xfrm>
            <a:off x="397676" y="552460"/>
            <a:ext cx="12191980"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5127" name="Group 5126">
            <a:extLst>
              <a:ext uri="{FF2B5EF4-FFF2-40B4-BE49-F238E27FC236}">
                <a16:creationId xmlns:a16="http://schemas.microsoft.com/office/drawing/2014/main" id="{CE44BAAA-0355-4DE7-A0FE-B7F21F18A48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5128" name="Freeform 6">
              <a:extLst>
                <a:ext uri="{FF2B5EF4-FFF2-40B4-BE49-F238E27FC236}">
                  <a16:creationId xmlns:a16="http://schemas.microsoft.com/office/drawing/2014/main" id="{881F11E1-3B50-4A51-992E-148EA526F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5129" name="Freeform 7">
              <a:extLst>
                <a:ext uri="{FF2B5EF4-FFF2-40B4-BE49-F238E27FC236}">
                  <a16:creationId xmlns:a16="http://schemas.microsoft.com/office/drawing/2014/main" id="{10E700E6-F178-46CD-A8F7-C7105888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5130" name="Freeform 8">
              <a:extLst>
                <a:ext uri="{FF2B5EF4-FFF2-40B4-BE49-F238E27FC236}">
                  <a16:creationId xmlns:a16="http://schemas.microsoft.com/office/drawing/2014/main" id="{76DA14BF-8092-436D-9DA3-C6E098F982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5131" name="Freeform 9">
              <a:extLst>
                <a:ext uri="{FF2B5EF4-FFF2-40B4-BE49-F238E27FC236}">
                  <a16:creationId xmlns:a16="http://schemas.microsoft.com/office/drawing/2014/main" id="{97EEEB8A-6EE6-421C-BF9F-D7AC6A4E35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5132" name="Freeform 10">
              <a:extLst>
                <a:ext uri="{FF2B5EF4-FFF2-40B4-BE49-F238E27FC236}">
                  <a16:creationId xmlns:a16="http://schemas.microsoft.com/office/drawing/2014/main" id="{0910DC29-86B5-4496-8762-C012401629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5133" name="Freeform 11">
              <a:extLst>
                <a:ext uri="{FF2B5EF4-FFF2-40B4-BE49-F238E27FC236}">
                  <a16:creationId xmlns:a16="http://schemas.microsoft.com/office/drawing/2014/main" id="{4F0484A8-90CF-4948-A538-103F963D2B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itle 1">
            <a:extLst>
              <a:ext uri="{FF2B5EF4-FFF2-40B4-BE49-F238E27FC236}">
                <a16:creationId xmlns:a16="http://schemas.microsoft.com/office/drawing/2014/main" id="{DF68B5AC-0044-59B1-0223-1977BD12FD2C}"/>
              </a:ext>
            </a:extLst>
          </p:cNvPr>
          <p:cNvSpPr>
            <a:spLocks noGrp="1"/>
          </p:cNvSpPr>
          <p:nvPr>
            <p:ph type="title"/>
          </p:nvPr>
        </p:nvSpPr>
        <p:spPr>
          <a:xfrm>
            <a:off x="1220786" y="-14288"/>
            <a:ext cx="10018713" cy="1752599"/>
          </a:xfrm>
        </p:spPr>
        <p:txBody>
          <a:bodyPr>
            <a:normAutofit/>
          </a:bodyPr>
          <a:lstStyle/>
          <a:p>
            <a:r>
              <a:rPr lang="en-US" b="1" dirty="0">
                <a:latin typeface="Arial" panose="020B0604020202020204" pitchFamily="34" charset="0"/>
                <a:cs typeface="Arial" panose="020B0604020202020204" pitchFamily="34" charset="0"/>
              </a:rPr>
              <a:t>FEMA Mission</a:t>
            </a:r>
          </a:p>
        </p:txBody>
      </p:sp>
      <p:sp>
        <p:nvSpPr>
          <p:cNvPr id="3" name="Content Placeholder 2">
            <a:extLst>
              <a:ext uri="{FF2B5EF4-FFF2-40B4-BE49-F238E27FC236}">
                <a16:creationId xmlns:a16="http://schemas.microsoft.com/office/drawing/2014/main" id="{71548B2F-067E-77AF-625C-8C57535CD8B7}"/>
              </a:ext>
            </a:extLst>
          </p:cNvPr>
          <p:cNvSpPr>
            <a:spLocks noGrp="1"/>
          </p:cNvSpPr>
          <p:nvPr>
            <p:ph idx="1"/>
          </p:nvPr>
        </p:nvSpPr>
        <p:spPr>
          <a:xfrm>
            <a:off x="1484310" y="1685925"/>
            <a:ext cx="10018713" cy="5486400"/>
          </a:xfrm>
        </p:spPr>
        <p:txBody>
          <a:bodyPr>
            <a:normAutofit/>
          </a:bodyPr>
          <a:lstStyle/>
          <a:p>
            <a:pPr fontAlgn="ctr">
              <a:lnSpc>
                <a:spcPct val="90000"/>
              </a:lnSpc>
              <a:spcAft>
                <a:spcPts val="750"/>
              </a:spcAft>
            </a:pPr>
            <a:r>
              <a:rPr lang="en-US" sz="1700" b="0" i="0" dirty="0">
                <a:effectLst/>
                <a:latin typeface="Google Sans"/>
              </a:rPr>
              <a:t>The Federal Emergency Management Agency (FEMA) and the U.S. Department of Housing and Urban Development (HUD) work together to help communities recover from disasters and mitigate housing recovery challenges: </a:t>
            </a:r>
          </a:p>
          <a:p>
            <a:pPr lvl="1">
              <a:lnSpc>
                <a:spcPct val="90000"/>
              </a:lnSpc>
              <a:spcBef>
                <a:spcPts val="750"/>
              </a:spcBef>
              <a:buFont typeface="Arial" panose="020B0604020202020204" pitchFamily="34" charset="0"/>
              <a:buChar char="•"/>
            </a:pPr>
            <a:r>
              <a:rPr lang="en-US" sz="1700" b="1" i="0" dirty="0">
                <a:effectLst/>
                <a:latin typeface="Google Sans"/>
              </a:rPr>
              <a:t>FEMA's mission</a:t>
            </a:r>
            <a:endParaRPr lang="en-US" sz="1700" b="0" i="0" dirty="0">
              <a:effectLst/>
              <a:latin typeface="Google Sans"/>
            </a:endParaRPr>
          </a:p>
          <a:p>
            <a:pPr lvl="2" fontAlgn="ctr">
              <a:lnSpc>
                <a:spcPct val="90000"/>
              </a:lnSpc>
              <a:spcBef>
                <a:spcPts val="750"/>
              </a:spcBef>
              <a:buFont typeface="Arial" panose="020B0604020202020204" pitchFamily="34" charset="0"/>
              <a:buChar char="•"/>
            </a:pPr>
            <a:r>
              <a:rPr lang="en-US" sz="1700" b="0" i="0" dirty="0">
                <a:effectLst/>
                <a:latin typeface="Google Sans"/>
              </a:rPr>
              <a:t>FEMA's mission is to help people before, during, and after disasters. FEMA provides assistance to individuals, governments, and private non-profits. FEMA's core values are compassion, fairness, integrity, and respect. </a:t>
            </a:r>
          </a:p>
          <a:p>
            <a:pPr lvl="1">
              <a:lnSpc>
                <a:spcPct val="90000"/>
              </a:lnSpc>
              <a:spcBef>
                <a:spcPts val="750"/>
              </a:spcBef>
              <a:buFont typeface="Arial" panose="020B0604020202020204" pitchFamily="34" charset="0"/>
              <a:buChar char="•"/>
            </a:pPr>
            <a:r>
              <a:rPr lang="en-US" sz="1700" b="1" i="0" dirty="0">
                <a:effectLst/>
                <a:latin typeface="Google Sans"/>
              </a:rPr>
              <a:t>HUD's role</a:t>
            </a:r>
            <a:endParaRPr lang="en-US" sz="1700" b="0" i="0" dirty="0">
              <a:effectLst/>
              <a:latin typeface="Google Sans"/>
            </a:endParaRPr>
          </a:p>
          <a:p>
            <a:pPr lvl="2" fontAlgn="ctr">
              <a:lnSpc>
                <a:spcPct val="90000"/>
              </a:lnSpc>
              <a:spcBef>
                <a:spcPts val="750"/>
              </a:spcBef>
              <a:buFont typeface="Arial" panose="020B0604020202020204" pitchFamily="34" charset="0"/>
              <a:buChar char="•"/>
            </a:pPr>
            <a:r>
              <a:rPr lang="en-US" sz="1700" b="0" i="0" dirty="0">
                <a:effectLst/>
                <a:latin typeface="Google Sans"/>
              </a:rPr>
              <a:t>HUD works with FEMA to address housing recovery challenges before disasters strike. HUD and FEMA are developing tools to help communities plan for housing shortfalls before disasters. </a:t>
            </a:r>
          </a:p>
          <a:p>
            <a:pPr lvl="1">
              <a:lnSpc>
                <a:spcPct val="90000"/>
              </a:lnSpc>
              <a:spcBef>
                <a:spcPts val="750"/>
              </a:spcBef>
              <a:spcAft>
                <a:spcPts val="1500"/>
              </a:spcAft>
              <a:buFont typeface="Arial" panose="020B0604020202020204" pitchFamily="34" charset="0"/>
              <a:buChar char="•"/>
            </a:pPr>
            <a:r>
              <a:rPr lang="en-US" sz="1700" b="1" i="0" dirty="0">
                <a:effectLst/>
                <a:latin typeface="Google Sans"/>
              </a:rPr>
              <a:t>Benefits of the partnership</a:t>
            </a:r>
            <a:endParaRPr lang="en-US" sz="1700" b="0" i="0" dirty="0">
              <a:effectLst/>
              <a:latin typeface="Google Sans"/>
            </a:endParaRPr>
          </a:p>
          <a:p>
            <a:pPr lvl="2">
              <a:lnSpc>
                <a:spcPct val="90000"/>
              </a:lnSpc>
              <a:spcBef>
                <a:spcPts val="750"/>
              </a:spcBef>
              <a:spcAft>
                <a:spcPts val="1500"/>
              </a:spcAft>
              <a:buFont typeface="Arial" panose="020B0604020202020204" pitchFamily="34" charset="0"/>
              <a:buChar char="•"/>
            </a:pPr>
            <a:r>
              <a:rPr lang="en-US" sz="1700" b="0" i="0" dirty="0">
                <a:effectLst/>
                <a:latin typeface="Google Sans"/>
              </a:rPr>
              <a:t>The partnership between FEMA and HUD helps communities recover more quickly from disasters. For example, if a home becomes unlivable due to a disaster, HUD-assisted renters may be eligible for temporary housing assistance from FEMA.</a:t>
            </a:r>
          </a:p>
          <a:p>
            <a:pPr>
              <a:lnSpc>
                <a:spcPct val="90000"/>
              </a:lnSpc>
            </a:pPr>
            <a:endParaRPr lang="en-US" sz="1000" dirty="0"/>
          </a:p>
        </p:txBody>
      </p:sp>
    </p:spTree>
    <p:extLst>
      <p:ext uri="{BB962C8B-B14F-4D97-AF65-F5344CB8AC3E}">
        <p14:creationId xmlns:p14="http://schemas.microsoft.com/office/powerpoint/2010/main" val="900345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a:extLst>
            <a:ext uri="{FF2B5EF4-FFF2-40B4-BE49-F238E27FC236}">
              <a16:creationId xmlns:a16="http://schemas.microsoft.com/office/drawing/2014/main" id="{E4C970CD-176A-98D2-06C3-8D826790A497}"/>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6C34D4D9-3FB1-72D7-0029-56E2EE05E8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B98FE00-D3C1-EE99-3C19-FA71C8950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FC81C923-456B-245C-48EC-422FFB5485C6}"/>
              </a:ext>
            </a:extLst>
          </p:cNvPr>
          <p:cNvSpPr>
            <a:spLocks noGrp="1"/>
          </p:cNvSpPr>
          <p:nvPr>
            <p:ph type="title"/>
          </p:nvPr>
        </p:nvSpPr>
        <p:spPr>
          <a:xfrm>
            <a:off x="124636" y="-133349"/>
            <a:ext cx="3628213" cy="5105400"/>
          </a:xfrm>
        </p:spPr>
        <p:txBody>
          <a:bodyPr>
            <a:normAutofit/>
          </a:bodyPr>
          <a:lstStyle/>
          <a:p>
            <a:pPr algn="l"/>
            <a:r>
              <a:rPr lang="en-US" sz="2800" b="1" i="1" u="sng" dirty="0">
                <a:solidFill>
                  <a:srgbClr val="FFFFFF"/>
                </a:solidFill>
              </a:rPr>
              <a:t>Bangor, ME Field Office (FPM)</a:t>
            </a:r>
            <a:br>
              <a:rPr lang="en-US" sz="3200" dirty="0">
                <a:solidFill>
                  <a:srgbClr val="FFFFFF"/>
                </a:solidFill>
              </a:rPr>
            </a:br>
            <a:br>
              <a:rPr lang="en-US" sz="3200" dirty="0">
                <a:solidFill>
                  <a:srgbClr val="FFFFFF"/>
                </a:solidFill>
              </a:rPr>
            </a:br>
            <a:r>
              <a:rPr lang="en-US" sz="3200" b="1" dirty="0">
                <a:solidFill>
                  <a:srgbClr val="FFFFFF"/>
                </a:solidFill>
              </a:rPr>
              <a:t>Jennifer Boardman </a:t>
            </a:r>
            <a:br>
              <a:rPr lang="en-US" sz="3200" dirty="0">
                <a:solidFill>
                  <a:srgbClr val="FFFFFF"/>
                </a:solidFill>
              </a:rPr>
            </a:br>
            <a:r>
              <a:rPr lang="en-US" sz="3200" dirty="0">
                <a:solidFill>
                  <a:srgbClr val="FFFFFF"/>
                </a:solidFill>
              </a:rPr>
              <a:t>	</a:t>
            </a:r>
            <a:r>
              <a:rPr lang="en-US" sz="3200" i="1" dirty="0">
                <a:solidFill>
                  <a:srgbClr val="FFFFFF"/>
                </a:solidFill>
              </a:rPr>
              <a:t>State Director</a:t>
            </a:r>
            <a:br>
              <a:rPr lang="en-US" sz="3200" dirty="0">
                <a:solidFill>
                  <a:srgbClr val="FFFFFF"/>
                </a:solidFill>
              </a:rPr>
            </a:br>
            <a:r>
              <a:rPr lang="en-US" sz="3200" b="1" dirty="0">
                <a:solidFill>
                  <a:srgbClr val="FFFFFF"/>
                </a:solidFill>
              </a:rPr>
              <a:t>Gary Fearon</a:t>
            </a:r>
            <a:br>
              <a:rPr lang="en-US" sz="3200" dirty="0">
                <a:solidFill>
                  <a:srgbClr val="FFFFFF"/>
                </a:solidFill>
              </a:rPr>
            </a:br>
            <a:r>
              <a:rPr lang="en-US" sz="3200" dirty="0">
                <a:solidFill>
                  <a:srgbClr val="FFFFFF"/>
                </a:solidFill>
              </a:rPr>
              <a:t>	</a:t>
            </a:r>
            <a:r>
              <a:rPr lang="en-US" sz="3200" i="1" dirty="0">
                <a:solidFill>
                  <a:srgbClr val="FFFFFF"/>
                </a:solidFill>
              </a:rPr>
              <a:t>Program Analyst</a:t>
            </a:r>
            <a:br>
              <a:rPr lang="en-US" sz="3200" dirty="0">
                <a:solidFill>
                  <a:srgbClr val="FFFFFF"/>
                </a:solidFill>
              </a:rPr>
            </a:br>
            <a:r>
              <a:rPr lang="en-US" sz="3200" b="1" dirty="0">
                <a:solidFill>
                  <a:srgbClr val="FFFFFF"/>
                </a:solidFill>
              </a:rPr>
              <a:t>Ann Martin</a:t>
            </a:r>
            <a:br>
              <a:rPr lang="en-US" sz="3200" dirty="0">
                <a:solidFill>
                  <a:srgbClr val="FFFFFF"/>
                </a:solidFill>
              </a:rPr>
            </a:br>
            <a:r>
              <a:rPr lang="en-US" sz="3200" dirty="0">
                <a:solidFill>
                  <a:srgbClr val="FFFFFF"/>
                </a:solidFill>
              </a:rPr>
              <a:t>	</a:t>
            </a:r>
            <a:r>
              <a:rPr lang="en-US" sz="3200" i="1" dirty="0">
                <a:solidFill>
                  <a:srgbClr val="FFFFFF"/>
                </a:solidFill>
              </a:rPr>
              <a:t>Management 	Analyst</a:t>
            </a:r>
          </a:p>
        </p:txBody>
      </p:sp>
      <p:grpSp>
        <p:nvGrpSpPr>
          <p:cNvPr id="26" name="Group 25">
            <a:extLst>
              <a:ext uri="{FF2B5EF4-FFF2-40B4-BE49-F238E27FC236}">
                <a16:creationId xmlns:a16="http://schemas.microsoft.com/office/drawing/2014/main" id="{4FE933DA-0C2C-D59E-C164-B08E50D342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27" name="Freeform 6">
              <a:extLst>
                <a:ext uri="{FF2B5EF4-FFF2-40B4-BE49-F238E27FC236}">
                  <a16:creationId xmlns:a16="http://schemas.microsoft.com/office/drawing/2014/main" id="{FED74C9E-2217-376C-5CC6-ED4217D76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28" name="Freeform 7">
              <a:extLst>
                <a:ext uri="{FF2B5EF4-FFF2-40B4-BE49-F238E27FC236}">
                  <a16:creationId xmlns:a16="http://schemas.microsoft.com/office/drawing/2014/main" id="{C7422BCD-6CDD-EBBF-C136-A5DE9048B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29" name="Freeform 8">
              <a:extLst>
                <a:ext uri="{FF2B5EF4-FFF2-40B4-BE49-F238E27FC236}">
                  <a16:creationId xmlns:a16="http://schemas.microsoft.com/office/drawing/2014/main" id="{77A79CF4-BED5-0649-C17C-618E556CA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30" name="Freeform 9">
              <a:extLst>
                <a:ext uri="{FF2B5EF4-FFF2-40B4-BE49-F238E27FC236}">
                  <a16:creationId xmlns:a16="http://schemas.microsoft.com/office/drawing/2014/main" id="{D9155580-714B-D540-87A7-1F74DBD90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22" name="Freeform 10">
              <a:extLst>
                <a:ext uri="{FF2B5EF4-FFF2-40B4-BE49-F238E27FC236}">
                  <a16:creationId xmlns:a16="http://schemas.microsoft.com/office/drawing/2014/main" id="{FAF340F4-8567-0313-ED95-1C10D0F461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3" name="Freeform 11">
              <a:extLst>
                <a:ext uri="{FF2B5EF4-FFF2-40B4-BE49-F238E27FC236}">
                  <a16:creationId xmlns:a16="http://schemas.microsoft.com/office/drawing/2014/main" id="{E473E0C3-2B6C-1E6E-7EBB-EE5353DF1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8" name="Content Placeholder 7">
            <a:extLst>
              <a:ext uri="{FF2B5EF4-FFF2-40B4-BE49-F238E27FC236}">
                <a16:creationId xmlns:a16="http://schemas.microsoft.com/office/drawing/2014/main" id="{FE4CE842-F5F1-687A-1303-529C691B9D95}"/>
              </a:ext>
            </a:extLst>
          </p:cNvPr>
          <p:cNvSpPr>
            <a:spLocks noGrp="1"/>
          </p:cNvSpPr>
          <p:nvPr>
            <p:ph idx="1"/>
          </p:nvPr>
        </p:nvSpPr>
        <p:spPr>
          <a:xfrm>
            <a:off x="5117106" y="685801"/>
            <a:ext cx="6385918" cy="5105400"/>
          </a:xfrm>
        </p:spPr>
        <p:txBody>
          <a:bodyPr>
            <a:normAutofit fontScale="92500" lnSpcReduction="20000"/>
          </a:bodyPr>
          <a:lstStyle/>
          <a:p>
            <a:r>
              <a:rPr lang="en-US" sz="2000" b="0" i="0" dirty="0">
                <a:effectLst/>
                <a:latin typeface="IBM Plex Serif" panose="02060503050406000203" pitchFamily="18" charset="0"/>
              </a:rPr>
              <a:t>WHAT IS FPM?</a:t>
            </a:r>
          </a:p>
          <a:p>
            <a:pPr lvl="1"/>
            <a:r>
              <a:rPr lang="en-US" sz="1600" dirty="0">
                <a:latin typeface="IBM Plex Serif" panose="02060503050406000203" pitchFamily="18" charset="0"/>
              </a:rPr>
              <a:t>Your primary contact for services, information &amp; inquires</a:t>
            </a:r>
          </a:p>
          <a:p>
            <a:pPr lvl="1"/>
            <a:r>
              <a:rPr lang="en-US" sz="1600" dirty="0">
                <a:latin typeface="IBM Plex Serif" panose="02060503050406000203" pitchFamily="18" charset="0"/>
              </a:rPr>
              <a:t>HUD’s “General Issues” Community Liaison &amp; Customer Service Response</a:t>
            </a:r>
          </a:p>
          <a:p>
            <a:r>
              <a:rPr lang="en-US" sz="2000" dirty="0">
                <a:latin typeface="IBM Plex Serif" panose="02060503050406000203" pitchFamily="18" charset="0"/>
              </a:rPr>
              <a:t>WHAT DOES FPM DO?</a:t>
            </a:r>
          </a:p>
          <a:p>
            <a:pPr lvl="1"/>
            <a:r>
              <a:rPr lang="en-US" sz="1600" dirty="0">
                <a:latin typeface="IBM Plex Serif" panose="02060503050406000203" pitchFamily="18" charset="0"/>
              </a:rPr>
              <a:t>First point of contact in the State of Maine for any housing related questions or concerns addressed to HUD from constituents or representatives of constituents. </a:t>
            </a:r>
          </a:p>
          <a:p>
            <a:pPr lvl="1"/>
            <a:r>
              <a:rPr lang="en-US" sz="1600" dirty="0">
                <a:latin typeface="IBM Plex Serif" panose="02060503050406000203" pitchFamily="18" charset="0"/>
              </a:rPr>
              <a:t>Coordinate and ensure all housing resources are activated during disasters, fires and floods by working with FEMA and local/state government. </a:t>
            </a:r>
          </a:p>
          <a:p>
            <a:pPr lvl="1"/>
            <a:r>
              <a:rPr lang="en-US" sz="1600" dirty="0">
                <a:latin typeface="IBM Plex Serif" panose="02060503050406000203" pitchFamily="18" charset="0"/>
              </a:rPr>
              <a:t>Regional and Field Offices work with community stakeholders, public agencies and locally elected officials to communicate priorities and policies of the HUD Secretary</a:t>
            </a:r>
          </a:p>
          <a:p>
            <a:pPr lvl="1"/>
            <a:r>
              <a:rPr lang="en-US" sz="1600" dirty="0">
                <a:latin typeface="IBM Plex Serif" panose="02060503050406000203" pitchFamily="18" charset="0"/>
              </a:rPr>
              <a:t>Develop relationships with other federal agencies to leverage resources for our communities</a:t>
            </a:r>
          </a:p>
          <a:p>
            <a:pPr lvl="1"/>
            <a:r>
              <a:rPr lang="en-US" sz="1600" dirty="0">
                <a:latin typeface="IBM Plex Serif" panose="02060503050406000203" pitchFamily="18" charset="0"/>
              </a:rPr>
              <a:t>Help identify local housing and community development needs</a:t>
            </a:r>
          </a:p>
          <a:p>
            <a:pPr lvl="1"/>
            <a:r>
              <a:rPr lang="en-US" sz="1600" dirty="0">
                <a:latin typeface="IBM Plex Serif" panose="02060503050406000203" pitchFamily="18" charset="0"/>
              </a:rPr>
              <a:t>Recruit partners and identify HUD and non-HUD resources to help meet community needs</a:t>
            </a:r>
          </a:p>
        </p:txBody>
      </p:sp>
    </p:spTree>
    <p:extLst>
      <p:ext uri="{BB962C8B-B14F-4D97-AF65-F5344CB8AC3E}">
        <p14:creationId xmlns:p14="http://schemas.microsoft.com/office/powerpoint/2010/main" val="26365655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32C3DB5-5714-8E4B-A4CB-E531B5C1D03C}"/>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BED1B64B-251E-446A-A285-6626C4EC01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CD02B5D1-60D4-4D5B-AFD9-C986E22743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3" name="Freeform 6">
              <a:extLst>
                <a:ext uri="{FF2B5EF4-FFF2-40B4-BE49-F238E27FC236}">
                  <a16:creationId xmlns:a16="http://schemas.microsoft.com/office/drawing/2014/main" id="{54E16489-5A93-4D86-AAAD-52DB55A814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4" name="Freeform 7">
              <a:extLst>
                <a:ext uri="{FF2B5EF4-FFF2-40B4-BE49-F238E27FC236}">
                  <a16:creationId xmlns:a16="http://schemas.microsoft.com/office/drawing/2014/main" id="{BC99456E-7EAD-49F1-B2FE-C2C561C0BE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5" name="Freeform 8">
              <a:extLst>
                <a:ext uri="{FF2B5EF4-FFF2-40B4-BE49-F238E27FC236}">
                  <a16:creationId xmlns:a16="http://schemas.microsoft.com/office/drawing/2014/main" id="{922702DF-10E7-4320-B99B-75D2EE97FC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6" name="Freeform 9">
              <a:extLst>
                <a:ext uri="{FF2B5EF4-FFF2-40B4-BE49-F238E27FC236}">
                  <a16:creationId xmlns:a16="http://schemas.microsoft.com/office/drawing/2014/main" id="{1EFA49A8-FE55-4D51-B1C9-11F13FFB71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7" name="Freeform 10">
              <a:extLst>
                <a:ext uri="{FF2B5EF4-FFF2-40B4-BE49-F238E27FC236}">
                  <a16:creationId xmlns:a16="http://schemas.microsoft.com/office/drawing/2014/main" id="{4C63B37C-8CEE-4A72-AFD8-3C2DBD3725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8" name="Freeform 11">
              <a:extLst>
                <a:ext uri="{FF2B5EF4-FFF2-40B4-BE49-F238E27FC236}">
                  <a16:creationId xmlns:a16="http://schemas.microsoft.com/office/drawing/2014/main" id="{31245F86-6106-4758-A825-71AC9D6F9E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itle 1">
            <a:extLst>
              <a:ext uri="{FF2B5EF4-FFF2-40B4-BE49-F238E27FC236}">
                <a16:creationId xmlns:a16="http://schemas.microsoft.com/office/drawing/2014/main" id="{01A6D563-6687-54AF-E921-3B7222E76B82}"/>
              </a:ext>
            </a:extLst>
          </p:cNvPr>
          <p:cNvSpPr>
            <a:spLocks noGrp="1"/>
          </p:cNvSpPr>
          <p:nvPr>
            <p:ph type="title"/>
          </p:nvPr>
        </p:nvSpPr>
        <p:spPr>
          <a:xfrm>
            <a:off x="1484312" y="1284051"/>
            <a:ext cx="2812385" cy="3723836"/>
          </a:xfrm>
        </p:spPr>
        <p:txBody>
          <a:bodyPr>
            <a:normAutofit/>
          </a:bodyPr>
          <a:lstStyle/>
          <a:p>
            <a:r>
              <a:rPr lang="en-US" sz="3600" b="1">
                <a:solidFill>
                  <a:srgbClr val="000000"/>
                </a:solidFill>
                <a:latin typeface="Arial" panose="020B0604020202020204" pitchFamily="34" charset="0"/>
                <a:cs typeface="Arial" panose="020B0604020202020204" pitchFamily="34" charset="0"/>
              </a:rPr>
              <a:t>FEMA Declared Recent Disasters in Maine</a:t>
            </a:r>
          </a:p>
        </p:txBody>
      </p:sp>
      <p:sp useBgFill="1">
        <p:nvSpPr>
          <p:cNvPr id="20" name="Rounded Rectangle 16">
            <a:extLst>
              <a:ext uri="{FF2B5EF4-FFF2-40B4-BE49-F238E27FC236}">
                <a16:creationId xmlns:a16="http://schemas.microsoft.com/office/drawing/2014/main" id="{A27AE693-58E8-48BC-8ED0-568ABFEAB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1162" y="648931"/>
            <a:ext cx="6881862" cy="5231964"/>
          </a:xfrm>
          <a:prstGeom prst="roundRect">
            <a:avLst>
              <a:gd name="adj" fmla="val 4834"/>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F5B1844-BC58-2F58-60FD-E4F5B0F4A492}"/>
              </a:ext>
            </a:extLst>
          </p:cNvPr>
          <p:cNvGraphicFramePr>
            <a:graphicFrameLocks noGrp="1"/>
          </p:cNvGraphicFramePr>
          <p:nvPr>
            <p:ph idx="1"/>
            <p:extLst>
              <p:ext uri="{D42A27DB-BD31-4B8C-83A1-F6EECF244321}">
                <p14:modId xmlns:p14="http://schemas.microsoft.com/office/powerpoint/2010/main" val="3728262556"/>
              </p:ext>
            </p:extLst>
          </p:nvPr>
        </p:nvGraphicFramePr>
        <p:xfrm>
          <a:off x="4941201" y="992181"/>
          <a:ext cx="6237359" cy="4566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05263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616B3DC-C165-433D-9187-62DCC0E317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10" name="Freeform 6">
              <a:extLst>
                <a:ext uri="{FF2B5EF4-FFF2-40B4-BE49-F238E27FC236}">
                  <a16:creationId xmlns:a16="http://schemas.microsoft.com/office/drawing/2014/main" id="{97E1BF84-9824-4B0E-98DF-F0F7181DD0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11" name="Freeform 7">
              <a:extLst>
                <a:ext uri="{FF2B5EF4-FFF2-40B4-BE49-F238E27FC236}">
                  <a16:creationId xmlns:a16="http://schemas.microsoft.com/office/drawing/2014/main" id="{A85FA340-7392-4303-9707-A12F45A46F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US"/>
            </a:p>
          </p:txBody>
        </p:sp>
        <p:sp>
          <p:nvSpPr>
            <p:cNvPr id="12" name="Freeform 9">
              <a:extLst>
                <a:ext uri="{FF2B5EF4-FFF2-40B4-BE49-F238E27FC236}">
                  <a16:creationId xmlns:a16="http://schemas.microsoft.com/office/drawing/2014/main" id="{758A9051-2BD9-4868-8B84-344752FA2F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US"/>
            </a:p>
          </p:txBody>
        </p:sp>
        <p:sp>
          <p:nvSpPr>
            <p:cNvPr id="13" name="Freeform 10">
              <a:extLst>
                <a:ext uri="{FF2B5EF4-FFF2-40B4-BE49-F238E27FC236}">
                  <a16:creationId xmlns:a16="http://schemas.microsoft.com/office/drawing/2014/main" id="{58264C49-3539-4CBD-8F11-1106C8B878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14" name="Freeform 11">
              <a:extLst>
                <a:ext uri="{FF2B5EF4-FFF2-40B4-BE49-F238E27FC236}">
                  <a16:creationId xmlns:a16="http://schemas.microsoft.com/office/drawing/2014/main" id="{DE862133-5C7E-4B32-9786-0B33BC51A7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15" name="Freeform 12">
              <a:extLst>
                <a:ext uri="{FF2B5EF4-FFF2-40B4-BE49-F238E27FC236}">
                  <a16:creationId xmlns:a16="http://schemas.microsoft.com/office/drawing/2014/main" id="{90925F6C-DF03-4707-9176-6049F049B5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US"/>
            </a:p>
          </p:txBody>
        </p:sp>
      </p:grpSp>
      <p:sp>
        <p:nvSpPr>
          <p:cNvPr id="2" name="Title 1">
            <a:extLst>
              <a:ext uri="{FF2B5EF4-FFF2-40B4-BE49-F238E27FC236}">
                <a16:creationId xmlns:a16="http://schemas.microsoft.com/office/drawing/2014/main" id="{8AB3BDF4-685D-890F-58E1-82B58C6701C3}"/>
              </a:ext>
            </a:extLst>
          </p:cNvPr>
          <p:cNvSpPr>
            <a:spLocks noGrp="1"/>
          </p:cNvSpPr>
          <p:nvPr>
            <p:ph type="title"/>
          </p:nvPr>
        </p:nvSpPr>
        <p:spPr>
          <a:xfrm>
            <a:off x="2253785" y="1380068"/>
            <a:ext cx="4978303" cy="2616199"/>
          </a:xfrm>
        </p:spPr>
        <p:txBody>
          <a:bodyPr vert="horz" lIns="91440" tIns="45720" rIns="91440" bIns="45720" rtlCol="0" anchor="b">
            <a:normAutofit/>
          </a:bodyPr>
          <a:lstStyle/>
          <a:p>
            <a:pPr algn="r"/>
            <a:r>
              <a:rPr lang="en-US" sz="6000" b="1"/>
              <a:t>Any Questions? </a:t>
            </a:r>
          </a:p>
        </p:txBody>
      </p:sp>
      <p:sp>
        <p:nvSpPr>
          <p:cNvPr id="17" name="Rounded Rectangle 4">
            <a:extLst>
              <a:ext uri="{FF2B5EF4-FFF2-40B4-BE49-F238E27FC236}">
                <a16:creationId xmlns:a16="http://schemas.microsoft.com/office/drawing/2014/main" id="{260615AE-7DBC-4FF7-9107-9FE957695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944" y="648931"/>
            <a:ext cx="3982086"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Question mark">
            <a:extLst>
              <a:ext uri="{FF2B5EF4-FFF2-40B4-BE49-F238E27FC236}">
                <a16:creationId xmlns:a16="http://schemas.microsoft.com/office/drawing/2014/main" id="{3FDBF385-3B81-E54B-45D9-4388D75DFC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73801" y="1614524"/>
            <a:ext cx="3341190" cy="3341190"/>
          </a:xfrm>
          <a:prstGeom prst="rect">
            <a:avLst/>
          </a:prstGeom>
        </p:spPr>
      </p:pic>
    </p:spTree>
    <p:extLst>
      <p:ext uri="{BB962C8B-B14F-4D97-AF65-F5344CB8AC3E}">
        <p14:creationId xmlns:p14="http://schemas.microsoft.com/office/powerpoint/2010/main" val="152528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nodeType="withEffect">
                                  <p:stCondLst>
                                    <p:cond delay="500"/>
                                  </p:stCondLst>
                                  <p:iterate>
                                    <p:tmPct val="10000"/>
                                  </p:iterate>
                                  <p:childTnLst>
                                    <p:set>
                                      <p:cBhvr>
                                        <p:cTn id="9" dur="1" fill="hold">
                                          <p:stCondLst>
                                            <p:cond delay="0"/>
                                          </p:stCondLst>
                                        </p:cTn>
                                        <p:tgtEl>
                                          <p:spTgt spid="6"/>
                                        </p:tgtEl>
                                        <p:attrNameLst>
                                          <p:attrName>style.visibility</p:attrName>
                                        </p:attrNameLst>
                                      </p:cBhvr>
                                      <p:to>
                                        <p:strVal val="visible"/>
                                      </p:to>
                                    </p:set>
                                    <p:animEffect transition="in" filter="fade">
                                      <p:cBhvr>
                                        <p:cTn id="10"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4C52C56-BEF2-4E22-8C8E-A7AC96B03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itle 3">
            <a:extLst>
              <a:ext uri="{FF2B5EF4-FFF2-40B4-BE49-F238E27FC236}">
                <a16:creationId xmlns:a16="http://schemas.microsoft.com/office/drawing/2014/main" id="{4E5A00F5-1D76-12B2-8650-01A641B47EA0}"/>
              </a:ext>
            </a:extLst>
          </p:cNvPr>
          <p:cNvSpPr>
            <a:spLocks noGrp="1"/>
          </p:cNvSpPr>
          <p:nvPr>
            <p:ph type="title"/>
          </p:nvPr>
        </p:nvSpPr>
        <p:spPr>
          <a:xfrm>
            <a:off x="535021" y="685800"/>
            <a:ext cx="2639962" cy="5105400"/>
          </a:xfrm>
        </p:spPr>
        <p:txBody>
          <a:bodyPr>
            <a:normAutofit/>
          </a:bodyPr>
          <a:lstStyle/>
          <a:p>
            <a:r>
              <a:rPr lang="en-US" sz="3700">
                <a:solidFill>
                  <a:srgbClr val="FFFFFF"/>
                </a:solidFill>
                <a:latin typeface="Arial" panose="020B0604020202020204" pitchFamily="34" charset="0"/>
                <a:cs typeface="Arial" panose="020B0604020202020204" pitchFamily="34" charset="0"/>
              </a:rPr>
              <a:t>Contact Information</a:t>
            </a:r>
          </a:p>
        </p:txBody>
      </p:sp>
      <p:grpSp>
        <p:nvGrpSpPr>
          <p:cNvPr id="15" name="Group 14">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6"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7"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8"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9"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20"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1"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graphicFrame>
        <p:nvGraphicFramePr>
          <p:cNvPr id="7" name="Content Placeholder 4">
            <a:extLst>
              <a:ext uri="{FF2B5EF4-FFF2-40B4-BE49-F238E27FC236}">
                <a16:creationId xmlns:a16="http://schemas.microsoft.com/office/drawing/2014/main" id="{C1ABDE9F-13DC-A256-744E-53F94BFECAE7}"/>
              </a:ext>
            </a:extLst>
          </p:cNvPr>
          <p:cNvGraphicFramePr>
            <a:graphicFrameLocks noGrp="1"/>
          </p:cNvGraphicFramePr>
          <p:nvPr>
            <p:ph idx="1"/>
            <p:extLst>
              <p:ext uri="{D42A27DB-BD31-4B8C-83A1-F6EECF244321}">
                <p14:modId xmlns:p14="http://schemas.microsoft.com/office/powerpoint/2010/main" val="1502462357"/>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2494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6ADA8EC3-01C5-453C-91A6-D01B9E15BF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26" name="Freeform 6">
              <a:extLst>
                <a:ext uri="{FF2B5EF4-FFF2-40B4-BE49-F238E27FC236}">
                  <a16:creationId xmlns:a16="http://schemas.microsoft.com/office/drawing/2014/main" id="{9A1D7546-68ED-4F66-AA8D-D04BEAD39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27" name="Freeform 7">
              <a:extLst>
                <a:ext uri="{FF2B5EF4-FFF2-40B4-BE49-F238E27FC236}">
                  <a16:creationId xmlns:a16="http://schemas.microsoft.com/office/drawing/2014/main" id="{FCFE8A66-699D-4E05-B8FC-C31AE461D6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28" name="Freeform 8">
              <a:extLst>
                <a:ext uri="{FF2B5EF4-FFF2-40B4-BE49-F238E27FC236}">
                  <a16:creationId xmlns:a16="http://schemas.microsoft.com/office/drawing/2014/main" id="{A124234B-D5D1-45F9-9B32-264F699BCA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29" name="Freeform 9">
              <a:extLst>
                <a:ext uri="{FF2B5EF4-FFF2-40B4-BE49-F238E27FC236}">
                  <a16:creationId xmlns:a16="http://schemas.microsoft.com/office/drawing/2014/main" id="{7A0B0249-AEB7-44A1-BEC3-A0C07E9E3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30" name="Freeform 10">
              <a:extLst>
                <a:ext uri="{FF2B5EF4-FFF2-40B4-BE49-F238E27FC236}">
                  <a16:creationId xmlns:a16="http://schemas.microsoft.com/office/drawing/2014/main" id="{251D4BF9-284D-4B99-922C-BAB91FB2D9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31" name="Freeform 11">
              <a:extLst>
                <a:ext uri="{FF2B5EF4-FFF2-40B4-BE49-F238E27FC236}">
                  <a16:creationId xmlns:a16="http://schemas.microsoft.com/office/drawing/2014/main" id="{733E9BD1-CC4F-4B4B-A413-92D6B1F0B3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grpSp>
        <p:nvGrpSpPr>
          <p:cNvPr id="33" name="Group 32">
            <a:extLst>
              <a:ext uri="{FF2B5EF4-FFF2-40B4-BE49-F238E27FC236}">
                <a16:creationId xmlns:a16="http://schemas.microsoft.com/office/drawing/2014/main" id="{C2EAC6F4-CC14-4018-8EB7-80E98A207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34" name="Freeform 6">
              <a:extLst>
                <a:ext uri="{FF2B5EF4-FFF2-40B4-BE49-F238E27FC236}">
                  <a16:creationId xmlns:a16="http://schemas.microsoft.com/office/drawing/2014/main" id="{20B54FFC-1F45-4851-B17E-27AA9F2AA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35" name="Freeform 7">
              <a:extLst>
                <a:ext uri="{FF2B5EF4-FFF2-40B4-BE49-F238E27FC236}">
                  <a16:creationId xmlns:a16="http://schemas.microsoft.com/office/drawing/2014/main" id="{41D2D494-2435-4150-B9D3-974CD924E5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36" name="Freeform 8">
              <a:extLst>
                <a:ext uri="{FF2B5EF4-FFF2-40B4-BE49-F238E27FC236}">
                  <a16:creationId xmlns:a16="http://schemas.microsoft.com/office/drawing/2014/main" id="{1919E1BB-9B82-4C97-919D-92ED3FFE66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37" name="Freeform 9">
              <a:extLst>
                <a:ext uri="{FF2B5EF4-FFF2-40B4-BE49-F238E27FC236}">
                  <a16:creationId xmlns:a16="http://schemas.microsoft.com/office/drawing/2014/main" id="{6F8ACC16-1243-4719-B21E-C286C1026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38" name="Freeform 10">
              <a:extLst>
                <a:ext uri="{FF2B5EF4-FFF2-40B4-BE49-F238E27FC236}">
                  <a16:creationId xmlns:a16="http://schemas.microsoft.com/office/drawing/2014/main" id="{453E1702-AF03-4993-9127-D048E93143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39" name="Freeform 11">
              <a:extLst>
                <a:ext uri="{FF2B5EF4-FFF2-40B4-BE49-F238E27FC236}">
                  <a16:creationId xmlns:a16="http://schemas.microsoft.com/office/drawing/2014/main" id="{B0A6365B-1292-4142-BA51-04BCB3D4C1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itle 1">
            <a:extLst>
              <a:ext uri="{FF2B5EF4-FFF2-40B4-BE49-F238E27FC236}">
                <a16:creationId xmlns:a16="http://schemas.microsoft.com/office/drawing/2014/main" id="{9FFA0B53-B7AE-57FB-CA17-BB94D3F732EF}"/>
              </a:ext>
            </a:extLst>
          </p:cNvPr>
          <p:cNvSpPr>
            <a:spLocks noGrp="1"/>
          </p:cNvSpPr>
          <p:nvPr>
            <p:ph type="title"/>
          </p:nvPr>
        </p:nvSpPr>
        <p:spPr>
          <a:xfrm>
            <a:off x="1641500" y="390525"/>
            <a:ext cx="2639962" cy="5105400"/>
          </a:xfrm>
        </p:spPr>
        <p:txBody>
          <a:bodyPr>
            <a:normAutofit/>
          </a:bodyPr>
          <a:lstStyle/>
          <a:p>
            <a:r>
              <a:rPr lang="en-US" b="1" dirty="0">
                <a:solidFill>
                  <a:srgbClr val="FFFFFF"/>
                </a:solidFill>
                <a:latin typeface="Arial" panose="020B0604020202020204" pitchFamily="34" charset="0"/>
                <a:cs typeface="Arial" panose="020B0604020202020204" pitchFamily="34" charset="0"/>
              </a:rPr>
              <a:t>HUD Office’s	</a:t>
            </a:r>
          </a:p>
        </p:txBody>
      </p:sp>
      <p:graphicFrame>
        <p:nvGraphicFramePr>
          <p:cNvPr id="5" name="Content Placeholder 2">
            <a:extLst>
              <a:ext uri="{FF2B5EF4-FFF2-40B4-BE49-F238E27FC236}">
                <a16:creationId xmlns:a16="http://schemas.microsoft.com/office/drawing/2014/main" id="{C3F57957-B13A-82D4-F455-25EB7B772526}"/>
              </a:ext>
            </a:extLst>
          </p:cNvPr>
          <p:cNvGraphicFramePr>
            <a:graphicFrameLocks noGrp="1"/>
          </p:cNvGraphicFramePr>
          <p:nvPr>
            <p:ph idx="1"/>
            <p:extLst>
              <p:ext uri="{D42A27DB-BD31-4B8C-83A1-F6EECF244321}">
                <p14:modId xmlns:p14="http://schemas.microsoft.com/office/powerpoint/2010/main" val="3371903047"/>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54420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
          <p:cNvSpPr txBox="1">
            <a:spLocks noGrp="1"/>
          </p:cNvSpPr>
          <p:nvPr>
            <p:ph type="title"/>
          </p:nvPr>
        </p:nvSpPr>
        <p:spPr>
          <a:xfrm>
            <a:off x="1597800" y="268861"/>
            <a:ext cx="10594200" cy="1620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80"/>
              <a:buFont typeface="Arial"/>
              <a:buNone/>
            </a:pPr>
            <a:br>
              <a:rPr lang="en-US" sz="3180" b="1" dirty="0">
                <a:latin typeface="Arial"/>
                <a:ea typeface="Arial"/>
                <a:cs typeface="Arial"/>
                <a:sym typeface="Arial"/>
              </a:rPr>
            </a:br>
            <a:r>
              <a:rPr lang="en-US" sz="3180" b="1" dirty="0">
                <a:latin typeface="Arial"/>
                <a:ea typeface="Arial"/>
                <a:cs typeface="Arial"/>
                <a:sym typeface="Arial"/>
              </a:rPr>
              <a:t>HUD's mission is to create strong, sustainable, inclusive communities and quality affordable homes</a:t>
            </a:r>
            <a:endParaRPr sz="4260" dirty="0"/>
          </a:p>
          <a:p>
            <a:pPr marL="0" lvl="0" indent="0" algn="l" rtl="0">
              <a:lnSpc>
                <a:spcPct val="90000"/>
              </a:lnSpc>
              <a:spcBef>
                <a:spcPts val="0"/>
              </a:spcBef>
              <a:spcAft>
                <a:spcPts val="0"/>
              </a:spcAft>
              <a:buClr>
                <a:schemeClr val="dk1"/>
              </a:buClr>
              <a:buSzPts val="3960"/>
              <a:buFont typeface="Calibri"/>
              <a:buNone/>
            </a:pPr>
            <a:endParaRPr sz="3959" dirty="0"/>
          </a:p>
        </p:txBody>
      </p:sp>
      <p:sp>
        <p:nvSpPr>
          <p:cNvPr id="173" name="Google Shape;173;p2"/>
          <p:cNvSpPr txBox="1">
            <a:spLocks noGrp="1"/>
          </p:cNvSpPr>
          <p:nvPr>
            <p:ph type="body" idx="1"/>
          </p:nvPr>
        </p:nvSpPr>
        <p:spPr>
          <a:xfrm>
            <a:off x="2040300" y="1756300"/>
            <a:ext cx="10151700" cy="40938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600"/>
              <a:buNone/>
            </a:pPr>
            <a:r>
              <a:rPr lang="en-US" sz="2600" dirty="0"/>
              <a:t>Prior Administration (Biden/Harris) Strategic Priorities:</a:t>
            </a:r>
            <a:endParaRPr sz="2600" dirty="0"/>
          </a:p>
          <a:p>
            <a:pPr marL="0" lvl="0" indent="0" algn="ctr" rtl="0">
              <a:lnSpc>
                <a:spcPct val="90000"/>
              </a:lnSpc>
              <a:spcBef>
                <a:spcPts val="0"/>
              </a:spcBef>
              <a:spcAft>
                <a:spcPts val="0"/>
              </a:spcAft>
              <a:buClr>
                <a:schemeClr val="dk1"/>
              </a:buClr>
              <a:buSzPts val="2600"/>
              <a:buNone/>
            </a:pPr>
            <a:endParaRPr sz="2600" dirty="0"/>
          </a:p>
          <a:p>
            <a:pPr marL="0" lvl="0" indent="0" algn="l" rtl="0">
              <a:lnSpc>
                <a:spcPct val="150000"/>
              </a:lnSpc>
              <a:spcBef>
                <a:spcPts val="1000"/>
              </a:spcBef>
              <a:spcAft>
                <a:spcPts val="0"/>
              </a:spcAft>
              <a:buClr>
                <a:schemeClr val="dk1"/>
              </a:buClr>
              <a:buSzPts val="1900"/>
              <a:buNone/>
            </a:pPr>
            <a:r>
              <a:rPr lang="en-US" sz="1900" dirty="0"/>
              <a:t>Support historically underserved communities &amp; equitable community development.</a:t>
            </a:r>
            <a:endParaRPr sz="1900" dirty="0"/>
          </a:p>
          <a:p>
            <a:pPr marL="0" lvl="0" indent="0" algn="l" rtl="0">
              <a:lnSpc>
                <a:spcPct val="150000"/>
              </a:lnSpc>
              <a:spcBef>
                <a:spcPts val="1000"/>
              </a:spcBef>
              <a:spcAft>
                <a:spcPts val="0"/>
              </a:spcAft>
              <a:buClr>
                <a:schemeClr val="dk1"/>
              </a:buClr>
              <a:buSzPts val="1900"/>
              <a:buNone/>
            </a:pPr>
            <a:r>
              <a:rPr lang="en-US" sz="1900" dirty="0"/>
              <a:t>Increase supply of and access to affordable housing. </a:t>
            </a:r>
            <a:endParaRPr dirty="0"/>
          </a:p>
          <a:p>
            <a:pPr marL="0" lvl="0" indent="0" algn="l" rtl="0">
              <a:lnSpc>
                <a:spcPct val="150000"/>
              </a:lnSpc>
              <a:spcBef>
                <a:spcPts val="1000"/>
              </a:spcBef>
              <a:spcAft>
                <a:spcPts val="0"/>
              </a:spcAft>
              <a:buClr>
                <a:schemeClr val="dk1"/>
              </a:buClr>
              <a:buSzPts val="1900"/>
              <a:buNone/>
            </a:pPr>
            <a:r>
              <a:rPr lang="en-US" sz="1900" dirty="0"/>
              <a:t>Address homelessness with the urgency it requires.</a:t>
            </a:r>
            <a:endParaRPr dirty="0"/>
          </a:p>
          <a:p>
            <a:pPr marL="0" lvl="0" indent="0" algn="l" rtl="0">
              <a:lnSpc>
                <a:spcPct val="150000"/>
              </a:lnSpc>
              <a:spcBef>
                <a:spcPts val="1000"/>
              </a:spcBef>
              <a:spcAft>
                <a:spcPts val="0"/>
              </a:spcAft>
              <a:buClr>
                <a:schemeClr val="dk1"/>
              </a:buClr>
              <a:buSzPts val="1900"/>
              <a:buNone/>
            </a:pPr>
            <a:r>
              <a:rPr lang="en-US" sz="1900" dirty="0"/>
              <a:t>Promote homeownership opportunities and wealth building.</a:t>
            </a:r>
            <a:endParaRPr dirty="0"/>
          </a:p>
          <a:p>
            <a:pPr marL="0" lvl="0" indent="0" algn="l" rtl="0">
              <a:lnSpc>
                <a:spcPct val="150000"/>
              </a:lnSpc>
              <a:spcBef>
                <a:spcPts val="1000"/>
              </a:spcBef>
              <a:spcAft>
                <a:spcPts val="0"/>
              </a:spcAft>
              <a:buClr>
                <a:schemeClr val="dk1"/>
              </a:buClr>
              <a:buSzPts val="1900"/>
              <a:buNone/>
            </a:pPr>
            <a:r>
              <a:rPr lang="en-US" sz="1900" dirty="0"/>
              <a:t>Advance sustainable communities, climate resilience, and environmental justice.</a:t>
            </a:r>
            <a:endParaRPr dirty="0"/>
          </a:p>
          <a:p>
            <a:pPr marL="0" lvl="0" indent="0" algn="l" rtl="0">
              <a:lnSpc>
                <a:spcPct val="150000"/>
              </a:lnSpc>
              <a:spcBef>
                <a:spcPts val="1000"/>
              </a:spcBef>
              <a:spcAft>
                <a:spcPts val="0"/>
              </a:spcAft>
              <a:buClr>
                <a:schemeClr val="dk1"/>
              </a:buClr>
              <a:buSzPts val="1900"/>
              <a:buNone/>
            </a:pPr>
            <a:r>
              <a:rPr lang="en-US" sz="1900" dirty="0"/>
              <a:t>Strengthen HUD’s internal capacity to deliver its mission.</a:t>
            </a:r>
            <a:endParaRPr sz="1900" dirty="0"/>
          </a:p>
        </p:txBody>
      </p:sp>
      <p:pic>
        <p:nvPicPr>
          <p:cNvPr id="174" name="Google Shape;174;p2"/>
          <p:cNvPicPr preferRelativeResize="0"/>
          <p:nvPr/>
        </p:nvPicPr>
        <p:blipFill rotWithShape="1">
          <a:blip r:embed="rId3">
            <a:alphaModFix/>
          </a:blip>
          <a:srcRect/>
          <a:stretch/>
        </p:blipFill>
        <p:spPr>
          <a:xfrm>
            <a:off x="1398833" y="2580309"/>
            <a:ext cx="584717" cy="506071"/>
          </a:xfrm>
          <a:prstGeom prst="rect">
            <a:avLst/>
          </a:prstGeom>
          <a:noFill/>
          <a:ln>
            <a:noFill/>
          </a:ln>
        </p:spPr>
      </p:pic>
      <p:pic>
        <p:nvPicPr>
          <p:cNvPr id="175" name="Google Shape;175;p2" descr="Housing Icons - Free SVG &amp; PNG Housing Images - Noun Project"/>
          <p:cNvPicPr preferRelativeResize="0"/>
          <p:nvPr/>
        </p:nvPicPr>
        <p:blipFill rotWithShape="1">
          <a:blip r:embed="rId4">
            <a:alphaModFix/>
          </a:blip>
          <a:srcRect/>
          <a:stretch/>
        </p:blipFill>
        <p:spPr>
          <a:xfrm>
            <a:off x="1398833" y="3048113"/>
            <a:ext cx="582605" cy="582605"/>
          </a:xfrm>
          <a:prstGeom prst="rect">
            <a:avLst/>
          </a:prstGeom>
          <a:noFill/>
          <a:ln>
            <a:noFill/>
          </a:ln>
        </p:spPr>
      </p:pic>
      <p:pic>
        <p:nvPicPr>
          <p:cNvPr id="176" name="Google Shape;176;p2" descr="Homeless - Free miscellaneous icons"/>
          <p:cNvPicPr preferRelativeResize="0"/>
          <p:nvPr/>
        </p:nvPicPr>
        <p:blipFill rotWithShape="1">
          <a:blip r:embed="rId5">
            <a:alphaModFix/>
          </a:blip>
          <a:srcRect/>
          <a:stretch/>
        </p:blipFill>
        <p:spPr>
          <a:xfrm>
            <a:off x="1505078" y="3630718"/>
            <a:ext cx="477416" cy="477416"/>
          </a:xfrm>
          <a:prstGeom prst="rect">
            <a:avLst/>
          </a:prstGeom>
          <a:noFill/>
          <a:ln>
            <a:noFill/>
          </a:ln>
        </p:spPr>
      </p:pic>
      <p:pic>
        <p:nvPicPr>
          <p:cNvPr id="177" name="Google Shape;177;p2" descr="Climate - Free weather icons"/>
          <p:cNvPicPr preferRelativeResize="0"/>
          <p:nvPr/>
        </p:nvPicPr>
        <p:blipFill rotWithShape="1">
          <a:blip r:embed="rId6">
            <a:alphaModFix/>
          </a:blip>
          <a:srcRect/>
          <a:stretch/>
        </p:blipFill>
        <p:spPr>
          <a:xfrm>
            <a:off x="1466929" y="4799582"/>
            <a:ext cx="573371" cy="573371"/>
          </a:xfrm>
          <a:prstGeom prst="rect">
            <a:avLst/>
          </a:prstGeom>
          <a:noFill/>
          <a:ln>
            <a:noFill/>
          </a:ln>
        </p:spPr>
      </p:pic>
      <p:pic>
        <p:nvPicPr>
          <p:cNvPr id="178" name="Google Shape;178;p2" descr="Motorola HKVN4061 Capacity Plus For DP2000 (EID) Licence Key - Radiotronics"/>
          <p:cNvPicPr preferRelativeResize="0"/>
          <p:nvPr/>
        </p:nvPicPr>
        <p:blipFill rotWithShape="1">
          <a:blip r:embed="rId7">
            <a:alphaModFix/>
          </a:blip>
          <a:srcRect/>
          <a:stretch/>
        </p:blipFill>
        <p:spPr>
          <a:xfrm>
            <a:off x="1544392" y="4367786"/>
            <a:ext cx="398788" cy="398788"/>
          </a:xfrm>
          <a:prstGeom prst="rect">
            <a:avLst/>
          </a:prstGeom>
          <a:noFill/>
          <a:ln>
            <a:noFill/>
          </a:ln>
        </p:spPr>
      </p:pic>
      <p:pic>
        <p:nvPicPr>
          <p:cNvPr id="179" name="Google Shape;179;p2" descr="Team Efficiency Icons - Free SVG &amp; PNG Team Efficiency Images - Noun Project"/>
          <p:cNvPicPr preferRelativeResize="0"/>
          <p:nvPr/>
        </p:nvPicPr>
        <p:blipFill rotWithShape="1">
          <a:blip r:embed="rId8">
            <a:alphaModFix/>
          </a:blip>
          <a:srcRect/>
          <a:stretch/>
        </p:blipFill>
        <p:spPr>
          <a:xfrm>
            <a:off x="1544392" y="5458022"/>
            <a:ext cx="513183" cy="443827"/>
          </a:xfrm>
          <a:prstGeom prst="rect">
            <a:avLst/>
          </a:prstGeom>
          <a:noFill/>
          <a:ln>
            <a:noFill/>
          </a:ln>
        </p:spPr>
      </p:pic>
      <p:sp>
        <p:nvSpPr>
          <p:cNvPr id="180" name="Google Shape;18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87305-9931-14A8-5BA8-92C0CFAC020F}"/>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D5895D31-56F3-6A7E-CE4D-24C1E8511046}"/>
              </a:ext>
            </a:extLst>
          </p:cNvPr>
          <p:cNvSpPr txBox="1"/>
          <p:nvPr/>
        </p:nvSpPr>
        <p:spPr>
          <a:xfrm>
            <a:off x="1696895" y="197725"/>
            <a:ext cx="6000750" cy="954107"/>
          </a:xfrm>
          <a:prstGeom prst="rect">
            <a:avLst/>
          </a:prstGeom>
          <a:noFill/>
        </p:spPr>
        <p:txBody>
          <a:bodyPr wrap="square" rtlCol="0">
            <a:spAutoFit/>
          </a:bodyPr>
          <a:lstStyle/>
          <a:p>
            <a:r>
              <a:rPr lang="en-US" sz="2800" dirty="0"/>
              <a:t>What is HUD’s Office of Community Planning and Development (CPD)?</a:t>
            </a:r>
            <a:endParaRPr lang="en-US" sz="2800" b="1" dirty="0">
              <a:latin typeface="Leelawadee" panose="020B0502040204020203" pitchFamily="34" charset="-34"/>
              <a:cs typeface="Leelawadee" panose="020B0502040204020203" pitchFamily="34" charset="-34"/>
            </a:endParaRPr>
          </a:p>
        </p:txBody>
      </p:sp>
      <p:grpSp>
        <p:nvGrpSpPr>
          <p:cNvPr id="16" name="Group 15">
            <a:extLst>
              <a:ext uri="{FF2B5EF4-FFF2-40B4-BE49-F238E27FC236}">
                <a16:creationId xmlns:a16="http://schemas.microsoft.com/office/drawing/2014/main" id="{F78899D7-3F6B-04BB-2186-1EE2AB8193BC}"/>
              </a:ext>
            </a:extLst>
          </p:cNvPr>
          <p:cNvGrpSpPr/>
          <p:nvPr/>
        </p:nvGrpSpPr>
        <p:grpSpPr>
          <a:xfrm>
            <a:off x="0" y="1209560"/>
            <a:ext cx="7821207" cy="180242"/>
            <a:chOff x="228238" y="5019674"/>
            <a:chExt cx="7821207" cy="180242"/>
          </a:xfrm>
        </p:grpSpPr>
        <p:sp>
          <p:nvSpPr>
            <p:cNvPr id="17" name="Rectangle 16">
              <a:extLst>
                <a:ext uri="{FF2B5EF4-FFF2-40B4-BE49-F238E27FC236}">
                  <a16:creationId xmlns:a16="http://schemas.microsoft.com/office/drawing/2014/main" id="{3A67E8BA-9C52-F369-461D-3BB10F46BA69}"/>
                </a:ext>
              </a:extLst>
            </p:cNvPr>
            <p:cNvSpPr/>
            <p:nvPr/>
          </p:nvSpPr>
          <p:spPr>
            <a:xfrm>
              <a:off x="228238" y="5019676"/>
              <a:ext cx="1573333" cy="180240"/>
            </a:xfrm>
            <a:prstGeom prst="rect">
              <a:avLst/>
            </a:prstGeom>
            <a:solidFill>
              <a:srgbClr val="71C3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967397A-EA8B-F33E-7DE4-AF0A0CAB88C1}"/>
                </a:ext>
              </a:extLst>
            </p:cNvPr>
            <p:cNvSpPr/>
            <p:nvPr/>
          </p:nvSpPr>
          <p:spPr>
            <a:xfrm>
              <a:off x="1801571" y="5019675"/>
              <a:ext cx="1573333" cy="180240"/>
            </a:xfrm>
            <a:prstGeom prst="rect">
              <a:avLst/>
            </a:prstGeom>
            <a:solidFill>
              <a:srgbClr val="F36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0F2B5AD-CB7B-5F40-4EB9-479C37E87BA6}"/>
                </a:ext>
              </a:extLst>
            </p:cNvPr>
            <p:cNvSpPr/>
            <p:nvPr/>
          </p:nvSpPr>
          <p:spPr>
            <a:xfrm>
              <a:off x="3374904" y="5019675"/>
              <a:ext cx="1573333" cy="180240"/>
            </a:xfrm>
            <a:prstGeom prst="rect">
              <a:avLst/>
            </a:prstGeom>
            <a:solidFill>
              <a:srgbClr val="393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E80D87-2693-885E-0C50-C9066F261A7D}"/>
                </a:ext>
              </a:extLst>
            </p:cNvPr>
            <p:cNvSpPr/>
            <p:nvPr/>
          </p:nvSpPr>
          <p:spPr>
            <a:xfrm>
              <a:off x="4925508" y="5019674"/>
              <a:ext cx="1573333" cy="180240"/>
            </a:xfrm>
            <a:prstGeom prst="rect">
              <a:avLst/>
            </a:prstGeom>
            <a:solidFill>
              <a:srgbClr val="F6B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C49A089-F1ED-B747-73EC-F4D4323BD720}"/>
                </a:ext>
              </a:extLst>
            </p:cNvPr>
            <p:cNvSpPr/>
            <p:nvPr/>
          </p:nvSpPr>
          <p:spPr>
            <a:xfrm>
              <a:off x="6476112" y="5019674"/>
              <a:ext cx="1573333" cy="180240"/>
            </a:xfrm>
            <a:prstGeom prst="rect">
              <a:avLst/>
            </a:prstGeom>
            <a:solidFill>
              <a:srgbClr val="141A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Slide Number Placeholder 1">
            <a:extLst>
              <a:ext uri="{FF2B5EF4-FFF2-40B4-BE49-F238E27FC236}">
                <a16:creationId xmlns:a16="http://schemas.microsoft.com/office/drawing/2014/main" id="{24B503C5-210D-54ED-A06D-CFBF0DBB2D2F}"/>
              </a:ext>
            </a:extLst>
          </p:cNvPr>
          <p:cNvSpPr>
            <a:spLocks noGrp="1"/>
          </p:cNvSpPr>
          <p:nvPr>
            <p:ph type="sldNum" sz="quarter" idx="12"/>
          </p:nvPr>
        </p:nvSpPr>
        <p:spPr/>
        <p:txBody>
          <a:bodyPr/>
          <a:lstStyle/>
          <a:p>
            <a:fld id="{D2EB8A83-AC86-4192-B46A-0B91C99242F5}" type="slidenum">
              <a:rPr lang="en-US" smtClean="0"/>
              <a:t>6</a:t>
            </a:fld>
            <a:endParaRPr lang="en-US" dirty="0"/>
          </a:p>
        </p:txBody>
      </p:sp>
      <p:sp>
        <p:nvSpPr>
          <p:cNvPr id="3" name="Content Placeholder 9">
            <a:extLst>
              <a:ext uri="{FF2B5EF4-FFF2-40B4-BE49-F238E27FC236}">
                <a16:creationId xmlns:a16="http://schemas.microsoft.com/office/drawing/2014/main" id="{F40E884B-25E7-BF64-6A7D-F2381CA4743F}"/>
              </a:ext>
            </a:extLst>
          </p:cNvPr>
          <p:cNvSpPr txBox="1">
            <a:spLocks/>
          </p:cNvSpPr>
          <p:nvPr/>
        </p:nvSpPr>
        <p:spPr>
          <a:xfrm>
            <a:off x="1672699" y="1554642"/>
            <a:ext cx="6137801" cy="5832366"/>
          </a:xfrm>
          <a:prstGeom prst="rect">
            <a:avLst/>
          </a:prstGeom>
          <a:noFill/>
        </p:spPr>
        <p:txBody>
          <a:bodyPr wrap="square">
            <a:sp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spcBef>
                <a:spcPts val="3000"/>
              </a:spcBef>
              <a:buFont typeface="Arial"/>
              <a:buNone/>
            </a:pPr>
            <a:r>
              <a:rPr lang="en-US" sz="1600">
                <a:solidFill>
                  <a:schemeClr val="accent1">
                    <a:lumMod val="50000"/>
                  </a:schemeClr>
                </a:solidFill>
                <a:cs typeface="Arial" panose="020B0604020202020204" pitchFamily="34" charset="0"/>
              </a:rPr>
              <a:t>CPD provides critical resources to:</a:t>
            </a:r>
            <a:br>
              <a:rPr lang="en-US" sz="1600">
                <a:solidFill>
                  <a:schemeClr val="accent1">
                    <a:lumMod val="50000"/>
                  </a:schemeClr>
                </a:solidFill>
                <a:cs typeface="Arial" panose="020B0604020202020204" pitchFamily="34" charset="0"/>
              </a:rPr>
            </a:br>
            <a:r>
              <a:rPr lang="en-US" sz="1600">
                <a:solidFill>
                  <a:schemeClr val="accent1">
                    <a:lumMod val="50000"/>
                  </a:schemeClr>
                </a:solidFill>
                <a:cs typeface="Arial" panose="020B0604020202020204" pitchFamily="34" charset="0"/>
              </a:rPr>
              <a:t> </a:t>
            </a:r>
          </a:p>
          <a:p>
            <a:pPr lvl="1">
              <a:spcBef>
                <a:spcPts val="600"/>
              </a:spcBef>
              <a:buFont typeface="Wingdings" panose="05000000000000000000" pitchFamily="2" charset="2"/>
              <a:buChar char="§"/>
            </a:pPr>
            <a:r>
              <a:rPr lang="en-US" sz="1600">
                <a:solidFill>
                  <a:schemeClr val="accent1">
                    <a:lumMod val="50000"/>
                  </a:schemeClr>
                </a:solidFill>
                <a:cs typeface="Arial" panose="020B0604020202020204" pitchFamily="34" charset="0"/>
              </a:rPr>
              <a:t>boost housing supply</a:t>
            </a:r>
          </a:p>
          <a:p>
            <a:pPr lvl="1">
              <a:spcBef>
                <a:spcPts val="600"/>
              </a:spcBef>
              <a:buFont typeface="Wingdings" panose="05000000000000000000" pitchFamily="2" charset="2"/>
              <a:buChar char="§"/>
            </a:pPr>
            <a:r>
              <a:rPr lang="en-US" sz="1600">
                <a:solidFill>
                  <a:schemeClr val="accent1">
                    <a:lumMod val="50000"/>
                  </a:schemeClr>
                </a:solidFill>
                <a:cs typeface="Arial" panose="020B0604020202020204" pitchFamily="34" charset="0"/>
              </a:rPr>
              <a:t>increase access to affordable housing</a:t>
            </a:r>
          </a:p>
          <a:p>
            <a:pPr lvl="1">
              <a:spcBef>
                <a:spcPts val="600"/>
              </a:spcBef>
              <a:buFont typeface="Wingdings" panose="05000000000000000000" pitchFamily="2" charset="2"/>
              <a:buChar char="§"/>
            </a:pPr>
            <a:r>
              <a:rPr lang="en-US" sz="1600">
                <a:solidFill>
                  <a:schemeClr val="accent1">
                    <a:lumMod val="50000"/>
                  </a:schemeClr>
                </a:solidFill>
                <a:cs typeface="Arial" panose="020B0604020202020204" pitchFamily="34" charset="0"/>
              </a:rPr>
              <a:t>promote homeownership</a:t>
            </a:r>
          </a:p>
          <a:p>
            <a:pPr lvl="1">
              <a:spcBef>
                <a:spcPts val="600"/>
              </a:spcBef>
              <a:buFont typeface="Wingdings" panose="05000000000000000000" pitchFamily="2" charset="2"/>
              <a:buChar char="§"/>
            </a:pPr>
            <a:r>
              <a:rPr lang="en-US" sz="1600">
                <a:solidFill>
                  <a:schemeClr val="accent1">
                    <a:lumMod val="50000"/>
                  </a:schemeClr>
                </a:solidFill>
                <a:cs typeface="Arial" panose="020B0604020202020204" pitchFamily="34" charset="0"/>
              </a:rPr>
              <a:t>fund public and supportive services</a:t>
            </a:r>
          </a:p>
          <a:p>
            <a:pPr lvl="1">
              <a:spcBef>
                <a:spcPts val="600"/>
              </a:spcBef>
              <a:buFont typeface="Wingdings" panose="05000000000000000000" pitchFamily="2" charset="2"/>
              <a:buChar char="§"/>
            </a:pPr>
            <a:r>
              <a:rPr lang="en-US" sz="1600">
                <a:solidFill>
                  <a:schemeClr val="accent1">
                    <a:lumMod val="50000"/>
                  </a:schemeClr>
                </a:solidFill>
                <a:cs typeface="Arial" panose="020B0604020202020204" pitchFamily="34" charset="0"/>
              </a:rPr>
              <a:t>invest in community development</a:t>
            </a:r>
          </a:p>
          <a:p>
            <a:pPr lvl="1">
              <a:spcBef>
                <a:spcPts val="600"/>
              </a:spcBef>
              <a:buFont typeface="Wingdings" panose="05000000000000000000" pitchFamily="2" charset="2"/>
              <a:buChar char="§"/>
            </a:pPr>
            <a:r>
              <a:rPr lang="en-US" sz="1600">
                <a:solidFill>
                  <a:schemeClr val="accent1">
                    <a:lumMod val="50000"/>
                  </a:schemeClr>
                </a:solidFill>
                <a:cs typeface="Arial" panose="020B0604020202020204" pitchFamily="34" charset="0"/>
              </a:rPr>
              <a:t>create jobs and support small businesses</a:t>
            </a:r>
          </a:p>
          <a:p>
            <a:pPr lvl="1">
              <a:spcBef>
                <a:spcPts val="600"/>
              </a:spcBef>
              <a:buFont typeface="Wingdings" panose="05000000000000000000" pitchFamily="2" charset="2"/>
              <a:buChar char="§"/>
            </a:pPr>
            <a:r>
              <a:rPr lang="en-US" sz="1600">
                <a:solidFill>
                  <a:schemeClr val="accent1">
                    <a:lumMod val="50000"/>
                  </a:schemeClr>
                </a:solidFill>
                <a:cs typeface="Arial" panose="020B0604020202020204" pitchFamily="34" charset="0"/>
              </a:rPr>
              <a:t>upgrade infrastructure and neighborhood amenities</a:t>
            </a:r>
          </a:p>
          <a:p>
            <a:pPr lvl="1">
              <a:spcBef>
                <a:spcPts val="600"/>
              </a:spcBef>
              <a:buFont typeface="Wingdings" panose="05000000000000000000" pitchFamily="2" charset="2"/>
              <a:buChar char="§"/>
            </a:pPr>
            <a:r>
              <a:rPr lang="en-US" sz="1600">
                <a:solidFill>
                  <a:schemeClr val="accent1">
                    <a:lumMod val="50000"/>
                  </a:schemeClr>
                </a:solidFill>
                <a:cs typeface="Arial" panose="020B0604020202020204" pitchFamily="34" charset="0"/>
              </a:rPr>
              <a:t>support individuals experiencing or at risk of homelessness </a:t>
            </a:r>
          </a:p>
          <a:p>
            <a:pPr lvl="1">
              <a:spcBef>
                <a:spcPts val="600"/>
              </a:spcBef>
              <a:buFont typeface="Wingdings" panose="05000000000000000000" pitchFamily="2" charset="2"/>
              <a:buChar char="§"/>
            </a:pPr>
            <a:r>
              <a:rPr lang="en-US" sz="1600">
                <a:solidFill>
                  <a:schemeClr val="accent1">
                    <a:lumMod val="50000"/>
                  </a:schemeClr>
                </a:solidFill>
                <a:cs typeface="Arial" panose="020B0604020202020204" pitchFamily="34" charset="0"/>
              </a:rPr>
              <a:t>increase community resilience / disaster recovery</a:t>
            </a:r>
          </a:p>
          <a:p>
            <a:pPr lvl="1">
              <a:spcBef>
                <a:spcPts val="600"/>
              </a:spcBef>
              <a:buFont typeface="Wingdings" panose="05000000000000000000" pitchFamily="2" charset="2"/>
              <a:buChar char="§"/>
            </a:pPr>
            <a:r>
              <a:rPr lang="en-US" sz="1600">
                <a:solidFill>
                  <a:schemeClr val="accent1">
                    <a:lumMod val="50000"/>
                  </a:schemeClr>
                </a:solidFill>
                <a:cs typeface="Arial" panose="020B0604020202020204" pitchFamily="34" charset="0"/>
              </a:rPr>
              <a:t>provide technical assistance and capacity building resources</a:t>
            </a:r>
          </a:p>
          <a:p>
            <a:pPr lvl="1">
              <a:spcBef>
                <a:spcPts val="3000"/>
              </a:spcBef>
              <a:buFont typeface="Wingdings" panose="05000000000000000000" pitchFamily="2" charset="2"/>
              <a:buChar char="§"/>
            </a:pPr>
            <a:endParaRPr lang="en-US" sz="1050">
              <a:solidFill>
                <a:schemeClr val="accent1">
                  <a:lumMod val="50000"/>
                </a:schemeClr>
              </a:solidFill>
              <a:cs typeface="Arial" panose="020B0604020202020204" pitchFamily="34" charset="0"/>
            </a:endParaRPr>
          </a:p>
          <a:p>
            <a:pPr lvl="1">
              <a:spcBef>
                <a:spcPts val="3000"/>
              </a:spcBef>
              <a:buFont typeface="Wingdings" panose="05000000000000000000" pitchFamily="2" charset="2"/>
              <a:buChar char="§"/>
            </a:pPr>
            <a:endParaRPr lang="en-US" sz="1050" dirty="0">
              <a:solidFill>
                <a:schemeClr val="accent1">
                  <a:lumMod val="50000"/>
                </a:schemeClr>
              </a:solidFill>
              <a:cs typeface="Arial" panose="020B0604020202020204" pitchFamily="34" charset="0"/>
            </a:endParaRPr>
          </a:p>
        </p:txBody>
      </p:sp>
      <p:pic>
        <p:nvPicPr>
          <p:cNvPr id="4" name="Picture 2">
            <a:extLst>
              <a:ext uri="{FF2B5EF4-FFF2-40B4-BE49-F238E27FC236}">
                <a16:creationId xmlns:a16="http://schemas.microsoft.com/office/drawing/2014/main" id="{4B160C0D-D512-FBBD-8A85-9547EAC430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660" r="19366" b="8321"/>
          <a:stretch/>
        </p:blipFill>
        <p:spPr bwMode="auto">
          <a:xfrm>
            <a:off x="8593281" y="1746587"/>
            <a:ext cx="2686499" cy="35896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60C7FD3-9400-4CEE-0E9D-C133EC0AD31A}"/>
              </a:ext>
            </a:extLst>
          </p:cNvPr>
          <p:cNvSpPr/>
          <p:nvPr/>
        </p:nvSpPr>
        <p:spPr>
          <a:xfrm flipV="1">
            <a:off x="7821207" y="5336286"/>
            <a:ext cx="4123037" cy="455557"/>
          </a:xfrm>
          <a:prstGeom prst="rect">
            <a:avLst/>
          </a:prstGeom>
          <a:solidFill>
            <a:schemeClr val="tx1">
              <a:lumMod val="85000"/>
              <a:lumOff val="1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2">
            <a:extLst>
              <a:ext uri="{FF2B5EF4-FFF2-40B4-BE49-F238E27FC236}">
                <a16:creationId xmlns:a16="http://schemas.microsoft.com/office/drawing/2014/main" id="{15703B9A-EAEC-A915-48CB-840BECD17BB9}"/>
              </a:ext>
            </a:extLst>
          </p:cNvPr>
          <p:cNvSpPr txBox="1">
            <a:spLocks/>
          </p:cNvSpPr>
          <p:nvPr/>
        </p:nvSpPr>
        <p:spPr>
          <a:xfrm>
            <a:off x="7956284" y="5439930"/>
            <a:ext cx="4460788" cy="30560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accent1">
                    <a:lumMod val="50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r>
              <a:rPr lang="en-US" sz="1200" dirty="0">
                <a:solidFill>
                  <a:schemeClr val="bg1"/>
                </a:solidFill>
              </a:rPr>
              <a:t>PHOTO CREDIT: NEW GRANDA SQ.  PITTSBURGH</a:t>
            </a:r>
          </a:p>
        </p:txBody>
      </p:sp>
    </p:spTree>
    <p:extLst>
      <p:ext uri="{BB962C8B-B14F-4D97-AF65-F5344CB8AC3E}">
        <p14:creationId xmlns:p14="http://schemas.microsoft.com/office/powerpoint/2010/main" val="1293669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DDD4509-8157-408D-A562-F2F206CC8769}"/>
              </a:ext>
            </a:extLst>
          </p:cNvPr>
          <p:cNvSpPr txBox="1"/>
          <p:nvPr/>
        </p:nvSpPr>
        <p:spPr>
          <a:xfrm>
            <a:off x="1696895" y="327972"/>
            <a:ext cx="6000750" cy="707886"/>
          </a:xfrm>
          <a:prstGeom prst="rect">
            <a:avLst/>
          </a:prstGeom>
          <a:noFill/>
        </p:spPr>
        <p:txBody>
          <a:bodyPr wrap="square" rtlCol="0">
            <a:spAutoFit/>
          </a:bodyPr>
          <a:lstStyle/>
          <a:p>
            <a:r>
              <a:rPr lang="en-US" sz="4000" dirty="0"/>
              <a:t>CPD Program Highlights</a:t>
            </a:r>
            <a:endParaRPr lang="en-US" sz="4000" b="1" dirty="0">
              <a:latin typeface="Leelawadee" panose="020B0502040204020203" pitchFamily="34" charset="-34"/>
              <a:cs typeface="Leelawadee" panose="020B0502040204020203" pitchFamily="34" charset="-34"/>
            </a:endParaRPr>
          </a:p>
        </p:txBody>
      </p:sp>
      <p:grpSp>
        <p:nvGrpSpPr>
          <p:cNvPr id="16" name="Group 15">
            <a:extLst>
              <a:ext uri="{FF2B5EF4-FFF2-40B4-BE49-F238E27FC236}">
                <a16:creationId xmlns:a16="http://schemas.microsoft.com/office/drawing/2014/main" id="{08639009-9EE1-4B92-B3E0-4B5ED2082E9D}"/>
              </a:ext>
            </a:extLst>
          </p:cNvPr>
          <p:cNvGrpSpPr/>
          <p:nvPr/>
        </p:nvGrpSpPr>
        <p:grpSpPr>
          <a:xfrm>
            <a:off x="0" y="1209560"/>
            <a:ext cx="7821207" cy="180242"/>
            <a:chOff x="228238" y="5019674"/>
            <a:chExt cx="7821207" cy="180242"/>
          </a:xfrm>
        </p:grpSpPr>
        <p:sp>
          <p:nvSpPr>
            <p:cNvPr id="17" name="Rectangle 16">
              <a:extLst>
                <a:ext uri="{FF2B5EF4-FFF2-40B4-BE49-F238E27FC236}">
                  <a16:creationId xmlns:a16="http://schemas.microsoft.com/office/drawing/2014/main" id="{0734C3F5-B910-420F-8A4E-2D78648AE95E}"/>
                </a:ext>
              </a:extLst>
            </p:cNvPr>
            <p:cNvSpPr/>
            <p:nvPr/>
          </p:nvSpPr>
          <p:spPr>
            <a:xfrm>
              <a:off x="228238" y="5019676"/>
              <a:ext cx="1573333" cy="180240"/>
            </a:xfrm>
            <a:prstGeom prst="rect">
              <a:avLst/>
            </a:prstGeom>
            <a:solidFill>
              <a:srgbClr val="71C3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0A68B14-BD7F-4602-97BD-05B7BF05C17F}"/>
                </a:ext>
              </a:extLst>
            </p:cNvPr>
            <p:cNvSpPr/>
            <p:nvPr/>
          </p:nvSpPr>
          <p:spPr>
            <a:xfrm>
              <a:off x="1801571" y="5019675"/>
              <a:ext cx="1573333" cy="180240"/>
            </a:xfrm>
            <a:prstGeom prst="rect">
              <a:avLst/>
            </a:prstGeom>
            <a:solidFill>
              <a:srgbClr val="F36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E6003C9-56DB-4CCA-99B7-345C371D1041}"/>
                </a:ext>
              </a:extLst>
            </p:cNvPr>
            <p:cNvSpPr/>
            <p:nvPr/>
          </p:nvSpPr>
          <p:spPr>
            <a:xfrm>
              <a:off x="3374904" y="5019675"/>
              <a:ext cx="1573333" cy="180240"/>
            </a:xfrm>
            <a:prstGeom prst="rect">
              <a:avLst/>
            </a:prstGeom>
            <a:solidFill>
              <a:srgbClr val="393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830E92B-E2D4-42C2-BA97-081536A01A35}"/>
                </a:ext>
              </a:extLst>
            </p:cNvPr>
            <p:cNvSpPr/>
            <p:nvPr/>
          </p:nvSpPr>
          <p:spPr>
            <a:xfrm>
              <a:off x="4925508" y="5019674"/>
              <a:ext cx="1573333" cy="180240"/>
            </a:xfrm>
            <a:prstGeom prst="rect">
              <a:avLst/>
            </a:prstGeom>
            <a:solidFill>
              <a:srgbClr val="F6B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42ADB08-7227-4C8B-8FB8-ECE1AB560FA4}"/>
                </a:ext>
              </a:extLst>
            </p:cNvPr>
            <p:cNvSpPr/>
            <p:nvPr/>
          </p:nvSpPr>
          <p:spPr>
            <a:xfrm>
              <a:off x="6476112" y="5019674"/>
              <a:ext cx="1573333" cy="180240"/>
            </a:xfrm>
            <a:prstGeom prst="rect">
              <a:avLst/>
            </a:prstGeom>
            <a:solidFill>
              <a:srgbClr val="141A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Slide Number Placeholder 1">
            <a:extLst>
              <a:ext uri="{FF2B5EF4-FFF2-40B4-BE49-F238E27FC236}">
                <a16:creationId xmlns:a16="http://schemas.microsoft.com/office/drawing/2014/main" id="{A08D9EA9-F1F8-BC92-932B-815827439459}"/>
              </a:ext>
            </a:extLst>
          </p:cNvPr>
          <p:cNvSpPr>
            <a:spLocks noGrp="1"/>
          </p:cNvSpPr>
          <p:nvPr>
            <p:ph type="sldNum" sz="quarter" idx="12"/>
          </p:nvPr>
        </p:nvSpPr>
        <p:spPr/>
        <p:txBody>
          <a:bodyPr/>
          <a:lstStyle/>
          <a:p>
            <a:fld id="{D2EB8A83-AC86-4192-B46A-0B91C99242F5}" type="slidenum">
              <a:rPr lang="en-US" smtClean="0"/>
              <a:t>7</a:t>
            </a:fld>
            <a:endParaRPr lang="en-US" dirty="0"/>
          </a:p>
        </p:txBody>
      </p:sp>
      <p:graphicFrame>
        <p:nvGraphicFramePr>
          <p:cNvPr id="3" name="Diagram 2">
            <a:extLst>
              <a:ext uri="{FF2B5EF4-FFF2-40B4-BE49-F238E27FC236}">
                <a16:creationId xmlns:a16="http://schemas.microsoft.com/office/drawing/2014/main" id="{1960DC80-A226-E5B6-A85B-8B3E3DC7D779}"/>
              </a:ext>
            </a:extLst>
          </p:cNvPr>
          <p:cNvGraphicFramePr/>
          <p:nvPr>
            <p:extLst>
              <p:ext uri="{D42A27DB-BD31-4B8C-83A1-F6EECF244321}">
                <p14:modId xmlns:p14="http://schemas.microsoft.com/office/powerpoint/2010/main" val="2106605984"/>
              </p:ext>
            </p:extLst>
          </p:nvPr>
        </p:nvGraphicFramePr>
        <p:xfrm>
          <a:off x="1533525" y="1531937"/>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E6E17D9A-986F-4675-04F7-B4507B2C664E}"/>
              </a:ext>
            </a:extLst>
          </p:cNvPr>
          <p:cNvSpPr txBox="1"/>
          <p:nvPr/>
        </p:nvSpPr>
        <p:spPr>
          <a:xfrm>
            <a:off x="2359999" y="6065837"/>
            <a:ext cx="7486650" cy="338554"/>
          </a:xfrm>
          <a:prstGeom prst="rect">
            <a:avLst/>
          </a:prstGeom>
          <a:solidFill>
            <a:schemeClr val="bg1"/>
          </a:solidFill>
          <a:ln>
            <a:noFill/>
            <a:prstDash val="dash"/>
          </a:ln>
        </p:spPr>
        <p:txBody>
          <a:bodyPr wrap="square" rtlCol="0">
            <a:spAutoFit/>
          </a:bodyPr>
          <a:lstStyle/>
          <a:p>
            <a:pPr algn="ctr">
              <a:spcAft>
                <a:spcPts val="600"/>
              </a:spcAft>
            </a:pPr>
            <a:r>
              <a:rPr lang="en-US" sz="1600" b="1" dirty="0"/>
              <a:t>Key: </a:t>
            </a:r>
            <a:r>
              <a:rPr lang="en-US" sz="1600" dirty="0"/>
              <a:t>*Formula **Supplemental ***Competitive ****Congressionally Directed</a:t>
            </a:r>
          </a:p>
        </p:txBody>
      </p:sp>
    </p:spTree>
    <p:extLst>
      <p:ext uri="{BB962C8B-B14F-4D97-AF65-F5344CB8AC3E}">
        <p14:creationId xmlns:p14="http://schemas.microsoft.com/office/powerpoint/2010/main" val="2117743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D11270-0649-64EF-9C19-F4C7D303E7E7}"/>
            </a:ext>
          </a:extLst>
        </p:cNvPr>
        <p:cNvGrpSpPr/>
        <p:nvPr/>
      </p:nvGrpSpPr>
      <p:grpSpPr>
        <a:xfrm>
          <a:off x="0" y="0"/>
          <a:ext cx="0" cy="0"/>
          <a:chOff x="0" y="0"/>
          <a:chExt cx="0" cy="0"/>
        </a:xfrm>
      </p:grpSpPr>
      <p:pic>
        <p:nvPicPr>
          <p:cNvPr id="8" name="Graphic 7" descr="Key">
            <a:extLst>
              <a:ext uri="{FF2B5EF4-FFF2-40B4-BE49-F238E27FC236}">
                <a16:creationId xmlns:a16="http://schemas.microsoft.com/office/drawing/2014/main" id="{0DBC5AA4-9170-C860-E15E-047DBC01481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90725" y="1673927"/>
            <a:ext cx="914400" cy="914400"/>
          </a:xfrm>
          <a:prstGeom prst="rect">
            <a:avLst/>
          </a:prstGeom>
        </p:spPr>
      </p:pic>
      <p:pic>
        <p:nvPicPr>
          <p:cNvPr id="10" name="Graphic 9" descr="Key">
            <a:extLst>
              <a:ext uri="{FF2B5EF4-FFF2-40B4-BE49-F238E27FC236}">
                <a16:creationId xmlns:a16="http://schemas.microsoft.com/office/drawing/2014/main" id="{3D18F089-0D45-C9AE-EC5D-FF50F684BCB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33575" y="3079081"/>
            <a:ext cx="914400" cy="914400"/>
          </a:xfrm>
          <a:prstGeom prst="rect">
            <a:avLst/>
          </a:prstGeom>
        </p:spPr>
      </p:pic>
      <p:pic>
        <p:nvPicPr>
          <p:cNvPr id="11" name="Graphic 10" descr="Key">
            <a:extLst>
              <a:ext uri="{FF2B5EF4-FFF2-40B4-BE49-F238E27FC236}">
                <a16:creationId xmlns:a16="http://schemas.microsoft.com/office/drawing/2014/main" id="{62C03266-03C0-FC1E-03D6-4DDBD6DFDC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33575" y="4551817"/>
            <a:ext cx="914400" cy="914400"/>
          </a:xfrm>
          <a:prstGeom prst="rect">
            <a:avLst/>
          </a:prstGeom>
        </p:spPr>
      </p:pic>
      <p:sp>
        <p:nvSpPr>
          <p:cNvPr id="13" name="TextBox 12">
            <a:extLst>
              <a:ext uri="{FF2B5EF4-FFF2-40B4-BE49-F238E27FC236}">
                <a16:creationId xmlns:a16="http://schemas.microsoft.com/office/drawing/2014/main" id="{034D2D49-0123-0471-3EC8-7C71E184F06C}"/>
              </a:ext>
            </a:extLst>
          </p:cNvPr>
          <p:cNvSpPr txBox="1"/>
          <p:nvPr/>
        </p:nvSpPr>
        <p:spPr>
          <a:xfrm>
            <a:off x="2847975" y="1715758"/>
            <a:ext cx="7962900" cy="984885"/>
          </a:xfrm>
          <a:prstGeom prst="rect">
            <a:avLst/>
          </a:prstGeom>
          <a:noFill/>
        </p:spPr>
        <p:txBody>
          <a:bodyPr wrap="square" rtlCol="0">
            <a:spAutoFit/>
          </a:bodyPr>
          <a:lstStyle/>
          <a:p>
            <a:r>
              <a:rPr lang="en-US" sz="2000" i="1" dirty="0">
                <a:latin typeface="Leelawadee" panose="020B0502040204020203" pitchFamily="34" charset="-34"/>
                <a:cs typeface="Leelawadee" panose="020B0502040204020203" pitchFamily="34" charset="-34"/>
              </a:rPr>
              <a:t>Awarded annually by block grant for specific purposes, each with own set of regulations.  </a:t>
            </a:r>
          </a:p>
          <a:p>
            <a:endParaRPr lang="en-US" dirty="0"/>
          </a:p>
        </p:txBody>
      </p:sp>
      <p:sp>
        <p:nvSpPr>
          <p:cNvPr id="14" name="TextBox 13">
            <a:extLst>
              <a:ext uri="{FF2B5EF4-FFF2-40B4-BE49-F238E27FC236}">
                <a16:creationId xmlns:a16="http://schemas.microsoft.com/office/drawing/2014/main" id="{1B77BE36-7B02-A60E-E811-5EB08AAB9B4F}"/>
              </a:ext>
            </a:extLst>
          </p:cNvPr>
          <p:cNvSpPr txBox="1"/>
          <p:nvPr/>
        </p:nvSpPr>
        <p:spPr>
          <a:xfrm>
            <a:off x="2847975" y="3316069"/>
            <a:ext cx="7962900" cy="400110"/>
          </a:xfrm>
          <a:prstGeom prst="rect">
            <a:avLst/>
          </a:prstGeom>
          <a:noFill/>
        </p:spPr>
        <p:txBody>
          <a:bodyPr wrap="square" rtlCol="0">
            <a:spAutoFit/>
          </a:bodyPr>
          <a:lstStyle/>
          <a:p>
            <a:r>
              <a:rPr lang="en-US" sz="2000" i="1" dirty="0">
                <a:latin typeface="Leelawadee" panose="020B0502040204020203" pitchFamily="34" charset="-34"/>
                <a:cs typeface="Leelawadee" panose="020B0502040204020203" pitchFamily="34" charset="-34"/>
              </a:rPr>
              <a:t>Awarded directly to states, cities, and counties.</a:t>
            </a:r>
          </a:p>
        </p:txBody>
      </p:sp>
      <p:sp>
        <p:nvSpPr>
          <p:cNvPr id="15" name="TextBox 14">
            <a:extLst>
              <a:ext uri="{FF2B5EF4-FFF2-40B4-BE49-F238E27FC236}">
                <a16:creationId xmlns:a16="http://schemas.microsoft.com/office/drawing/2014/main" id="{146284EA-59FD-1F37-574E-DAAAC3F35F65}"/>
              </a:ext>
            </a:extLst>
          </p:cNvPr>
          <p:cNvSpPr txBox="1"/>
          <p:nvPr/>
        </p:nvSpPr>
        <p:spPr>
          <a:xfrm>
            <a:off x="2847975" y="4608603"/>
            <a:ext cx="7962900" cy="984885"/>
          </a:xfrm>
          <a:prstGeom prst="rect">
            <a:avLst/>
          </a:prstGeom>
          <a:noFill/>
        </p:spPr>
        <p:txBody>
          <a:bodyPr wrap="square" rtlCol="0">
            <a:spAutoFit/>
          </a:bodyPr>
          <a:lstStyle/>
          <a:p>
            <a:r>
              <a:rPr lang="en-US" sz="2000" i="1" dirty="0">
                <a:latin typeface="Leelawadee" panose="020B0502040204020203" pitchFamily="34" charset="-34"/>
                <a:cs typeface="Leelawadee" panose="020B0502040204020203" pitchFamily="34" charset="-34"/>
              </a:rPr>
              <a:t>Not all grantees receive all grants. Grants are awarded based on population size and thresholds. </a:t>
            </a:r>
          </a:p>
          <a:p>
            <a:endParaRPr lang="en-US" dirty="0"/>
          </a:p>
        </p:txBody>
      </p:sp>
      <p:sp>
        <p:nvSpPr>
          <p:cNvPr id="12" name="TextBox 11">
            <a:extLst>
              <a:ext uri="{FF2B5EF4-FFF2-40B4-BE49-F238E27FC236}">
                <a16:creationId xmlns:a16="http://schemas.microsoft.com/office/drawing/2014/main" id="{E585AAE9-ABF1-2949-2049-C00966E16138}"/>
              </a:ext>
            </a:extLst>
          </p:cNvPr>
          <p:cNvSpPr txBox="1"/>
          <p:nvPr/>
        </p:nvSpPr>
        <p:spPr>
          <a:xfrm>
            <a:off x="1533525" y="414006"/>
            <a:ext cx="6000750" cy="646331"/>
          </a:xfrm>
          <a:prstGeom prst="rect">
            <a:avLst/>
          </a:prstGeom>
          <a:noFill/>
        </p:spPr>
        <p:txBody>
          <a:bodyPr wrap="square" rtlCol="0">
            <a:spAutoFit/>
          </a:bodyPr>
          <a:lstStyle/>
          <a:p>
            <a:r>
              <a:rPr lang="en-US" sz="3600" b="1" dirty="0">
                <a:latin typeface="Leelawadee" panose="020B0502040204020203" pitchFamily="34" charset="-34"/>
                <a:cs typeface="Leelawadee" panose="020B0502040204020203" pitchFamily="34" charset="-34"/>
              </a:rPr>
              <a:t>Key Formula Grant Points:</a:t>
            </a:r>
          </a:p>
        </p:txBody>
      </p:sp>
      <p:grpSp>
        <p:nvGrpSpPr>
          <p:cNvPr id="16" name="Group 15">
            <a:extLst>
              <a:ext uri="{FF2B5EF4-FFF2-40B4-BE49-F238E27FC236}">
                <a16:creationId xmlns:a16="http://schemas.microsoft.com/office/drawing/2014/main" id="{009B8ED7-7CA3-DE76-3B0B-ED158AA18FF0}"/>
              </a:ext>
            </a:extLst>
          </p:cNvPr>
          <p:cNvGrpSpPr/>
          <p:nvPr/>
        </p:nvGrpSpPr>
        <p:grpSpPr>
          <a:xfrm>
            <a:off x="0" y="1209560"/>
            <a:ext cx="7821207" cy="180242"/>
            <a:chOff x="228238" y="5019674"/>
            <a:chExt cx="7821207" cy="180242"/>
          </a:xfrm>
        </p:grpSpPr>
        <p:sp>
          <p:nvSpPr>
            <p:cNvPr id="17" name="Rectangle 16">
              <a:extLst>
                <a:ext uri="{FF2B5EF4-FFF2-40B4-BE49-F238E27FC236}">
                  <a16:creationId xmlns:a16="http://schemas.microsoft.com/office/drawing/2014/main" id="{716D2968-6722-EA4E-80C1-E67CE03E9BA3}"/>
                </a:ext>
              </a:extLst>
            </p:cNvPr>
            <p:cNvSpPr/>
            <p:nvPr/>
          </p:nvSpPr>
          <p:spPr>
            <a:xfrm>
              <a:off x="228238" y="5019676"/>
              <a:ext cx="1573333" cy="180240"/>
            </a:xfrm>
            <a:prstGeom prst="rect">
              <a:avLst/>
            </a:prstGeom>
            <a:solidFill>
              <a:srgbClr val="71C3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10F9E72-4C90-723E-0DD8-B3D0E29DAAEE}"/>
                </a:ext>
              </a:extLst>
            </p:cNvPr>
            <p:cNvSpPr/>
            <p:nvPr/>
          </p:nvSpPr>
          <p:spPr>
            <a:xfrm>
              <a:off x="1801571" y="5019675"/>
              <a:ext cx="1573333" cy="180240"/>
            </a:xfrm>
            <a:prstGeom prst="rect">
              <a:avLst/>
            </a:prstGeom>
            <a:solidFill>
              <a:srgbClr val="F36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46F38F7-4EAD-C926-259C-287FD10E21C7}"/>
                </a:ext>
              </a:extLst>
            </p:cNvPr>
            <p:cNvSpPr/>
            <p:nvPr/>
          </p:nvSpPr>
          <p:spPr>
            <a:xfrm>
              <a:off x="3374904" y="5019675"/>
              <a:ext cx="1573333" cy="180240"/>
            </a:xfrm>
            <a:prstGeom prst="rect">
              <a:avLst/>
            </a:prstGeom>
            <a:solidFill>
              <a:srgbClr val="393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5EECE25-3899-85D4-6730-A150CA77F4CF}"/>
                </a:ext>
              </a:extLst>
            </p:cNvPr>
            <p:cNvSpPr/>
            <p:nvPr/>
          </p:nvSpPr>
          <p:spPr>
            <a:xfrm>
              <a:off x="4925508" y="5019674"/>
              <a:ext cx="1573333" cy="180240"/>
            </a:xfrm>
            <a:prstGeom prst="rect">
              <a:avLst/>
            </a:prstGeom>
            <a:solidFill>
              <a:srgbClr val="F6B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E7E14B2-176B-EF14-21C2-15381CA1747C}"/>
                </a:ext>
              </a:extLst>
            </p:cNvPr>
            <p:cNvSpPr/>
            <p:nvPr/>
          </p:nvSpPr>
          <p:spPr>
            <a:xfrm>
              <a:off x="6476112" y="5019674"/>
              <a:ext cx="1573333" cy="180240"/>
            </a:xfrm>
            <a:prstGeom prst="rect">
              <a:avLst/>
            </a:prstGeom>
            <a:solidFill>
              <a:srgbClr val="141A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113A5B13-0000-9855-A405-FF425D1CEA5C}"/>
              </a:ext>
            </a:extLst>
          </p:cNvPr>
          <p:cNvSpPr txBox="1"/>
          <p:nvPr/>
        </p:nvSpPr>
        <p:spPr>
          <a:xfrm>
            <a:off x="2847975" y="5873115"/>
            <a:ext cx="7962900" cy="984885"/>
          </a:xfrm>
          <a:prstGeom prst="rect">
            <a:avLst/>
          </a:prstGeom>
          <a:noFill/>
        </p:spPr>
        <p:txBody>
          <a:bodyPr wrap="square" rtlCol="0">
            <a:spAutoFit/>
          </a:bodyPr>
          <a:lstStyle/>
          <a:p>
            <a:r>
              <a:rPr lang="en-US" sz="2000" i="1" dirty="0">
                <a:latin typeface="Leelawadee" panose="020B0502040204020203" pitchFamily="34" charset="-34"/>
                <a:cs typeface="Leelawadee" panose="020B0502040204020203" pitchFamily="34" charset="-34"/>
              </a:rPr>
              <a:t>CPD does not approve specific activities or projects; the grantees plan, select and certify they are eligible – we verify!</a:t>
            </a:r>
          </a:p>
          <a:p>
            <a:endParaRPr lang="en-US" dirty="0"/>
          </a:p>
        </p:txBody>
      </p:sp>
      <p:pic>
        <p:nvPicPr>
          <p:cNvPr id="23" name="Graphic 22" descr="Key">
            <a:extLst>
              <a:ext uri="{FF2B5EF4-FFF2-40B4-BE49-F238E27FC236}">
                <a16:creationId xmlns:a16="http://schemas.microsoft.com/office/drawing/2014/main" id="{B926B143-F201-2390-DAC3-52C0CF03BF3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90725" y="5811250"/>
            <a:ext cx="914400" cy="914400"/>
          </a:xfrm>
          <a:prstGeom prst="rect">
            <a:avLst/>
          </a:prstGeom>
        </p:spPr>
      </p:pic>
      <p:sp>
        <p:nvSpPr>
          <p:cNvPr id="2" name="Slide Number Placeholder 1">
            <a:extLst>
              <a:ext uri="{FF2B5EF4-FFF2-40B4-BE49-F238E27FC236}">
                <a16:creationId xmlns:a16="http://schemas.microsoft.com/office/drawing/2014/main" id="{92C043D4-6AC1-4986-97B6-501BAC60FD0D}"/>
              </a:ext>
            </a:extLst>
          </p:cNvPr>
          <p:cNvSpPr>
            <a:spLocks noGrp="1"/>
          </p:cNvSpPr>
          <p:nvPr>
            <p:ph type="sldNum" sz="quarter" idx="12"/>
          </p:nvPr>
        </p:nvSpPr>
        <p:spPr/>
        <p:txBody>
          <a:bodyPr/>
          <a:lstStyle/>
          <a:p>
            <a:fld id="{D2EB8A83-AC86-4192-B46A-0B91C99242F5}" type="slidenum">
              <a:rPr lang="en-US" smtClean="0"/>
              <a:t>8</a:t>
            </a:fld>
            <a:endParaRPr lang="en-US" dirty="0"/>
          </a:p>
        </p:txBody>
      </p:sp>
    </p:spTree>
    <p:extLst>
      <p:ext uri="{BB962C8B-B14F-4D97-AF65-F5344CB8AC3E}">
        <p14:creationId xmlns:p14="http://schemas.microsoft.com/office/powerpoint/2010/main" val="3436898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A057FBC8-552B-4A75-BA9A-DB2291369EC1}"/>
              </a:ext>
            </a:extLst>
          </p:cNvPr>
          <p:cNvSpPr txBox="1">
            <a:spLocks/>
          </p:cNvSpPr>
          <p:nvPr/>
        </p:nvSpPr>
        <p:spPr>
          <a:xfrm>
            <a:off x="2267901" y="474422"/>
            <a:ext cx="6581775" cy="55547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Leelawadee" panose="020B0502040204020203" pitchFamily="34" charset="-34"/>
                <a:cs typeface="Leelawadee" panose="020B0502040204020203" pitchFamily="34" charset="-34"/>
              </a:rPr>
              <a:t>What can you do with CDBG?</a:t>
            </a:r>
          </a:p>
        </p:txBody>
      </p:sp>
      <p:grpSp>
        <p:nvGrpSpPr>
          <p:cNvPr id="3" name="Group 2">
            <a:extLst>
              <a:ext uri="{FF2B5EF4-FFF2-40B4-BE49-F238E27FC236}">
                <a16:creationId xmlns:a16="http://schemas.microsoft.com/office/drawing/2014/main" id="{1E731352-679F-41C5-AE9E-E203430A41C0}"/>
              </a:ext>
            </a:extLst>
          </p:cNvPr>
          <p:cNvGrpSpPr/>
          <p:nvPr/>
        </p:nvGrpSpPr>
        <p:grpSpPr>
          <a:xfrm>
            <a:off x="0" y="1009153"/>
            <a:ext cx="9211112" cy="183442"/>
            <a:chOff x="228238" y="5019674"/>
            <a:chExt cx="7821207" cy="180242"/>
          </a:xfrm>
        </p:grpSpPr>
        <p:sp>
          <p:nvSpPr>
            <p:cNvPr id="4" name="Rectangle 3">
              <a:extLst>
                <a:ext uri="{FF2B5EF4-FFF2-40B4-BE49-F238E27FC236}">
                  <a16:creationId xmlns:a16="http://schemas.microsoft.com/office/drawing/2014/main" id="{EF687D6A-B1DE-4AD9-A37E-C85A5611A30D}"/>
                </a:ext>
              </a:extLst>
            </p:cNvPr>
            <p:cNvSpPr/>
            <p:nvPr/>
          </p:nvSpPr>
          <p:spPr>
            <a:xfrm>
              <a:off x="228238" y="5019676"/>
              <a:ext cx="1573333" cy="180240"/>
            </a:xfrm>
            <a:prstGeom prst="rect">
              <a:avLst/>
            </a:prstGeom>
            <a:solidFill>
              <a:srgbClr val="71C3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39E1FC8-70DA-42ED-9AB4-45F69CCBB27E}"/>
                </a:ext>
              </a:extLst>
            </p:cNvPr>
            <p:cNvSpPr/>
            <p:nvPr/>
          </p:nvSpPr>
          <p:spPr>
            <a:xfrm>
              <a:off x="1801571" y="5019675"/>
              <a:ext cx="1573333" cy="180240"/>
            </a:xfrm>
            <a:prstGeom prst="rect">
              <a:avLst/>
            </a:prstGeom>
            <a:solidFill>
              <a:srgbClr val="F36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0847348-150B-4A79-B8E6-C9B3DB709018}"/>
                </a:ext>
              </a:extLst>
            </p:cNvPr>
            <p:cNvSpPr/>
            <p:nvPr/>
          </p:nvSpPr>
          <p:spPr>
            <a:xfrm>
              <a:off x="3374904" y="5019675"/>
              <a:ext cx="1573333" cy="180240"/>
            </a:xfrm>
            <a:prstGeom prst="rect">
              <a:avLst/>
            </a:prstGeom>
            <a:solidFill>
              <a:srgbClr val="393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F5A677B-10B3-4C87-B766-75C851026372}"/>
                </a:ext>
              </a:extLst>
            </p:cNvPr>
            <p:cNvSpPr/>
            <p:nvPr/>
          </p:nvSpPr>
          <p:spPr>
            <a:xfrm>
              <a:off x="4925508" y="5019674"/>
              <a:ext cx="1573333" cy="180240"/>
            </a:xfrm>
            <a:prstGeom prst="rect">
              <a:avLst/>
            </a:prstGeom>
            <a:solidFill>
              <a:srgbClr val="F6B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EA99220-2B76-41A7-B614-B332F243E765}"/>
                </a:ext>
              </a:extLst>
            </p:cNvPr>
            <p:cNvSpPr/>
            <p:nvPr/>
          </p:nvSpPr>
          <p:spPr>
            <a:xfrm>
              <a:off x="6476112" y="5019674"/>
              <a:ext cx="1573333" cy="180240"/>
            </a:xfrm>
            <a:prstGeom prst="rect">
              <a:avLst/>
            </a:prstGeom>
            <a:solidFill>
              <a:srgbClr val="141A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F210A2C-BA1A-4643-ADEA-B255C2E0A58A}"/>
              </a:ext>
            </a:extLst>
          </p:cNvPr>
          <p:cNvSpPr txBox="1"/>
          <p:nvPr/>
        </p:nvSpPr>
        <p:spPr>
          <a:xfrm>
            <a:off x="2466785" y="2247451"/>
            <a:ext cx="3607266" cy="2677656"/>
          </a:xfrm>
          <a:prstGeom prst="rect">
            <a:avLst/>
          </a:prstGeom>
          <a:noFill/>
        </p:spPr>
        <p:txBody>
          <a:bodyPr wrap="square" rtlCol="0">
            <a:spAutoFit/>
          </a:bodyPr>
          <a:lstStyle/>
          <a:p>
            <a:r>
              <a:rPr lang="en-US" sz="2400" dirty="0">
                <a:latin typeface="Leelawadee" panose="020B0502040204020203" pitchFamily="34" charset="-34"/>
                <a:cs typeface="Leelawadee" panose="020B0502040204020203" pitchFamily="34" charset="-34"/>
              </a:rPr>
              <a:t>Housing		</a:t>
            </a:r>
          </a:p>
          <a:p>
            <a:endParaRPr lang="en-US" sz="2400" dirty="0">
              <a:latin typeface="Leelawadee" panose="020B0502040204020203" pitchFamily="34" charset="-34"/>
              <a:cs typeface="Leelawadee" panose="020B0502040204020203" pitchFamily="34" charset="-34"/>
            </a:endParaRPr>
          </a:p>
          <a:p>
            <a:endParaRPr lang="en-US" sz="2400" dirty="0">
              <a:latin typeface="Leelawadee" panose="020B0502040204020203" pitchFamily="34" charset="-34"/>
              <a:cs typeface="Leelawadee" panose="020B0502040204020203" pitchFamily="34" charset="-34"/>
            </a:endParaRPr>
          </a:p>
          <a:p>
            <a:r>
              <a:rPr lang="en-US" sz="2400" dirty="0">
                <a:latin typeface="Leelawadee" panose="020B0502040204020203" pitchFamily="34" charset="-34"/>
                <a:cs typeface="Leelawadee" panose="020B0502040204020203" pitchFamily="34" charset="-34"/>
              </a:rPr>
              <a:t>Public Facilities</a:t>
            </a:r>
          </a:p>
          <a:p>
            <a:endParaRPr lang="en-US" sz="2400" dirty="0">
              <a:latin typeface="Leelawadee" panose="020B0502040204020203" pitchFamily="34" charset="-34"/>
              <a:cs typeface="Leelawadee" panose="020B0502040204020203" pitchFamily="34" charset="-34"/>
            </a:endParaRPr>
          </a:p>
          <a:p>
            <a:endParaRPr lang="en-US" sz="2400" dirty="0">
              <a:latin typeface="Leelawadee" panose="020B0502040204020203" pitchFamily="34" charset="-34"/>
              <a:cs typeface="Leelawadee" panose="020B0502040204020203" pitchFamily="34" charset="-34"/>
            </a:endParaRPr>
          </a:p>
          <a:p>
            <a:r>
              <a:rPr lang="en-US" sz="2400" dirty="0">
                <a:latin typeface="Leelawadee" panose="020B0502040204020203" pitchFamily="34" charset="-34"/>
                <a:cs typeface="Leelawadee" panose="020B0502040204020203" pitchFamily="34" charset="-34"/>
              </a:rPr>
              <a:t>Economic Development</a:t>
            </a:r>
          </a:p>
        </p:txBody>
      </p:sp>
      <p:sp>
        <p:nvSpPr>
          <p:cNvPr id="10" name="TextBox 9">
            <a:extLst>
              <a:ext uri="{FF2B5EF4-FFF2-40B4-BE49-F238E27FC236}">
                <a16:creationId xmlns:a16="http://schemas.microsoft.com/office/drawing/2014/main" id="{8E52FA8E-E77A-4A9A-902D-89E2CCF3D9E2}"/>
              </a:ext>
            </a:extLst>
          </p:cNvPr>
          <p:cNvSpPr txBox="1"/>
          <p:nvPr/>
        </p:nvSpPr>
        <p:spPr>
          <a:xfrm>
            <a:off x="7607101" y="2256763"/>
            <a:ext cx="4254932" cy="2677656"/>
          </a:xfrm>
          <a:prstGeom prst="rect">
            <a:avLst/>
          </a:prstGeom>
          <a:noFill/>
        </p:spPr>
        <p:txBody>
          <a:bodyPr wrap="square" rtlCol="0">
            <a:spAutoFit/>
          </a:bodyPr>
          <a:lstStyle/>
          <a:p>
            <a:r>
              <a:rPr lang="en-US" sz="2400" dirty="0">
                <a:latin typeface="Leelawadee" panose="020B0502040204020203" pitchFamily="34" charset="-34"/>
                <a:cs typeface="Leelawadee" panose="020B0502040204020203" pitchFamily="34" charset="-34"/>
              </a:rPr>
              <a:t>Public Infrastructure</a:t>
            </a:r>
          </a:p>
          <a:p>
            <a:endParaRPr lang="en-US" sz="2400" dirty="0">
              <a:latin typeface="Leelawadee" panose="020B0502040204020203" pitchFamily="34" charset="-34"/>
              <a:cs typeface="Leelawadee" panose="020B0502040204020203" pitchFamily="34" charset="-34"/>
            </a:endParaRPr>
          </a:p>
          <a:p>
            <a:endParaRPr lang="en-US" sz="2400" dirty="0">
              <a:latin typeface="Leelawadee" panose="020B0502040204020203" pitchFamily="34" charset="-34"/>
              <a:cs typeface="Leelawadee" panose="020B0502040204020203" pitchFamily="34" charset="-34"/>
            </a:endParaRPr>
          </a:p>
          <a:p>
            <a:r>
              <a:rPr lang="en-US" sz="2400" dirty="0">
                <a:latin typeface="Leelawadee" panose="020B0502040204020203" pitchFamily="34" charset="-34"/>
                <a:cs typeface="Leelawadee" panose="020B0502040204020203" pitchFamily="34" charset="-34"/>
              </a:rPr>
              <a:t>Planning and Administration</a:t>
            </a:r>
          </a:p>
          <a:p>
            <a:endParaRPr lang="en-US" sz="2400" dirty="0">
              <a:latin typeface="Leelawadee" panose="020B0502040204020203" pitchFamily="34" charset="-34"/>
              <a:cs typeface="Leelawadee" panose="020B0502040204020203" pitchFamily="34" charset="-34"/>
            </a:endParaRPr>
          </a:p>
          <a:p>
            <a:endParaRPr lang="en-US" sz="2400" dirty="0">
              <a:latin typeface="Leelawadee" panose="020B0502040204020203" pitchFamily="34" charset="-34"/>
              <a:cs typeface="Leelawadee" panose="020B0502040204020203" pitchFamily="34" charset="-34"/>
            </a:endParaRPr>
          </a:p>
          <a:p>
            <a:r>
              <a:rPr lang="en-US" sz="2400" dirty="0">
                <a:latin typeface="Leelawadee" panose="020B0502040204020203" pitchFamily="34" charset="-34"/>
                <a:cs typeface="Leelawadee" panose="020B0502040204020203" pitchFamily="34" charset="-34"/>
              </a:rPr>
              <a:t>Other</a:t>
            </a:r>
          </a:p>
        </p:txBody>
      </p:sp>
      <p:pic>
        <p:nvPicPr>
          <p:cNvPr id="12" name="Graphic 11" descr="Squiggle with solid fill">
            <a:extLst>
              <a:ext uri="{FF2B5EF4-FFF2-40B4-BE49-F238E27FC236}">
                <a16:creationId xmlns:a16="http://schemas.microsoft.com/office/drawing/2014/main" id="{DC86251B-BA9E-4CCC-8019-68F81F2B4ED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89221" y="4273567"/>
            <a:ext cx="914400" cy="914400"/>
          </a:xfrm>
          <a:prstGeom prst="rect">
            <a:avLst/>
          </a:prstGeom>
        </p:spPr>
      </p:pic>
      <p:pic>
        <p:nvPicPr>
          <p:cNvPr id="14" name="Graphic 13" descr="Coins with solid fill">
            <a:extLst>
              <a:ext uri="{FF2B5EF4-FFF2-40B4-BE49-F238E27FC236}">
                <a16:creationId xmlns:a16="http://schemas.microsoft.com/office/drawing/2014/main" id="{B93EFB3E-8BF7-4697-A3DC-739DE783ECB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9705" y="4220996"/>
            <a:ext cx="914400" cy="914400"/>
          </a:xfrm>
          <a:prstGeom prst="rect">
            <a:avLst/>
          </a:prstGeom>
        </p:spPr>
      </p:pic>
      <p:pic>
        <p:nvPicPr>
          <p:cNvPr id="16" name="Graphic 15" descr="Checklist with solid fill">
            <a:extLst>
              <a:ext uri="{FF2B5EF4-FFF2-40B4-BE49-F238E27FC236}">
                <a16:creationId xmlns:a16="http://schemas.microsoft.com/office/drawing/2014/main" id="{840C7AD3-EE5E-4D7D-A6BF-66176BB73C5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89221" y="3129079"/>
            <a:ext cx="914400" cy="914400"/>
          </a:xfrm>
          <a:prstGeom prst="rect">
            <a:avLst/>
          </a:prstGeom>
        </p:spPr>
      </p:pic>
      <p:pic>
        <p:nvPicPr>
          <p:cNvPr id="18" name="Graphic 17" descr="Fork In Road with solid fill">
            <a:extLst>
              <a:ext uri="{FF2B5EF4-FFF2-40B4-BE49-F238E27FC236}">
                <a16:creationId xmlns:a16="http://schemas.microsoft.com/office/drawing/2014/main" id="{69839D20-93BB-4654-9B9A-7D6E72BF615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262361" y="1984591"/>
            <a:ext cx="914400" cy="914400"/>
          </a:xfrm>
          <a:prstGeom prst="rect">
            <a:avLst/>
          </a:prstGeom>
        </p:spPr>
      </p:pic>
      <p:pic>
        <p:nvPicPr>
          <p:cNvPr id="20" name="Graphic 19" descr="Park scene with solid fill">
            <a:extLst>
              <a:ext uri="{FF2B5EF4-FFF2-40B4-BE49-F238E27FC236}">
                <a16:creationId xmlns:a16="http://schemas.microsoft.com/office/drawing/2014/main" id="{B3913BA2-3561-4955-B9A0-0CCCF09FFBF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29705" y="2971800"/>
            <a:ext cx="914400" cy="914400"/>
          </a:xfrm>
          <a:prstGeom prst="rect">
            <a:avLst/>
          </a:prstGeom>
        </p:spPr>
      </p:pic>
      <p:pic>
        <p:nvPicPr>
          <p:cNvPr id="22" name="Graphic 21" descr="House with solid fill">
            <a:extLst>
              <a:ext uri="{FF2B5EF4-FFF2-40B4-BE49-F238E27FC236}">
                <a16:creationId xmlns:a16="http://schemas.microsoft.com/office/drawing/2014/main" id="{15D5334E-4C22-4B62-9643-ECE20CB9F7D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67555" y="2122441"/>
            <a:ext cx="776550" cy="776550"/>
          </a:xfrm>
          <a:prstGeom prst="rect">
            <a:avLst/>
          </a:prstGeom>
        </p:spPr>
      </p:pic>
      <p:sp>
        <p:nvSpPr>
          <p:cNvPr id="11" name="Slide Number Placeholder 10">
            <a:extLst>
              <a:ext uri="{FF2B5EF4-FFF2-40B4-BE49-F238E27FC236}">
                <a16:creationId xmlns:a16="http://schemas.microsoft.com/office/drawing/2014/main" id="{68D4A57D-5F5C-ECAE-83D6-7359CC061C3F}"/>
              </a:ext>
            </a:extLst>
          </p:cNvPr>
          <p:cNvSpPr>
            <a:spLocks noGrp="1"/>
          </p:cNvSpPr>
          <p:nvPr>
            <p:ph type="sldNum" sz="quarter" idx="12"/>
          </p:nvPr>
        </p:nvSpPr>
        <p:spPr/>
        <p:txBody>
          <a:bodyPr/>
          <a:lstStyle/>
          <a:p>
            <a:fld id="{D2EB8A83-AC86-4192-B46A-0B91C99242F5}" type="slidenum">
              <a:rPr lang="en-US" smtClean="0"/>
              <a:t>9</a:t>
            </a:fld>
            <a:endParaRPr lang="en-US"/>
          </a:p>
        </p:txBody>
      </p:sp>
    </p:spTree>
    <p:extLst>
      <p:ext uri="{BB962C8B-B14F-4D97-AF65-F5344CB8AC3E}">
        <p14:creationId xmlns:p14="http://schemas.microsoft.com/office/powerpoint/2010/main" val="11517625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615524c5-22e9-4bcd-a893-1180a53fc7b2}" enabled="0" method="" siteId="{615524c5-22e9-4bcd-a893-1180a53fc7b2}" removed="1"/>
</clbl:labelList>
</file>

<file path=docProps/app.xml><?xml version="1.0" encoding="utf-8"?>
<Properties xmlns="http://schemas.openxmlformats.org/officeDocument/2006/extended-properties" xmlns:vt="http://schemas.openxmlformats.org/officeDocument/2006/docPropsVTypes">
  <Template>TM03457496[[fn=Parallax]]</Template>
  <TotalTime>5023</TotalTime>
  <Words>3127</Words>
  <Application>Microsoft Office PowerPoint</Application>
  <PresentationFormat>Widescreen</PresentationFormat>
  <Paragraphs>374</Paragraphs>
  <Slides>32</Slides>
  <Notes>8</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32</vt:i4>
      </vt:variant>
    </vt:vector>
  </HeadingPairs>
  <TitlesOfParts>
    <vt:vector size="46" baseType="lpstr">
      <vt:lpstr>Abadi</vt:lpstr>
      <vt:lpstr>Aptos</vt:lpstr>
      <vt:lpstr>Arial</vt:lpstr>
      <vt:lpstr>Calibri</vt:lpstr>
      <vt:lpstr>Cambria</vt:lpstr>
      <vt:lpstr>Century Gothic</vt:lpstr>
      <vt:lpstr>Corbel</vt:lpstr>
      <vt:lpstr>Courier New</vt:lpstr>
      <vt:lpstr>Google Sans</vt:lpstr>
      <vt:lpstr>IBM Plex Serif</vt:lpstr>
      <vt:lpstr>Leelawadee</vt:lpstr>
      <vt:lpstr>system-ui</vt:lpstr>
      <vt:lpstr>Wingdings</vt:lpstr>
      <vt:lpstr>Parallax</vt:lpstr>
      <vt:lpstr>Programs of HUD</vt:lpstr>
      <vt:lpstr>“Inside” HUD New England Region 1  </vt:lpstr>
      <vt:lpstr>Bangor, ME Field Office (FPM)  Jennifer Boardman   State Director Gary Fearon  Program Analyst Ann Martin  Management  Analyst</vt:lpstr>
      <vt:lpstr>HUD Office’s </vt:lpstr>
      <vt:lpstr> HUD's mission is to create strong, sustainable, inclusive communities and quality affordable homes </vt:lpstr>
      <vt:lpstr>PowerPoint Presentation</vt:lpstr>
      <vt:lpstr>PowerPoint Presentation</vt:lpstr>
      <vt:lpstr>PowerPoint Presentation</vt:lpstr>
      <vt:lpstr>PowerPoint Presentation</vt:lpstr>
      <vt:lpstr>PowerPoint Presentation</vt:lpstr>
      <vt:lpstr>Maine Entitlement Communities and Allocations</vt:lpstr>
      <vt:lpstr>State of Maine CPD Program Contact Information</vt:lpstr>
      <vt:lpstr>PowerPoint Presentation</vt:lpstr>
      <vt:lpstr>Office of Housing</vt:lpstr>
      <vt:lpstr>Housing Counseling </vt:lpstr>
      <vt:lpstr>Office of Public and Indian Housing</vt:lpstr>
      <vt:lpstr>Office of Public and Indian Housing  FY24 PHA Allocations</vt:lpstr>
      <vt:lpstr>Office of Public and Indian Housing (PIH) </vt:lpstr>
      <vt:lpstr>Office of Multifamily Housing</vt:lpstr>
      <vt:lpstr>Multifamily Housing – Maine Numbers</vt:lpstr>
      <vt:lpstr>Multifamily Housing: Section 202 &amp; 811 Overview</vt:lpstr>
      <vt:lpstr>Office of Fair Housing and Equal Opportunity</vt:lpstr>
      <vt:lpstr>Office of Fair Housing and Equal Opportunity  Maine Statistics</vt:lpstr>
      <vt:lpstr>Office of Fair Housing and Equal Opportunity</vt:lpstr>
      <vt:lpstr>Policy Development and Research (PD&amp;R)</vt:lpstr>
      <vt:lpstr>DCTA Eligible Applicants in Maine  </vt:lpstr>
      <vt:lpstr>Office of the Secretary &amp; Deputy Secretary</vt:lpstr>
      <vt:lpstr>Lead Hazard Control and Healthy Homes Program </vt:lpstr>
      <vt:lpstr>FEMA Mission</vt:lpstr>
      <vt:lpstr>FEMA Declared Recent Disasters in Maine</vt:lpstr>
      <vt:lpstr>Any Questions? </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Fearon, Gary J</dc:creator>
  <cp:lastModifiedBy>Fearon, Gary J</cp:lastModifiedBy>
  <cp:revision>2</cp:revision>
  <dcterms:created xsi:type="dcterms:W3CDTF">2024-12-18T16:31:10Z</dcterms:created>
  <dcterms:modified xsi:type="dcterms:W3CDTF">2025-02-10T13:56:10Z</dcterms:modified>
</cp:coreProperties>
</file>