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7" r:id="rId4"/>
    <p:sldId id="258" r:id="rId5"/>
    <p:sldId id="259" r:id="rId6"/>
    <p:sldId id="273" r:id="rId7"/>
    <p:sldId id="261" r:id="rId8"/>
    <p:sldId id="269" r:id="rId9"/>
    <p:sldId id="270" r:id="rId10"/>
    <p:sldId id="267" r:id="rId11"/>
    <p:sldId id="262" r:id="rId12"/>
    <p:sldId id="263" r:id="rId13"/>
    <p:sldId id="271" r:id="rId14"/>
    <p:sldId id="264" r:id="rId15"/>
    <p:sldId id="276" r:id="rId16"/>
    <p:sldId id="279" r:id="rId17"/>
    <p:sldId id="275" r:id="rId18"/>
    <p:sldId id="274" r:id="rId19"/>
    <p:sldId id="277" r:id="rId20"/>
    <p:sldId id="278"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EC6C1-ECDC-4E1E-A48E-95234158495A}" v="22" dt="2025-03-19T11:32:46.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2615" autoAdjust="0"/>
  </p:normalViewPr>
  <p:slideViewPr>
    <p:cSldViewPr snapToGrid="0">
      <p:cViewPr>
        <p:scale>
          <a:sx n="100" d="100"/>
          <a:sy n="10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Nutt" userId="e0429c9a-c01e-4d38-bc1f-fd1e4f259c52" providerId="ADAL" clId="{737EC6C1-ECDC-4E1E-A48E-95234158495A}"/>
    <pc:docChg chg="undo custSel addSld delSld modSld sldOrd">
      <pc:chgData name="Charlotte Nutt" userId="e0429c9a-c01e-4d38-bc1f-fd1e4f259c52" providerId="ADAL" clId="{737EC6C1-ECDC-4E1E-A48E-95234158495A}" dt="2025-03-19T11:33:22.996" v="2611" actId="403"/>
      <pc:docMkLst>
        <pc:docMk/>
      </pc:docMkLst>
      <pc:sldChg chg="addSp modSp mod setBg">
        <pc:chgData name="Charlotte Nutt" userId="e0429c9a-c01e-4d38-bc1f-fd1e4f259c52" providerId="ADAL" clId="{737EC6C1-ECDC-4E1E-A48E-95234158495A}" dt="2025-03-18T16:28:50.808" v="2337" actId="403"/>
        <pc:sldMkLst>
          <pc:docMk/>
          <pc:sldMk cId="3880450439" sldId="256"/>
        </pc:sldMkLst>
        <pc:spChg chg="mod">
          <ac:chgData name="Charlotte Nutt" userId="e0429c9a-c01e-4d38-bc1f-fd1e4f259c52" providerId="ADAL" clId="{737EC6C1-ECDC-4E1E-A48E-95234158495A}" dt="2025-03-18T16:28:44.853" v="2332" actId="26606"/>
          <ac:spMkLst>
            <pc:docMk/>
            <pc:sldMk cId="3880450439" sldId="256"/>
            <ac:spMk id="2" creationId="{19083D12-1842-2988-D3A2-187CCBD45CDC}"/>
          </ac:spMkLst>
        </pc:spChg>
        <pc:spChg chg="mod">
          <ac:chgData name="Charlotte Nutt" userId="e0429c9a-c01e-4d38-bc1f-fd1e4f259c52" providerId="ADAL" clId="{737EC6C1-ECDC-4E1E-A48E-95234158495A}" dt="2025-03-18T16:28:50.808" v="2337" actId="403"/>
          <ac:spMkLst>
            <pc:docMk/>
            <pc:sldMk cId="3880450439" sldId="256"/>
            <ac:spMk id="3" creationId="{BAD562EB-B1BD-5D3E-42E4-9668FE5B8DAA}"/>
          </ac:spMkLst>
        </pc:spChg>
        <pc:spChg chg="add">
          <ac:chgData name="Charlotte Nutt" userId="e0429c9a-c01e-4d38-bc1f-fd1e4f259c52" providerId="ADAL" clId="{737EC6C1-ECDC-4E1E-A48E-95234158495A}" dt="2025-03-18T16:28:44.853" v="2332" actId="26606"/>
          <ac:spMkLst>
            <pc:docMk/>
            <pc:sldMk cId="3880450439" sldId="256"/>
            <ac:spMk id="10" creationId="{19D32F93-50AC-4C46-A5DB-291C60DDB7BD}"/>
          </ac:spMkLst>
        </pc:spChg>
        <pc:spChg chg="add">
          <ac:chgData name="Charlotte Nutt" userId="e0429c9a-c01e-4d38-bc1f-fd1e4f259c52" providerId="ADAL" clId="{737EC6C1-ECDC-4E1E-A48E-95234158495A}" dt="2025-03-18T16:28:44.853" v="2332" actId="26606"/>
          <ac:spMkLst>
            <pc:docMk/>
            <pc:sldMk cId="3880450439" sldId="256"/>
            <ac:spMk id="12" creationId="{827DC2C4-B485-428A-BF4A-472D2967F47F}"/>
          </ac:spMkLst>
        </pc:spChg>
        <pc:spChg chg="add">
          <ac:chgData name="Charlotte Nutt" userId="e0429c9a-c01e-4d38-bc1f-fd1e4f259c52" providerId="ADAL" clId="{737EC6C1-ECDC-4E1E-A48E-95234158495A}" dt="2025-03-18T16:28:44.853" v="2332" actId="26606"/>
          <ac:spMkLst>
            <pc:docMk/>
            <pc:sldMk cId="3880450439" sldId="256"/>
            <ac:spMk id="14" creationId="{EE04B5EB-F158-4507-90DD-BD23620C7CC9}"/>
          </ac:spMkLst>
        </pc:spChg>
        <pc:picChg chg="add mod ord">
          <ac:chgData name="Charlotte Nutt" userId="e0429c9a-c01e-4d38-bc1f-fd1e4f259c52" providerId="ADAL" clId="{737EC6C1-ECDC-4E1E-A48E-95234158495A}" dt="2025-03-18T16:28:44.853" v="2332" actId="26606"/>
          <ac:picMkLst>
            <pc:docMk/>
            <pc:sldMk cId="3880450439" sldId="256"/>
            <ac:picMk id="5" creationId="{370D3645-FC90-5B5D-C373-598F1A81A545}"/>
          </ac:picMkLst>
        </pc:picChg>
      </pc:sldChg>
      <pc:sldChg chg="addSp modSp mod setBg">
        <pc:chgData name="Charlotte Nutt" userId="e0429c9a-c01e-4d38-bc1f-fd1e4f259c52" providerId="ADAL" clId="{737EC6C1-ECDC-4E1E-A48E-95234158495A}" dt="2025-03-18T16:35:10.443" v="2355" actId="20577"/>
        <pc:sldMkLst>
          <pc:docMk/>
          <pc:sldMk cId="2609740157" sldId="257"/>
        </pc:sldMkLst>
        <pc:spChg chg="mod">
          <ac:chgData name="Charlotte Nutt" userId="e0429c9a-c01e-4d38-bc1f-fd1e4f259c52" providerId="ADAL" clId="{737EC6C1-ECDC-4E1E-A48E-95234158495A}" dt="2025-03-18T16:29:21.765" v="2338" actId="26606"/>
          <ac:spMkLst>
            <pc:docMk/>
            <pc:sldMk cId="2609740157" sldId="257"/>
            <ac:spMk id="2" creationId="{1AEA141C-2821-A25D-6769-B178E038C8CE}"/>
          </ac:spMkLst>
        </pc:spChg>
        <pc:spChg chg="mod">
          <ac:chgData name="Charlotte Nutt" userId="e0429c9a-c01e-4d38-bc1f-fd1e4f259c52" providerId="ADAL" clId="{737EC6C1-ECDC-4E1E-A48E-95234158495A}" dt="2025-03-18T16:35:10.443" v="2355" actId="20577"/>
          <ac:spMkLst>
            <pc:docMk/>
            <pc:sldMk cId="2609740157" sldId="257"/>
            <ac:spMk id="3" creationId="{E1F4AC40-634E-DEBA-D567-ADDBE3DCC187}"/>
          </ac:spMkLst>
        </pc:spChg>
        <pc:spChg chg="add">
          <ac:chgData name="Charlotte Nutt" userId="e0429c9a-c01e-4d38-bc1f-fd1e4f259c52" providerId="ADAL" clId="{737EC6C1-ECDC-4E1E-A48E-95234158495A}" dt="2025-03-18T16:29:21.765" v="2338" actId="26606"/>
          <ac:spMkLst>
            <pc:docMk/>
            <pc:sldMk cId="2609740157" sldId="257"/>
            <ac:spMk id="8" creationId="{081EA652-8C6A-4E69-BEB9-170809474553}"/>
          </ac:spMkLst>
        </pc:spChg>
        <pc:spChg chg="add">
          <ac:chgData name="Charlotte Nutt" userId="e0429c9a-c01e-4d38-bc1f-fd1e4f259c52" providerId="ADAL" clId="{737EC6C1-ECDC-4E1E-A48E-95234158495A}" dt="2025-03-18T16:29:21.765" v="2338" actId="26606"/>
          <ac:spMkLst>
            <pc:docMk/>
            <pc:sldMk cId="2609740157" sldId="257"/>
            <ac:spMk id="10" creationId="{5298780A-33B9-4EA2-8F67-DE68AD62841B}"/>
          </ac:spMkLst>
        </pc:spChg>
        <pc:spChg chg="add">
          <ac:chgData name="Charlotte Nutt" userId="e0429c9a-c01e-4d38-bc1f-fd1e4f259c52" providerId="ADAL" clId="{737EC6C1-ECDC-4E1E-A48E-95234158495A}" dt="2025-03-18T16:29:21.765" v="2338" actId="26606"/>
          <ac:spMkLst>
            <pc:docMk/>
            <pc:sldMk cId="2609740157" sldId="257"/>
            <ac:spMk id="12" creationId="{7F488E8B-4E1E-4402-8935-D4E6C02615C7}"/>
          </ac:spMkLst>
        </pc:spChg>
        <pc:cxnChg chg="add">
          <ac:chgData name="Charlotte Nutt" userId="e0429c9a-c01e-4d38-bc1f-fd1e4f259c52" providerId="ADAL" clId="{737EC6C1-ECDC-4E1E-A48E-95234158495A}" dt="2025-03-18T16:29:21.765" v="2338" actId="26606"/>
          <ac:cxnSpMkLst>
            <pc:docMk/>
            <pc:sldMk cId="2609740157" sldId="257"/>
            <ac:cxnSpMk id="14" creationId="{23AAC9B5-8015-485C-ACF9-A750390E9A56}"/>
          </ac:cxnSpMkLst>
        </pc:cxnChg>
      </pc:sldChg>
      <pc:sldChg chg="addSp modSp mod">
        <pc:chgData name="Charlotte Nutt" userId="e0429c9a-c01e-4d38-bc1f-fd1e4f259c52" providerId="ADAL" clId="{737EC6C1-ECDC-4E1E-A48E-95234158495A}" dt="2025-03-18T16:30:11.569" v="2348" actId="20577"/>
        <pc:sldMkLst>
          <pc:docMk/>
          <pc:sldMk cId="2334161" sldId="259"/>
        </pc:sldMkLst>
        <pc:spChg chg="add mod">
          <ac:chgData name="Charlotte Nutt" userId="e0429c9a-c01e-4d38-bc1f-fd1e4f259c52" providerId="ADAL" clId="{737EC6C1-ECDC-4E1E-A48E-95234158495A}" dt="2025-03-18T16:30:11.569" v="2348" actId="20577"/>
          <ac:spMkLst>
            <pc:docMk/>
            <pc:sldMk cId="2334161" sldId="259"/>
            <ac:spMk id="6" creationId="{C8A00EFE-522D-F184-EAD8-00C7D438B566}"/>
          </ac:spMkLst>
        </pc:spChg>
      </pc:sldChg>
      <pc:sldChg chg="modSp new del mod">
        <pc:chgData name="Charlotte Nutt" userId="e0429c9a-c01e-4d38-bc1f-fd1e4f259c52" providerId="ADAL" clId="{737EC6C1-ECDC-4E1E-A48E-95234158495A}" dt="2025-03-17T13:42:35.197" v="266" actId="2696"/>
        <pc:sldMkLst>
          <pc:docMk/>
          <pc:sldMk cId="2623905439" sldId="260"/>
        </pc:sldMkLst>
      </pc:sldChg>
      <pc:sldChg chg="modSp add del mod">
        <pc:chgData name="Charlotte Nutt" userId="e0429c9a-c01e-4d38-bc1f-fd1e4f259c52" providerId="ADAL" clId="{737EC6C1-ECDC-4E1E-A48E-95234158495A}" dt="2025-03-18T16:41:31.729" v="2429" actId="20577"/>
        <pc:sldMkLst>
          <pc:docMk/>
          <pc:sldMk cId="372706365" sldId="261"/>
        </pc:sldMkLst>
        <pc:spChg chg="mod">
          <ac:chgData name="Charlotte Nutt" userId="e0429c9a-c01e-4d38-bc1f-fd1e4f259c52" providerId="ADAL" clId="{737EC6C1-ECDC-4E1E-A48E-95234158495A}" dt="2025-03-17T13:42:30.172" v="264"/>
          <ac:spMkLst>
            <pc:docMk/>
            <pc:sldMk cId="372706365" sldId="261"/>
            <ac:spMk id="2" creationId="{6BAC3CFB-457A-9C89-A019-DDCC136DBA08}"/>
          </ac:spMkLst>
        </pc:spChg>
        <pc:spChg chg="mod">
          <ac:chgData name="Charlotte Nutt" userId="e0429c9a-c01e-4d38-bc1f-fd1e4f259c52" providerId="ADAL" clId="{737EC6C1-ECDC-4E1E-A48E-95234158495A}" dt="2025-03-18T16:41:31.729" v="2429" actId="20577"/>
          <ac:spMkLst>
            <pc:docMk/>
            <pc:sldMk cId="372706365" sldId="261"/>
            <ac:spMk id="10" creationId="{CD84CE1D-1D0D-5650-7A2D-F0BEDD706923}"/>
          </ac:spMkLst>
        </pc:spChg>
      </pc:sldChg>
      <pc:sldChg chg="add del">
        <pc:chgData name="Charlotte Nutt" userId="e0429c9a-c01e-4d38-bc1f-fd1e4f259c52" providerId="ADAL" clId="{737EC6C1-ECDC-4E1E-A48E-95234158495A}" dt="2025-03-17T13:42:30.250" v="265"/>
        <pc:sldMkLst>
          <pc:docMk/>
          <pc:sldMk cId="3102224238" sldId="262"/>
        </pc:sldMkLst>
      </pc:sldChg>
      <pc:sldChg chg="add del">
        <pc:chgData name="Charlotte Nutt" userId="e0429c9a-c01e-4d38-bc1f-fd1e4f259c52" providerId="ADAL" clId="{737EC6C1-ECDC-4E1E-A48E-95234158495A}" dt="2025-03-17T13:42:30.250" v="265"/>
        <pc:sldMkLst>
          <pc:docMk/>
          <pc:sldMk cId="2738576546" sldId="263"/>
        </pc:sldMkLst>
      </pc:sldChg>
      <pc:sldChg chg="add del">
        <pc:chgData name="Charlotte Nutt" userId="e0429c9a-c01e-4d38-bc1f-fd1e4f259c52" providerId="ADAL" clId="{737EC6C1-ECDC-4E1E-A48E-95234158495A}" dt="2025-03-17T13:42:30.250" v="265"/>
        <pc:sldMkLst>
          <pc:docMk/>
          <pc:sldMk cId="3200056075" sldId="264"/>
        </pc:sldMkLst>
      </pc:sldChg>
      <pc:sldChg chg="modSp add del mod">
        <pc:chgData name="Charlotte Nutt" userId="e0429c9a-c01e-4d38-bc1f-fd1e4f259c52" providerId="ADAL" clId="{737EC6C1-ECDC-4E1E-A48E-95234158495A}" dt="2025-03-18T16:50:05.383" v="2434" actId="1076"/>
        <pc:sldMkLst>
          <pc:docMk/>
          <pc:sldMk cId="4059369927" sldId="267"/>
        </pc:sldMkLst>
        <pc:spChg chg="mod">
          <ac:chgData name="Charlotte Nutt" userId="e0429c9a-c01e-4d38-bc1f-fd1e4f259c52" providerId="ADAL" clId="{737EC6C1-ECDC-4E1E-A48E-95234158495A}" dt="2025-03-17T13:42:30.172" v="264"/>
          <ac:spMkLst>
            <pc:docMk/>
            <pc:sldMk cId="4059369927" sldId="267"/>
            <ac:spMk id="3" creationId="{AA4DCFAE-4575-D906-3722-253682DF25BB}"/>
          </ac:spMkLst>
        </pc:spChg>
        <pc:picChg chg="mod">
          <ac:chgData name="Charlotte Nutt" userId="e0429c9a-c01e-4d38-bc1f-fd1e4f259c52" providerId="ADAL" clId="{737EC6C1-ECDC-4E1E-A48E-95234158495A}" dt="2025-03-18T16:49:59.474" v="2433" actId="1076"/>
          <ac:picMkLst>
            <pc:docMk/>
            <pc:sldMk cId="4059369927" sldId="267"/>
            <ac:picMk id="18" creationId="{1323CF17-653F-8517-F2AA-5C43C4D26E33}"/>
          </ac:picMkLst>
        </pc:picChg>
        <pc:picChg chg="mod">
          <ac:chgData name="Charlotte Nutt" userId="e0429c9a-c01e-4d38-bc1f-fd1e4f259c52" providerId="ADAL" clId="{737EC6C1-ECDC-4E1E-A48E-95234158495A}" dt="2025-03-18T16:50:05.383" v="2434" actId="1076"/>
          <ac:picMkLst>
            <pc:docMk/>
            <pc:sldMk cId="4059369927" sldId="267"/>
            <ac:picMk id="22" creationId="{A722430B-1F6C-32E6-05F1-3D2BB4D6FD69}"/>
          </ac:picMkLst>
        </pc:picChg>
      </pc:sldChg>
      <pc:sldChg chg="add del">
        <pc:chgData name="Charlotte Nutt" userId="e0429c9a-c01e-4d38-bc1f-fd1e4f259c52" providerId="ADAL" clId="{737EC6C1-ECDC-4E1E-A48E-95234158495A}" dt="2025-03-17T13:42:30.250" v="265"/>
        <pc:sldMkLst>
          <pc:docMk/>
          <pc:sldMk cId="3422174161" sldId="269"/>
        </pc:sldMkLst>
      </pc:sldChg>
      <pc:sldChg chg="add del">
        <pc:chgData name="Charlotte Nutt" userId="e0429c9a-c01e-4d38-bc1f-fd1e4f259c52" providerId="ADAL" clId="{737EC6C1-ECDC-4E1E-A48E-95234158495A}" dt="2025-03-17T13:42:30.250" v="265"/>
        <pc:sldMkLst>
          <pc:docMk/>
          <pc:sldMk cId="4191880052" sldId="270"/>
        </pc:sldMkLst>
      </pc:sldChg>
      <pc:sldChg chg="modSp add del mod">
        <pc:chgData name="Charlotte Nutt" userId="e0429c9a-c01e-4d38-bc1f-fd1e4f259c52" providerId="ADAL" clId="{737EC6C1-ECDC-4E1E-A48E-95234158495A}" dt="2025-03-17T13:42:30.250" v="265"/>
        <pc:sldMkLst>
          <pc:docMk/>
          <pc:sldMk cId="3990503669" sldId="271"/>
        </pc:sldMkLst>
        <pc:spChg chg="mod">
          <ac:chgData name="Charlotte Nutt" userId="e0429c9a-c01e-4d38-bc1f-fd1e4f259c52" providerId="ADAL" clId="{737EC6C1-ECDC-4E1E-A48E-95234158495A}" dt="2025-03-17T13:42:30.172" v="264"/>
          <ac:spMkLst>
            <pc:docMk/>
            <pc:sldMk cId="3990503669" sldId="271"/>
            <ac:spMk id="4" creationId="{11ED7D5B-749E-141C-00D0-E6A68374EE4E}"/>
          </ac:spMkLst>
        </pc:spChg>
      </pc:sldChg>
      <pc:sldChg chg="modSp add del mod">
        <pc:chgData name="Charlotte Nutt" userId="e0429c9a-c01e-4d38-bc1f-fd1e4f259c52" providerId="ADAL" clId="{737EC6C1-ECDC-4E1E-A48E-95234158495A}" dt="2025-03-17T15:03:42.861" v="300" actId="2696"/>
        <pc:sldMkLst>
          <pc:docMk/>
          <pc:sldMk cId="591076024" sldId="272"/>
        </pc:sldMkLst>
      </pc:sldChg>
      <pc:sldChg chg="modSp add mod">
        <pc:chgData name="Charlotte Nutt" userId="e0429c9a-c01e-4d38-bc1f-fd1e4f259c52" providerId="ADAL" clId="{737EC6C1-ECDC-4E1E-A48E-95234158495A}" dt="2025-03-17T14:35:39.531" v="299" actId="1076"/>
        <pc:sldMkLst>
          <pc:docMk/>
          <pc:sldMk cId="2308567206" sldId="273"/>
        </pc:sldMkLst>
        <pc:picChg chg="mod">
          <ac:chgData name="Charlotte Nutt" userId="e0429c9a-c01e-4d38-bc1f-fd1e4f259c52" providerId="ADAL" clId="{737EC6C1-ECDC-4E1E-A48E-95234158495A}" dt="2025-03-17T14:35:39.531" v="299" actId="1076"/>
          <ac:picMkLst>
            <pc:docMk/>
            <pc:sldMk cId="2308567206" sldId="273"/>
            <ac:picMk id="16" creationId="{F22CB652-851F-B47F-B98A-4AA230D27CF4}"/>
          </ac:picMkLst>
        </pc:picChg>
        <pc:picChg chg="mod">
          <ac:chgData name="Charlotte Nutt" userId="e0429c9a-c01e-4d38-bc1f-fd1e4f259c52" providerId="ADAL" clId="{737EC6C1-ECDC-4E1E-A48E-95234158495A}" dt="2025-03-17T14:35:39.531" v="299" actId="1076"/>
          <ac:picMkLst>
            <pc:docMk/>
            <pc:sldMk cId="2308567206" sldId="273"/>
            <ac:picMk id="18" creationId="{AE5735F7-5A2C-6D70-1362-4CB535EE2894}"/>
          </ac:picMkLst>
        </pc:picChg>
        <pc:picChg chg="mod">
          <ac:chgData name="Charlotte Nutt" userId="e0429c9a-c01e-4d38-bc1f-fd1e4f259c52" providerId="ADAL" clId="{737EC6C1-ECDC-4E1E-A48E-95234158495A}" dt="2025-03-17T14:35:39.531" v="299" actId="1076"/>
          <ac:picMkLst>
            <pc:docMk/>
            <pc:sldMk cId="2308567206" sldId="273"/>
            <ac:picMk id="21" creationId="{85FCC6A2-69BF-96FA-6F8F-1B851F287331}"/>
          </ac:picMkLst>
        </pc:picChg>
      </pc:sldChg>
      <pc:sldChg chg="addSp delSp modSp new mod modNotesTx">
        <pc:chgData name="Charlotte Nutt" userId="e0429c9a-c01e-4d38-bc1f-fd1e4f259c52" providerId="ADAL" clId="{737EC6C1-ECDC-4E1E-A48E-95234158495A}" dt="2025-03-18T17:21:08.441" v="2469" actId="27636"/>
        <pc:sldMkLst>
          <pc:docMk/>
          <pc:sldMk cId="1622124761" sldId="274"/>
        </pc:sldMkLst>
        <pc:spChg chg="mod">
          <ac:chgData name="Charlotte Nutt" userId="e0429c9a-c01e-4d38-bc1f-fd1e4f259c52" providerId="ADAL" clId="{737EC6C1-ECDC-4E1E-A48E-95234158495A}" dt="2025-03-18T17:21:08.441" v="2469" actId="27636"/>
          <ac:spMkLst>
            <pc:docMk/>
            <pc:sldMk cId="1622124761" sldId="274"/>
            <ac:spMk id="3" creationId="{23FB9EAB-7187-6995-13CA-FF4A55BD6888}"/>
          </ac:spMkLst>
        </pc:spChg>
        <pc:spChg chg="add mod">
          <ac:chgData name="Charlotte Nutt" userId="e0429c9a-c01e-4d38-bc1f-fd1e4f259c52" providerId="ADAL" clId="{737EC6C1-ECDC-4E1E-A48E-95234158495A}" dt="2025-03-17T16:20:08.637" v="462" actId="113"/>
          <ac:spMkLst>
            <pc:docMk/>
            <pc:sldMk cId="1622124761" sldId="274"/>
            <ac:spMk id="6" creationId="{B90D6EB2-4E2A-013D-325F-FAE46EEA68C4}"/>
          </ac:spMkLst>
        </pc:spChg>
        <pc:spChg chg="add mod">
          <ac:chgData name="Charlotte Nutt" userId="e0429c9a-c01e-4d38-bc1f-fd1e4f259c52" providerId="ADAL" clId="{737EC6C1-ECDC-4E1E-A48E-95234158495A}" dt="2025-03-17T16:20:19.517" v="470" actId="20577"/>
          <ac:spMkLst>
            <pc:docMk/>
            <pc:sldMk cId="1622124761" sldId="274"/>
            <ac:spMk id="7" creationId="{22F6D919-2F7C-4629-5554-2BDB30FA259E}"/>
          </ac:spMkLst>
        </pc:spChg>
        <pc:spChg chg="add mod">
          <ac:chgData name="Charlotte Nutt" userId="e0429c9a-c01e-4d38-bc1f-fd1e4f259c52" providerId="ADAL" clId="{737EC6C1-ECDC-4E1E-A48E-95234158495A}" dt="2025-03-17T17:39:23.552" v="1899" actId="14100"/>
          <ac:spMkLst>
            <pc:docMk/>
            <pc:sldMk cId="1622124761" sldId="274"/>
            <ac:spMk id="8" creationId="{18795F39-5D2E-03BF-D4FF-881E7533F127}"/>
          </ac:spMkLst>
        </pc:spChg>
        <pc:picChg chg="add mod">
          <ac:chgData name="Charlotte Nutt" userId="e0429c9a-c01e-4d38-bc1f-fd1e4f259c52" providerId="ADAL" clId="{737EC6C1-ECDC-4E1E-A48E-95234158495A}" dt="2025-03-17T17:03:55.238" v="975" actId="1076"/>
          <ac:picMkLst>
            <pc:docMk/>
            <pc:sldMk cId="1622124761" sldId="274"/>
            <ac:picMk id="5" creationId="{161F1D3A-CE9A-55C3-4775-0571C243E0DB}"/>
          </ac:picMkLst>
        </pc:picChg>
      </pc:sldChg>
      <pc:sldChg chg="addSp delSp modSp add mod ord">
        <pc:chgData name="Charlotte Nutt" userId="e0429c9a-c01e-4d38-bc1f-fd1e4f259c52" providerId="ADAL" clId="{737EC6C1-ECDC-4E1E-A48E-95234158495A}" dt="2025-03-18T17:14:38.286" v="2454" actId="20577"/>
        <pc:sldMkLst>
          <pc:docMk/>
          <pc:sldMk cId="2960543356" sldId="275"/>
        </pc:sldMkLst>
        <pc:spChg chg="mod">
          <ac:chgData name="Charlotte Nutt" userId="e0429c9a-c01e-4d38-bc1f-fd1e4f259c52" providerId="ADAL" clId="{737EC6C1-ECDC-4E1E-A48E-95234158495A}" dt="2025-03-18T17:14:38.286" v="2454" actId="20577"/>
          <ac:spMkLst>
            <pc:docMk/>
            <pc:sldMk cId="2960543356" sldId="275"/>
            <ac:spMk id="3" creationId="{B788F128-0278-2EFE-B066-4A1AD9935900}"/>
          </ac:spMkLst>
        </pc:spChg>
        <pc:spChg chg="add mod">
          <ac:chgData name="Charlotte Nutt" userId="e0429c9a-c01e-4d38-bc1f-fd1e4f259c52" providerId="ADAL" clId="{737EC6C1-ECDC-4E1E-A48E-95234158495A}" dt="2025-03-17T17:04:00.969" v="976"/>
          <ac:spMkLst>
            <pc:docMk/>
            <pc:sldMk cId="2960543356" sldId="275"/>
            <ac:spMk id="5" creationId="{BED3D190-E66B-9183-37F8-879DD2488067}"/>
          </ac:spMkLst>
        </pc:spChg>
        <pc:spChg chg="add mod">
          <ac:chgData name="Charlotte Nutt" userId="e0429c9a-c01e-4d38-bc1f-fd1e4f259c52" providerId="ADAL" clId="{737EC6C1-ECDC-4E1E-A48E-95234158495A}" dt="2025-03-17T17:04:00.969" v="976"/>
          <ac:spMkLst>
            <pc:docMk/>
            <pc:sldMk cId="2960543356" sldId="275"/>
            <ac:spMk id="6" creationId="{DF7B2C97-1132-7F64-88AB-919EB46F6A43}"/>
          </ac:spMkLst>
        </pc:spChg>
        <pc:spChg chg="add mod">
          <ac:chgData name="Charlotte Nutt" userId="e0429c9a-c01e-4d38-bc1f-fd1e4f259c52" providerId="ADAL" clId="{737EC6C1-ECDC-4E1E-A48E-95234158495A}" dt="2025-03-17T17:39:48" v="1914" actId="20577"/>
          <ac:spMkLst>
            <pc:docMk/>
            <pc:sldMk cId="2960543356" sldId="275"/>
            <ac:spMk id="9" creationId="{E4CD1A0A-855E-178B-BA8C-70828EAD55CF}"/>
          </ac:spMkLst>
        </pc:spChg>
        <pc:picChg chg="add mod">
          <ac:chgData name="Charlotte Nutt" userId="e0429c9a-c01e-4d38-bc1f-fd1e4f259c52" providerId="ADAL" clId="{737EC6C1-ECDC-4E1E-A48E-95234158495A}" dt="2025-03-17T17:04:00.969" v="976"/>
          <ac:picMkLst>
            <pc:docMk/>
            <pc:sldMk cId="2960543356" sldId="275"/>
            <ac:picMk id="4" creationId="{98EF6A40-90D6-8BBA-8E01-C8C6F65CB1B9}"/>
          </ac:picMkLst>
        </pc:picChg>
      </pc:sldChg>
      <pc:sldChg chg="addSp delSp modSp new mod ord">
        <pc:chgData name="Charlotte Nutt" userId="e0429c9a-c01e-4d38-bc1f-fd1e4f259c52" providerId="ADAL" clId="{737EC6C1-ECDC-4E1E-A48E-95234158495A}" dt="2025-03-17T17:39:02.104" v="1880" actId="478"/>
        <pc:sldMkLst>
          <pc:docMk/>
          <pc:sldMk cId="1663115724" sldId="276"/>
        </pc:sldMkLst>
        <pc:spChg chg="mod">
          <ac:chgData name="Charlotte Nutt" userId="e0429c9a-c01e-4d38-bc1f-fd1e4f259c52" providerId="ADAL" clId="{737EC6C1-ECDC-4E1E-A48E-95234158495A}" dt="2025-03-17T17:37:12.412" v="1871" actId="20577"/>
          <ac:spMkLst>
            <pc:docMk/>
            <pc:sldMk cId="1663115724" sldId="276"/>
            <ac:spMk id="3" creationId="{82B3D388-AA97-5133-FE01-8E514707E193}"/>
          </ac:spMkLst>
        </pc:spChg>
        <pc:spChg chg="add mod">
          <ac:chgData name="Charlotte Nutt" userId="e0429c9a-c01e-4d38-bc1f-fd1e4f259c52" providerId="ADAL" clId="{737EC6C1-ECDC-4E1E-A48E-95234158495A}" dt="2025-03-17T17:38:59.305" v="1879" actId="113"/>
          <ac:spMkLst>
            <pc:docMk/>
            <pc:sldMk cId="1663115724" sldId="276"/>
            <ac:spMk id="4" creationId="{050309A5-A6FE-BBCE-4ECC-6F3482133BEA}"/>
          </ac:spMkLst>
        </pc:spChg>
      </pc:sldChg>
      <pc:sldChg chg="addSp delSp modSp new mod">
        <pc:chgData name="Charlotte Nutt" userId="e0429c9a-c01e-4d38-bc1f-fd1e4f259c52" providerId="ADAL" clId="{737EC6C1-ECDC-4E1E-A48E-95234158495A}" dt="2025-03-18T14:04:01.807" v="2303" actId="6549"/>
        <pc:sldMkLst>
          <pc:docMk/>
          <pc:sldMk cId="2580590169" sldId="277"/>
        </pc:sldMkLst>
        <pc:spChg chg="mod">
          <ac:chgData name="Charlotte Nutt" userId="e0429c9a-c01e-4d38-bc1f-fd1e4f259c52" providerId="ADAL" clId="{737EC6C1-ECDC-4E1E-A48E-95234158495A}" dt="2025-03-18T14:04:01.807" v="2303" actId="6549"/>
          <ac:spMkLst>
            <pc:docMk/>
            <pc:sldMk cId="2580590169" sldId="277"/>
            <ac:spMk id="3" creationId="{039BC65E-CC73-5CBB-9F47-FDB6D8F7E062}"/>
          </ac:spMkLst>
        </pc:spChg>
        <pc:spChg chg="add mod">
          <ac:chgData name="Charlotte Nutt" userId="e0429c9a-c01e-4d38-bc1f-fd1e4f259c52" providerId="ADAL" clId="{737EC6C1-ECDC-4E1E-A48E-95234158495A}" dt="2025-03-17T17:46:34.968" v="1926" actId="20577"/>
          <ac:spMkLst>
            <pc:docMk/>
            <pc:sldMk cId="2580590169" sldId="277"/>
            <ac:spMk id="6" creationId="{5F3846F5-A4DD-576E-D1EB-2BC427321B27}"/>
          </ac:spMkLst>
        </pc:spChg>
      </pc:sldChg>
      <pc:sldChg chg="addSp delSp modSp new add del mod">
        <pc:chgData name="Charlotte Nutt" userId="e0429c9a-c01e-4d38-bc1f-fd1e4f259c52" providerId="ADAL" clId="{737EC6C1-ECDC-4E1E-A48E-95234158495A}" dt="2025-03-18T17:24:31.827" v="2504" actId="2696"/>
        <pc:sldMkLst>
          <pc:docMk/>
          <pc:sldMk cId="1022173551" sldId="278"/>
        </pc:sldMkLst>
        <pc:spChg chg="mod">
          <ac:chgData name="Charlotte Nutt" userId="e0429c9a-c01e-4d38-bc1f-fd1e4f259c52" providerId="ADAL" clId="{737EC6C1-ECDC-4E1E-A48E-95234158495A}" dt="2025-03-18T17:24:21.444" v="2502" actId="20577"/>
          <ac:spMkLst>
            <pc:docMk/>
            <pc:sldMk cId="1022173551" sldId="278"/>
            <ac:spMk id="3" creationId="{2AA51721-39E8-4520-9DCB-41F5338B1CBF}"/>
          </ac:spMkLst>
        </pc:spChg>
        <pc:spChg chg="add mod">
          <ac:chgData name="Charlotte Nutt" userId="e0429c9a-c01e-4d38-bc1f-fd1e4f259c52" providerId="ADAL" clId="{737EC6C1-ECDC-4E1E-A48E-95234158495A}" dt="2025-03-17T17:46:53.443" v="1950" actId="20577"/>
          <ac:spMkLst>
            <pc:docMk/>
            <pc:sldMk cId="1022173551" sldId="278"/>
            <ac:spMk id="6" creationId="{2761FFFD-FE6A-1A5E-B64D-85FBBF890CC8}"/>
          </ac:spMkLst>
        </pc:spChg>
      </pc:sldChg>
      <pc:sldChg chg="addSp delSp modSp new mod">
        <pc:chgData name="Charlotte Nutt" userId="e0429c9a-c01e-4d38-bc1f-fd1e4f259c52" providerId="ADAL" clId="{737EC6C1-ECDC-4E1E-A48E-95234158495A}" dt="2025-03-18T17:03:50.821" v="2451" actId="1076"/>
        <pc:sldMkLst>
          <pc:docMk/>
          <pc:sldMk cId="1278617233" sldId="279"/>
        </pc:sldMkLst>
        <pc:spChg chg="del">
          <ac:chgData name="Charlotte Nutt" userId="e0429c9a-c01e-4d38-bc1f-fd1e4f259c52" providerId="ADAL" clId="{737EC6C1-ECDC-4E1E-A48E-95234158495A}" dt="2025-03-18T17:00:39.269" v="2437" actId="478"/>
          <ac:spMkLst>
            <pc:docMk/>
            <pc:sldMk cId="1278617233" sldId="279"/>
            <ac:spMk id="2" creationId="{0BFC7C94-CC3D-436F-E8E5-F7F684CFC635}"/>
          </ac:spMkLst>
        </pc:spChg>
        <pc:spChg chg="del">
          <ac:chgData name="Charlotte Nutt" userId="e0429c9a-c01e-4d38-bc1f-fd1e4f259c52" providerId="ADAL" clId="{737EC6C1-ECDC-4E1E-A48E-95234158495A}" dt="2025-03-18T17:00:37.656" v="2436" actId="478"/>
          <ac:spMkLst>
            <pc:docMk/>
            <pc:sldMk cId="1278617233" sldId="279"/>
            <ac:spMk id="3" creationId="{1144B562-2031-5ED3-999A-B902F02F1EB4}"/>
          </ac:spMkLst>
        </pc:spChg>
        <pc:graphicFrameChg chg="add mod">
          <ac:chgData name="Charlotte Nutt" userId="e0429c9a-c01e-4d38-bc1f-fd1e4f259c52" providerId="ADAL" clId="{737EC6C1-ECDC-4E1E-A48E-95234158495A}" dt="2025-03-18T17:03:40.074" v="2450" actId="1076"/>
          <ac:graphicFrameMkLst>
            <pc:docMk/>
            <pc:sldMk cId="1278617233" sldId="279"/>
            <ac:graphicFrameMk id="6" creationId="{AD4641B4-7F20-C9F1-9436-E30C239A00EF}"/>
          </ac:graphicFrameMkLst>
        </pc:graphicFrameChg>
        <pc:graphicFrameChg chg="add mod">
          <ac:chgData name="Charlotte Nutt" userId="e0429c9a-c01e-4d38-bc1f-fd1e4f259c52" providerId="ADAL" clId="{737EC6C1-ECDC-4E1E-A48E-95234158495A}" dt="2025-03-18T17:03:50.821" v="2451" actId="1076"/>
          <ac:graphicFrameMkLst>
            <pc:docMk/>
            <pc:sldMk cId="1278617233" sldId="279"/>
            <ac:graphicFrameMk id="7" creationId="{5F9BA5DC-1F59-C6CE-390A-21F25790AAE8}"/>
          </ac:graphicFrameMkLst>
        </pc:graphicFrameChg>
        <pc:picChg chg="add mod">
          <ac:chgData name="Charlotte Nutt" userId="e0429c9a-c01e-4d38-bc1f-fd1e4f259c52" providerId="ADAL" clId="{737EC6C1-ECDC-4E1E-A48E-95234158495A}" dt="2025-03-18T17:01:30.227" v="2439" actId="1076"/>
          <ac:picMkLst>
            <pc:docMk/>
            <pc:sldMk cId="1278617233" sldId="279"/>
            <ac:picMk id="5" creationId="{E232B9CB-A2AD-02C4-C9CF-FDA19C9F2C64}"/>
          </ac:picMkLst>
        </pc:picChg>
      </pc:sldChg>
      <pc:sldChg chg="addSp delSp modSp add mod">
        <pc:chgData name="Charlotte Nutt" userId="e0429c9a-c01e-4d38-bc1f-fd1e4f259c52" providerId="ADAL" clId="{737EC6C1-ECDC-4E1E-A48E-95234158495A}" dt="2025-03-19T11:33:22.996" v="2611" actId="403"/>
        <pc:sldMkLst>
          <pc:docMk/>
          <pc:sldMk cId="800002028" sldId="280"/>
        </pc:sldMkLst>
        <pc:spChg chg="del mod">
          <ac:chgData name="Charlotte Nutt" userId="e0429c9a-c01e-4d38-bc1f-fd1e4f259c52" providerId="ADAL" clId="{737EC6C1-ECDC-4E1E-A48E-95234158495A}" dt="2025-03-18T17:24:46.225" v="2519" actId="478"/>
          <ac:spMkLst>
            <pc:docMk/>
            <pc:sldMk cId="800002028" sldId="280"/>
            <ac:spMk id="3" creationId="{8BFC0947-F17E-BE5F-565E-B148889CAAEB}"/>
          </ac:spMkLst>
        </pc:spChg>
        <pc:spChg chg="add del mod">
          <ac:chgData name="Charlotte Nutt" userId="e0429c9a-c01e-4d38-bc1f-fd1e4f259c52" providerId="ADAL" clId="{737EC6C1-ECDC-4E1E-A48E-95234158495A}" dt="2025-03-18T17:24:48.898" v="2520" actId="478"/>
          <ac:spMkLst>
            <pc:docMk/>
            <pc:sldMk cId="800002028" sldId="280"/>
            <ac:spMk id="4" creationId="{6093D900-D916-085E-E3A3-43B8906CC0C9}"/>
          </ac:spMkLst>
        </pc:spChg>
        <pc:spChg chg="add mod">
          <ac:chgData name="Charlotte Nutt" userId="e0429c9a-c01e-4d38-bc1f-fd1e4f259c52" providerId="ADAL" clId="{737EC6C1-ECDC-4E1E-A48E-95234158495A}" dt="2025-03-19T11:33:22.996" v="2611" actId="403"/>
          <ac:spMkLst>
            <pc:docMk/>
            <pc:sldMk cId="800002028" sldId="280"/>
            <ac:spMk id="5" creationId="{DC88A0E8-0E5B-006A-EB83-311F2BF36F9F}"/>
          </ac:spMkLst>
        </pc:spChg>
        <pc:spChg chg="mod">
          <ac:chgData name="Charlotte Nutt" userId="e0429c9a-c01e-4d38-bc1f-fd1e4f259c52" providerId="ADAL" clId="{737EC6C1-ECDC-4E1E-A48E-95234158495A}" dt="2025-03-18T17:24:57.289" v="2532" actId="122"/>
          <ac:spMkLst>
            <pc:docMk/>
            <pc:sldMk cId="800002028" sldId="280"/>
            <ac:spMk id="6" creationId="{F4613AE4-2CD3-D2B6-BFD3-200DFF8F0AC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cog-my.sharepoint.com/personal/cnutt_midcoastcog_com/Documents/Housing%20Gap%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cog-my.sharepoint.com/personal/cnutt_midcoastcog_com/Documents/Housing%20Gap%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cog.sharepoint.com/Shared%20Documents/Municipal%20Projects/Georgetown/Georgetown%20Housing%20Needs%20Assessment/Georgetown%20Housing%20Needs%20Assessme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cog.sharepoint.com/Shared%20Documents/Municipal%20Projects/Georgetown/Georgetown%20Housing%20Needs%20Assessment/Georgetown%20Housing%20Needs%20Assessmen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Owned Housing Units</a:t>
            </a:r>
            <a:r>
              <a:rPr lang="en-US" sz="1800" b="1" baseline="0"/>
              <a:t> Needed</a:t>
            </a: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'[Housing Gap Analysis.xlsx]Income Distribution'!$B$66</c:f>
              <c:strCache>
                <c:ptCount val="1"/>
                <c:pt idx="0">
                  <c:v>Brunswick LMA</c:v>
                </c:pt>
              </c:strCache>
            </c:strRef>
          </c:tx>
          <c:spPr>
            <a:ln w="28575" cap="rnd">
              <a:solidFill>
                <a:srgbClr val="7030A0"/>
              </a:solidFill>
              <a:round/>
            </a:ln>
            <a:effectLst/>
          </c:spPr>
          <c:marker>
            <c:symbol val="none"/>
          </c:marker>
          <c:cat>
            <c:strRef>
              <c:f>'[Housing Gap Analysis.xlsx]Income Distribution'!$A$68:$A$74</c:f>
              <c:strCache>
                <c:ptCount val="7"/>
                <c:pt idx="0">
                  <c:v>Less than 20K</c:v>
                </c:pt>
                <c:pt idx="1">
                  <c:v>20K - 35K</c:v>
                </c:pt>
                <c:pt idx="2">
                  <c:v>35K - 50K</c:v>
                </c:pt>
                <c:pt idx="3">
                  <c:v>50K - 75K</c:v>
                </c:pt>
                <c:pt idx="4">
                  <c:v>75K - 100K</c:v>
                </c:pt>
                <c:pt idx="5">
                  <c:v>100K - 150K</c:v>
                </c:pt>
                <c:pt idx="6">
                  <c:v>150K+</c:v>
                </c:pt>
              </c:strCache>
            </c:strRef>
          </c:cat>
          <c:val>
            <c:numRef>
              <c:f>'[Housing Gap Analysis.xlsx]Income Distribution'!$B$68:$B$74</c:f>
              <c:numCache>
                <c:formatCode>0</c:formatCode>
                <c:ptCount val="7"/>
                <c:pt idx="0">
                  <c:v>168.63776306417191</c:v>
                </c:pt>
                <c:pt idx="1">
                  <c:v>175.0048204557973</c:v>
                </c:pt>
                <c:pt idx="2">
                  <c:v>168.74189718039008</c:v>
                </c:pt>
                <c:pt idx="3">
                  <c:v>520.09040530050402</c:v>
                </c:pt>
                <c:pt idx="4">
                  <c:v>170.60993571418138</c:v>
                </c:pt>
                <c:pt idx="5">
                  <c:v>283.59332662485298</c:v>
                </c:pt>
                <c:pt idx="6">
                  <c:v>0</c:v>
                </c:pt>
              </c:numCache>
            </c:numRef>
          </c:val>
          <c:smooth val="0"/>
          <c:extLst>
            <c:ext xmlns:c16="http://schemas.microsoft.com/office/drawing/2014/chart" uri="{C3380CC4-5D6E-409C-BE32-E72D297353CC}">
              <c16:uniqueId val="{00000000-AC2C-482B-A332-11B0760B7E8B}"/>
            </c:ext>
          </c:extLst>
        </c:ser>
        <c:ser>
          <c:idx val="1"/>
          <c:order val="1"/>
          <c:tx>
            <c:strRef>
              <c:f>'[Housing Gap Analysis.xlsx]Income Distribution'!$C$66</c:f>
              <c:strCache>
                <c:ptCount val="1"/>
                <c:pt idx="0">
                  <c:v>Boothbay Harbor LMA</c:v>
                </c:pt>
              </c:strCache>
            </c:strRef>
          </c:tx>
          <c:spPr>
            <a:ln w="28575" cap="rnd">
              <a:solidFill>
                <a:srgbClr val="FFC000"/>
              </a:solidFill>
              <a:round/>
            </a:ln>
            <a:effectLst/>
          </c:spPr>
          <c:marker>
            <c:symbol val="none"/>
          </c:marker>
          <c:cat>
            <c:strRef>
              <c:f>'[Housing Gap Analysis.xlsx]Income Distribution'!$A$68:$A$74</c:f>
              <c:strCache>
                <c:ptCount val="7"/>
                <c:pt idx="0">
                  <c:v>Less than 20K</c:v>
                </c:pt>
                <c:pt idx="1">
                  <c:v>20K - 35K</c:v>
                </c:pt>
                <c:pt idx="2">
                  <c:v>35K - 50K</c:v>
                </c:pt>
                <c:pt idx="3">
                  <c:v>50K - 75K</c:v>
                </c:pt>
                <c:pt idx="4">
                  <c:v>75K - 100K</c:v>
                </c:pt>
                <c:pt idx="5">
                  <c:v>100K - 150K</c:v>
                </c:pt>
                <c:pt idx="6">
                  <c:v>150K+</c:v>
                </c:pt>
              </c:strCache>
            </c:strRef>
          </c:cat>
          <c:val>
            <c:numRef>
              <c:f>'[Housing Gap Analysis.xlsx]Income Distribution'!$C$68:$C$74</c:f>
              <c:numCache>
                <c:formatCode>0</c:formatCode>
                <c:ptCount val="7"/>
                <c:pt idx="0">
                  <c:v>33.680628818376718</c:v>
                </c:pt>
                <c:pt idx="1">
                  <c:v>41.870727082954659</c:v>
                </c:pt>
                <c:pt idx="2">
                  <c:v>46.41055683260835</c:v>
                </c:pt>
                <c:pt idx="3">
                  <c:v>29.803368815969783</c:v>
                </c:pt>
                <c:pt idx="4">
                  <c:v>10.397787673724208</c:v>
                </c:pt>
                <c:pt idx="5">
                  <c:v>17.221554938358121</c:v>
                </c:pt>
                <c:pt idx="6">
                  <c:v>0</c:v>
                </c:pt>
              </c:numCache>
            </c:numRef>
          </c:val>
          <c:smooth val="0"/>
          <c:extLst>
            <c:ext xmlns:c16="http://schemas.microsoft.com/office/drawing/2014/chart" uri="{C3380CC4-5D6E-409C-BE32-E72D297353CC}">
              <c16:uniqueId val="{00000001-AC2C-482B-A332-11B0760B7E8B}"/>
            </c:ext>
          </c:extLst>
        </c:ser>
        <c:ser>
          <c:idx val="2"/>
          <c:order val="2"/>
          <c:tx>
            <c:strRef>
              <c:f>'[Housing Gap Analysis.xlsx]Income Distribution'!$D$66</c:f>
              <c:strCache>
                <c:ptCount val="1"/>
                <c:pt idx="0">
                  <c:v>Waldoboro LMA</c:v>
                </c:pt>
              </c:strCache>
            </c:strRef>
          </c:tx>
          <c:spPr>
            <a:ln w="28575" cap="rnd">
              <a:solidFill>
                <a:srgbClr val="0070C0"/>
              </a:solidFill>
              <a:round/>
            </a:ln>
            <a:effectLst/>
          </c:spPr>
          <c:marker>
            <c:symbol val="none"/>
          </c:marker>
          <c:cat>
            <c:strRef>
              <c:f>'[Housing Gap Analysis.xlsx]Income Distribution'!$A$68:$A$74</c:f>
              <c:strCache>
                <c:ptCount val="7"/>
                <c:pt idx="0">
                  <c:v>Less than 20K</c:v>
                </c:pt>
                <c:pt idx="1">
                  <c:v>20K - 35K</c:v>
                </c:pt>
                <c:pt idx="2">
                  <c:v>35K - 50K</c:v>
                </c:pt>
                <c:pt idx="3">
                  <c:v>50K - 75K</c:v>
                </c:pt>
                <c:pt idx="4">
                  <c:v>75K - 100K</c:v>
                </c:pt>
                <c:pt idx="5">
                  <c:v>100K - 150K</c:v>
                </c:pt>
                <c:pt idx="6">
                  <c:v>150K+</c:v>
                </c:pt>
              </c:strCache>
            </c:strRef>
          </c:cat>
          <c:val>
            <c:numRef>
              <c:f>'[Housing Gap Analysis.xlsx]Income Distribution'!$D$68:$D$74</c:f>
              <c:numCache>
                <c:formatCode>0</c:formatCode>
                <c:ptCount val="7"/>
                <c:pt idx="0">
                  <c:v>73.949788908877309</c:v>
                </c:pt>
                <c:pt idx="1">
                  <c:v>95.189649227896084</c:v>
                </c:pt>
                <c:pt idx="2">
                  <c:v>73.803643080994163</c:v>
                </c:pt>
                <c:pt idx="3">
                  <c:v>202.1196799624058</c:v>
                </c:pt>
                <c:pt idx="4">
                  <c:v>56.50972011482061</c:v>
                </c:pt>
                <c:pt idx="5">
                  <c:v>80.05182829036913</c:v>
                </c:pt>
                <c:pt idx="6">
                  <c:v>7.180992530555109</c:v>
                </c:pt>
              </c:numCache>
            </c:numRef>
          </c:val>
          <c:smooth val="0"/>
          <c:extLst>
            <c:ext xmlns:c16="http://schemas.microsoft.com/office/drawing/2014/chart" uri="{C3380CC4-5D6E-409C-BE32-E72D297353CC}">
              <c16:uniqueId val="{00000002-AC2C-482B-A332-11B0760B7E8B}"/>
            </c:ext>
          </c:extLst>
        </c:ser>
        <c:ser>
          <c:idx val="3"/>
          <c:order val="3"/>
          <c:tx>
            <c:strRef>
              <c:f>'[Housing Gap Analysis.xlsx]Income Distribution'!$E$66</c:f>
              <c:strCache>
                <c:ptCount val="1"/>
                <c:pt idx="0">
                  <c:v>Rockland-Camden LMA</c:v>
                </c:pt>
              </c:strCache>
            </c:strRef>
          </c:tx>
          <c:spPr>
            <a:ln w="28575" cap="rnd">
              <a:solidFill>
                <a:srgbClr val="C00000"/>
              </a:solidFill>
              <a:round/>
            </a:ln>
            <a:effectLst/>
          </c:spPr>
          <c:marker>
            <c:symbol val="none"/>
          </c:marker>
          <c:cat>
            <c:strRef>
              <c:f>'[Housing Gap Analysis.xlsx]Income Distribution'!$A$68:$A$74</c:f>
              <c:strCache>
                <c:ptCount val="7"/>
                <c:pt idx="0">
                  <c:v>Less than 20K</c:v>
                </c:pt>
                <c:pt idx="1">
                  <c:v>20K - 35K</c:v>
                </c:pt>
                <c:pt idx="2">
                  <c:v>35K - 50K</c:v>
                </c:pt>
                <c:pt idx="3">
                  <c:v>50K - 75K</c:v>
                </c:pt>
                <c:pt idx="4">
                  <c:v>75K - 100K</c:v>
                </c:pt>
                <c:pt idx="5">
                  <c:v>100K - 150K</c:v>
                </c:pt>
                <c:pt idx="6">
                  <c:v>150K+</c:v>
                </c:pt>
              </c:strCache>
            </c:strRef>
          </c:cat>
          <c:val>
            <c:numRef>
              <c:f>'[Housing Gap Analysis.xlsx]Income Distribution'!$E$68:$E$74</c:f>
              <c:numCache>
                <c:formatCode>0</c:formatCode>
                <c:ptCount val="7"/>
                <c:pt idx="0">
                  <c:v>97.447253091461704</c:v>
                </c:pt>
                <c:pt idx="1">
                  <c:v>115.54710237747318</c:v>
                </c:pt>
                <c:pt idx="2">
                  <c:v>107.24160701961792</c:v>
                </c:pt>
                <c:pt idx="3">
                  <c:v>318.05376291737645</c:v>
                </c:pt>
                <c:pt idx="4">
                  <c:v>77.398750676674027</c:v>
                </c:pt>
                <c:pt idx="5">
                  <c:v>113.53114246147747</c:v>
                </c:pt>
                <c:pt idx="6">
                  <c:v>10.321455273850981</c:v>
                </c:pt>
              </c:numCache>
            </c:numRef>
          </c:val>
          <c:smooth val="0"/>
          <c:extLst>
            <c:ext xmlns:c16="http://schemas.microsoft.com/office/drawing/2014/chart" uri="{C3380CC4-5D6E-409C-BE32-E72D297353CC}">
              <c16:uniqueId val="{00000003-AC2C-482B-A332-11B0760B7E8B}"/>
            </c:ext>
          </c:extLst>
        </c:ser>
        <c:ser>
          <c:idx val="4"/>
          <c:order val="4"/>
          <c:tx>
            <c:strRef>
              <c:f>'[Housing Gap Analysis.xlsx]Income Distribution'!$F$66</c:f>
              <c:strCache>
                <c:ptCount val="1"/>
                <c:pt idx="0">
                  <c:v>Belfast LMA</c:v>
                </c:pt>
              </c:strCache>
            </c:strRef>
          </c:tx>
          <c:spPr>
            <a:ln w="28575" cap="rnd">
              <a:solidFill>
                <a:schemeClr val="accent6">
                  <a:lumMod val="50000"/>
                </a:schemeClr>
              </a:solidFill>
              <a:round/>
            </a:ln>
            <a:effectLst/>
          </c:spPr>
          <c:marker>
            <c:symbol val="none"/>
          </c:marker>
          <c:cat>
            <c:strRef>
              <c:f>'[Housing Gap Analysis.xlsx]Income Distribution'!$A$68:$A$74</c:f>
              <c:strCache>
                <c:ptCount val="7"/>
                <c:pt idx="0">
                  <c:v>Less than 20K</c:v>
                </c:pt>
                <c:pt idx="1">
                  <c:v>20K - 35K</c:v>
                </c:pt>
                <c:pt idx="2">
                  <c:v>35K - 50K</c:v>
                </c:pt>
                <c:pt idx="3">
                  <c:v>50K - 75K</c:v>
                </c:pt>
                <c:pt idx="4">
                  <c:v>75K - 100K</c:v>
                </c:pt>
                <c:pt idx="5">
                  <c:v>100K - 150K</c:v>
                </c:pt>
                <c:pt idx="6">
                  <c:v>150K+</c:v>
                </c:pt>
              </c:strCache>
            </c:strRef>
          </c:cat>
          <c:val>
            <c:numRef>
              <c:f>'[Housing Gap Analysis.xlsx]Income Distribution'!$F$68:$F$74</c:f>
              <c:numCache>
                <c:formatCode>0</c:formatCode>
                <c:ptCount val="7"/>
                <c:pt idx="0">
                  <c:v>83.390908005894076</c:v>
                </c:pt>
                <c:pt idx="1">
                  <c:v>90.700770208374266</c:v>
                </c:pt>
                <c:pt idx="2">
                  <c:v>72.543072497413462</c:v>
                </c:pt>
                <c:pt idx="3">
                  <c:v>178.3313982917069</c:v>
                </c:pt>
                <c:pt idx="4">
                  <c:v>41.018769616203151</c:v>
                </c:pt>
                <c:pt idx="5">
                  <c:v>53.054283688248624</c:v>
                </c:pt>
                <c:pt idx="6">
                  <c:v>4.5808469802209215</c:v>
                </c:pt>
              </c:numCache>
            </c:numRef>
          </c:val>
          <c:smooth val="0"/>
          <c:extLst>
            <c:ext xmlns:c16="http://schemas.microsoft.com/office/drawing/2014/chart" uri="{C3380CC4-5D6E-409C-BE32-E72D297353CC}">
              <c16:uniqueId val="{00000004-AC2C-482B-A332-11B0760B7E8B}"/>
            </c:ext>
          </c:extLst>
        </c:ser>
        <c:dLbls>
          <c:showLegendKey val="0"/>
          <c:showVal val="0"/>
          <c:showCatName val="0"/>
          <c:showSerName val="0"/>
          <c:showPercent val="0"/>
          <c:showBubbleSize val="0"/>
        </c:dLbls>
        <c:smooth val="0"/>
        <c:axId val="2015478175"/>
        <c:axId val="1367441951"/>
      </c:lineChart>
      <c:catAx>
        <c:axId val="2015478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67441951"/>
        <c:crosses val="autoZero"/>
        <c:auto val="1"/>
        <c:lblAlgn val="ctr"/>
        <c:lblOffset val="100"/>
        <c:noMultiLvlLbl val="0"/>
      </c:catAx>
      <c:valAx>
        <c:axId val="1367441951"/>
        <c:scaling>
          <c:orientation val="minMax"/>
          <c:max val="5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0154781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Renter</a:t>
            </a:r>
            <a:r>
              <a:rPr lang="en-US" sz="1800" b="1" baseline="0"/>
              <a:t> Housing Units Needed</a:t>
            </a: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'[Housing Gap Analysis.xlsx]Income Distribution'!$B$78</c:f>
              <c:strCache>
                <c:ptCount val="1"/>
                <c:pt idx="0">
                  <c:v>Brunswick LMA</c:v>
                </c:pt>
              </c:strCache>
            </c:strRef>
          </c:tx>
          <c:spPr>
            <a:ln w="28575" cap="rnd">
              <a:solidFill>
                <a:srgbClr val="7030A0"/>
              </a:solidFill>
              <a:round/>
            </a:ln>
            <a:effectLst/>
          </c:spPr>
          <c:marker>
            <c:symbol val="none"/>
          </c:marker>
          <c:cat>
            <c:strRef>
              <c:f>'[Housing Gap Analysis.xlsx]Income Distribution'!$A$80:$A$86</c:f>
              <c:strCache>
                <c:ptCount val="7"/>
                <c:pt idx="0">
                  <c:v>Less than 20K</c:v>
                </c:pt>
                <c:pt idx="1">
                  <c:v>20K - 35K</c:v>
                </c:pt>
                <c:pt idx="2">
                  <c:v>35K - 50K</c:v>
                </c:pt>
                <c:pt idx="3">
                  <c:v>50K - 75K</c:v>
                </c:pt>
                <c:pt idx="4">
                  <c:v>75K - 100K</c:v>
                </c:pt>
                <c:pt idx="5">
                  <c:v>100K - 150K</c:v>
                </c:pt>
                <c:pt idx="6">
                  <c:v>150K+</c:v>
                </c:pt>
              </c:strCache>
            </c:strRef>
          </c:cat>
          <c:val>
            <c:numRef>
              <c:f>'[Housing Gap Analysis.xlsx]Income Distribution'!$B$80:$B$86</c:f>
              <c:numCache>
                <c:formatCode>0</c:formatCode>
                <c:ptCount val="7"/>
                <c:pt idx="0">
                  <c:v>116.31349513425486</c:v>
                </c:pt>
                <c:pt idx="1">
                  <c:v>80.260639952671312</c:v>
                </c:pt>
                <c:pt idx="2">
                  <c:v>76.522554012970957</c:v>
                </c:pt>
                <c:pt idx="3">
                  <c:v>133.31686762576024</c:v>
                </c:pt>
                <c:pt idx="4">
                  <c:v>51.629852775045393</c:v>
                </c:pt>
                <c:pt idx="5">
                  <c:v>41.952285548073057</c:v>
                </c:pt>
                <c:pt idx="6">
                  <c:v>3.5244810288603228</c:v>
                </c:pt>
              </c:numCache>
            </c:numRef>
          </c:val>
          <c:smooth val="0"/>
          <c:extLst>
            <c:ext xmlns:c16="http://schemas.microsoft.com/office/drawing/2014/chart" uri="{C3380CC4-5D6E-409C-BE32-E72D297353CC}">
              <c16:uniqueId val="{00000000-DBB6-4846-88A3-5BB606D21FAE}"/>
            </c:ext>
          </c:extLst>
        </c:ser>
        <c:ser>
          <c:idx val="1"/>
          <c:order val="1"/>
          <c:tx>
            <c:strRef>
              <c:f>'[Housing Gap Analysis.xlsx]Income Distribution'!$C$78</c:f>
              <c:strCache>
                <c:ptCount val="1"/>
                <c:pt idx="0">
                  <c:v>Boothbay Harbor LMA</c:v>
                </c:pt>
              </c:strCache>
            </c:strRef>
          </c:tx>
          <c:spPr>
            <a:ln w="28575" cap="rnd">
              <a:solidFill>
                <a:srgbClr val="FFC000"/>
              </a:solidFill>
              <a:round/>
            </a:ln>
            <a:effectLst/>
          </c:spPr>
          <c:marker>
            <c:symbol val="none"/>
          </c:marker>
          <c:cat>
            <c:strRef>
              <c:f>'[Housing Gap Analysis.xlsx]Income Distribution'!$A$80:$A$86</c:f>
              <c:strCache>
                <c:ptCount val="7"/>
                <c:pt idx="0">
                  <c:v>Less than 20K</c:v>
                </c:pt>
                <c:pt idx="1">
                  <c:v>20K - 35K</c:v>
                </c:pt>
                <c:pt idx="2">
                  <c:v>35K - 50K</c:v>
                </c:pt>
                <c:pt idx="3">
                  <c:v>50K - 75K</c:v>
                </c:pt>
                <c:pt idx="4">
                  <c:v>75K - 100K</c:v>
                </c:pt>
                <c:pt idx="5">
                  <c:v>100K - 150K</c:v>
                </c:pt>
                <c:pt idx="6">
                  <c:v>150K+</c:v>
                </c:pt>
              </c:strCache>
            </c:strRef>
          </c:cat>
          <c:val>
            <c:numRef>
              <c:f>'[Housing Gap Analysis.xlsx]Income Distribution'!$C$80:$C$86</c:f>
              <c:numCache>
                <c:formatCode>0</c:formatCode>
                <c:ptCount val="7"/>
                <c:pt idx="0">
                  <c:v>14.58893656753861</c:v>
                </c:pt>
                <c:pt idx="1">
                  <c:v>6.367205366341004</c:v>
                </c:pt>
                <c:pt idx="2">
                  <c:v>5.6099406504412244</c:v>
                </c:pt>
                <c:pt idx="3">
                  <c:v>12.811682642467698</c:v>
                </c:pt>
                <c:pt idx="4">
                  <c:v>2.4727011131421373</c:v>
                </c:pt>
                <c:pt idx="5">
                  <c:v>3.0221902493959445</c:v>
                </c:pt>
                <c:pt idx="6">
                  <c:v>0.25413872551738637</c:v>
                </c:pt>
              </c:numCache>
            </c:numRef>
          </c:val>
          <c:smooth val="0"/>
          <c:extLst>
            <c:ext xmlns:c16="http://schemas.microsoft.com/office/drawing/2014/chart" uri="{C3380CC4-5D6E-409C-BE32-E72D297353CC}">
              <c16:uniqueId val="{00000001-DBB6-4846-88A3-5BB606D21FAE}"/>
            </c:ext>
          </c:extLst>
        </c:ser>
        <c:ser>
          <c:idx val="2"/>
          <c:order val="2"/>
          <c:tx>
            <c:strRef>
              <c:f>'[Housing Gap Analysis.xlsx]Income Distribution'!$D$78</c:f>
              <c:strCache>
                <c:ptCount val="1"/>
                <c:pt idx="0">
                  <c:v>Waldoboro LMA</c:v>
                </c:pt>
              </c:strCache>
            </c:strRef>
          </c:tx>
          <c:spPr>
            <a:ln w="28575" cap="rnd">
              <a:solidFill>
                <a:srgbClr val="0070C0"/>
              </a:solidFill>
              <a:round/>
            </a:ln>
            <a:effectLst/>
          </c:spPr>
          <c:marker>
            <c:symbol val="none"/>
          </c:marker>
          <c:cat>
            <c:strRef>
              <c:f>'[Housing Gap Analysis.xlsx]Income Distribution'!$A$80:$A$86</c:f>
              <c:strCache>
                <c:ptCount val="7"/>
                <c:pt idx="0">
                  <c:v>Less than 20K</c:v>
                </c:pt>
                <c:pt idx="1">
                  <c:v>20K - 35K</c:v>
                </c:pt>
                <c:pt idx="2">
                  <c:v>35K - 50K</c:v>
                </c:pt>
                <c:pt idx="3">
                  <c:v>50K - 75K</c:v>
                </c:pt>
                <c:pt idx="4">
                  <c:v>75K - 100K</c:v>
                </c:pt>
                <c:pt idx="5">
                  <c:v>100K - 150K</c:v>
                </c:pt>
                <c:pt idx="6">
                  <c:v>150K+</c:v>
                </c:pt>
              </c:strCache>
            </c:strRef>
          </c:cat>
          <c:val>
            <c:numRef>
              <c:f>'[Housing Gap Analysis.xlsx]Income Distribution'!$D$80:$D$86</c:f>
              <c:numCache>
                <c:formatCode>0</c:formatCode>
                <c:ptCount val="7"/>
                <c:pt idx="0">
                  <c:v>60.842947042048891</c:v>
                </c:pt>
                <c:pt idx="1">
                  <c:v>33.262930551400956</c:v>
                </c:pt>
                <c:pt idx="2">
                  <c:v>15.021968636116579</c:v>
                </c:pt>
                <c:pt idx="3">
                  <c:v>34.018003048983573</c:v>
                </c:pt>
                <c:pt idx="4">
                  <c:v>6.4152776110399596</c:v>
                </c:pt>
                <c:pt idx="5">
                  <c:v>3.1313115104427109</c:v>
                </c:pt>
                <c:pt idx="6">
                  <c:v>7.0650058253340767E-2</c:v>
                </c:pt>
              </c:numCache>
            </c:numRef>
          </c:val>
          <c:smooth val="0"/>
          <c:extLst>
            <c:ext xmlns:c16="http://schemas.microsoft.com/office/drawing/2014/chart" uri="{C3380CC4-5D6E-409C-BE32-E72D297353CC}">
              <c16:uniqueId val="{00000002-DBB6-4846-88A3-5BB606D21FAE}"/>
            </c:ext>
          </c:extLst>
        </c:ser>
        <c:ser>
          <c:idx val="3"/>
          <c:order val="3"/>
          <c:tx>
            <c:strRef>
              <c:f>'[Housing Gap Analysis.xlsx]Income Distribution'!$E$78</c:f>
              <c:strCache>
                <c:ptCount val="1"/>
                <c:pt idx="0">
                  <c:v>Rockland-Camden LMA</c:v>
                </c:pt>
              </c:strCache>
            </c:strRef>
          </c:tx>
          <c:spPr>
            <a:ln w="28575" cap="rnd">
              <a:solidFill>
                <a:srgbClr val="C00000"/>
              </a:solidFill>
              <a:round/>
            </a:ln>
            <a:effectLst/>
          </c:spPr>
          <c:marker>
            <c:symbol val="none"/>
          </c:marker>
          <c:cat>
            <c:strRef>
              <c:f>'[Housing Gap Analysis.xlsx]Income Distribution'!$A$80:$A$86</c:f>
              <c:strCache>
                <c:ptCount val="7"/>
                <c:pt idx="0">
                  <c:v>Less than 20K</c:v>
                </c:pt>
                <c:pt idx="1">
                  <c:v>20K - 35K</c:v>
                </c:pt>
                <c:pt idx="2">
                  <c:v>35K - 50K</c:v>
                </c:pt>
                <c:pt idx="3">
                  <c:v>50K - 75K</c:v>
                </c:pt>
                <c:pt idx="4">
                  <c:v>75K - 100K</c:v>
                </c:pt>
                <c:pt idx="5">
                  <c:v>100K - 150K</c:v>
                </c:pt>
                <c:pt idx="6">
                  <c:v>150K+</c:v>
                </c:pt>
              </c:strCache>
            </c:strRef>
          </c:cat>
          <c:val>
            <c:numRef>
              <c:f>'[Housing Gap Analysis.xlsx]Income Distribution'!$E$80:$E$86</c:f>
              <c:numCache>
                <c:formatCode>0</c:formatCode>
                <c:ptCount val="7"/>
                <c:pt idx="0">
                  <c:v>52.896884345681023</c:v>
                </c:pt>
                <c:pt idx="1">
                  <c:v>42.03311562522395</c:v>
                </c:pt>
                <c:pt idx="2">
                  <c:v>35.560357089161045</c:v>
                </c:pt>
                <c:pt idx="3">
                  <c:v>38.472529646686709</c:v>
                </c:pt>
                <c:pt idx="4">
                  <c:v>39.280202504437966</c:v>
                </c:pt>
                <c:pt idx="5">
                  <c:v>11.961521266555611</c:v>
                </c:pt>
                <c:pt idx="6">
                  <c:v>1.6210335525289343</c:v>
                </c:pt>
              </c:numCache>
            </c:numRef>
          </c:val>
          <c:smooth val="0"/>
          <c:extLst>
            <c:ext xmlns:c16="http://schemas.microsoft.com/office/drawing/2014/chart" uri="{C3380CC4-5D6E-409C-BE32-E72D297353CC}">
              <c16:uniqueId val="{00000003-DBB6-4846-88A3-5BB606D21FAE}"/>
            </c:ext>
          </c:extLst>
        </c:ser>
        <c:ser>
          <c:idx val="4"/>
          <c:order val="4"/>
          <c:tx>
            <c:strRef>
              <c:f>'[Housing Gap Analysis.xlsx]Income Distribution'!$F$78</c:f>
              <c:strCache>
                <c:ptCount val="1"/>
                <c:pt idx="0">
                  <c:v>Belfast LMA</c:v>
                </c:pt>
              </c:strCache>
            </c:strRef>
          </c:tx>
          <c:spPr>
            <a:ln w="28575" cap="rnd">
              <a:solidFill>
                <a:schemeClr val="accent6">
                  <a:lumMod val="50000"/>
                </a:schemeClr>
              </a:solidFill>
              <a:round/>
            </a:ln>
            <a:effectLst/>
          </c:spPr>
          <c:marker>
            <c:symbol val="none"/>
          </c:marker>
          <c:cat>
            <c:strRef>
              <c:f>'[Housing Gap Analysis.xlsx]Income Distribution'!$A$80:$A$86</c:f>
              <c:strCache>
                <c:ptCount val="7"/>
                <c:pt idx="0">
                  <c:v>Less than 20K</c:v>
                </c:pt>
                <c:pt idx="1">
                  <c:v>20K - 35K</c:v>
                </c:pt>
                <c:pt idx="2">
                  <c:v>35K - 50K</c:v>
                </c:pt>
                <c:pt idx="3">
                  <c:v>50K - 75K</c:v>
                </c:pt>
                <c:pt idx="4">
                  <c:v>75K - 100K</c:v>
                </c:pt>
                <c:pt idx="5">
                  <c:v>100K - 150K</c:v>
                </c:pt>
                <c:pt idx="6">
                  <c:v>150K+</c:v>
                </c:pt>
              </c:strCache>
            </c:strRef>
          </c:cat>
          <c:val>
            <c:numRef>
              <c:f>'[Housing Gap Analysis.xlsx]Income Distribution'!$F$80:$F$86</c:f>
              <c:numCache>
                <c:formatCode>0</c:formatCode>
                <c:ptCount val="7"/>
                <c:pt idx="0">
                  <c:v>51.33028626150795</c:v>
                </c:pt>
                <c:pt idx="1">
                  <c:v>29.034206743435657</c:v>
                </c:pt>
                <c:pt idx="2">
                  <c:v>19.356137828957106</c:v>
                </c:pt>
                <c:pt idx="3">
                  <c:v>35.623967346289334</c:v>
                </c:pt>
                <c:pt idx="4">
                  <c:v>6.1971596940587901</c:v>
                </c:pt>
                <c:pt idx="5">
                  <c:v>10.716635272046418</c:v>
                </c:pt>
                <c:pt idx="6">
                  <c:v>0.99976277937302027</c:v>
                </c:pt>
              </c:numCache>
            </c:numRef>
          </c:val>
          <c:smooth val="0"/>
          <c:extLst>
            <c:ext xmlns:c16="http://schemas.microsoft.com/office/drawing/2014/chart" uri="{C3380CC4-5D6E-409C-BE32-E72D297353CC}">
              <c16:uniqueId val="{00000004-DBB6-4846-88A3-5BB606D21FAE}"/>
            </c:ext>
          </c:extLst>
        </c:ser>
        <c:dLbls>
          <c:showLegendKey val="0"/>
          <c:showVal val="0"/>
          <c:showCatName val="0"/>
          <c:showSerName val="0"/>
          <c:showPercent val="0"/>
          <c:showBubbleSize val="0"/>
        </c:dLbls>
        <c:smooth val="0"/>
        <c:axId val="1376592351"/>
        <c:axId val="1704115167"/>
      </c:lineChart>
      <c:catAx>
        <c:axId val="1376592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04115167"/>
        <c:crosses val="autoZero"/>
        <c:auto val="1"/>
        <c:lblAlgn val="ctr"/>
        <c:lblOffset val="100"/>
        <c:noMultiLvlLbl val="0"/>
      </c:catAx>
      <c:valAx>
        <c:axId val="17041151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76592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Population as a Percentage of 10-Year</a:t>
            </a:r>
            <a:r>
              <a:rPr lang="en-US" baseline="0"/>
              <a:t> Average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'Population over Time'!$E$2</c:f>
              <c:strCache>
                <c:ptCount val="1"/>
                <c:pt idx="0">
                  <c:v>Georgetown</c:v>
                </c:pt>
              </c:strCache>
            </c:strRef>
          </c:tx>
          <c:spPr>
            <a:ln w="28575" cap="rnd">
              <a:solidFill>
                <a:schemeClr val="accent1"/>
              </a:solidFill>
              <a:round/>
            </a:ln>
            <a:effectLst/>
          </c:spPr>
          <c:marker>
            <c:symbol val="none"/>
          </c:marker>
          <c:cat>
            <c:numRef>
              <c:f>'Population over Time'!$A$3:$A$12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'Population over Time'!$E$3:$E$12</c:f>
              <c:numCache>
                <c:formatCode>0%</c:formatCode>
                <c:ptCount val="10"/>
                <c:pt idx="0">
                  <c:v>1.0275947281713345</c:v>
                </c:pt>
                <c:pt idx="1">
                  <c:v>1.0811367380560131</c:v>
                </c:pt>
                <c:pt idx="2">
                  <c:v>1.1470345963756177</c:v>
                </c:pt>
                <c:pt idx="3">
                  <c:v>1.0481878088962109</c:v>
                </c:pt>
                <c:pt idx="4">
                  <c:v>0.94934102141680388</c:v>
                </c:pt>
                <c:pt idx="5">
                  <c:v>0.94419275123558477</c:v>
                </c:pt>
                <c:pt idx="6">
                  <c:v>0.98228995057660617</c:v>
                </c:pt>
                <c:pt idx="7">
                  <c:v>0.96169686985172975</c:v>
                </c:pt>
                <c:pt idx="8">
                  <c:v>0.96478583196046119</c:v>
                </c:pt>
                <c:pt idx="9">
                  <c:v>0.89373970345963749</c:v>
                </c:pt>
              </c:numCache>
            </c:numRef>
          </c:val>
          <c:smooth val="0"/>
          <c:extLst>
            <c:ext xmlns:c16="http://schemas.microsoft.com/office/drawing/2014/chart" uri="{C3380CC4-5D6E-409C-BE32-E72D297353CC}">
              <c16:uniqueId val="{00000000-6A85-4D8C-9D89-F06417B74C73}"/>
            </c:ext>
          </c:extLst>
        </c:ser>
        <c:ser>
          <c:idx val="1"/>
          <c:order val="1"/>
          <c:tx>
            <c:strRef>
              <c:f>'Population over Time'!$F$2</c:f>
              <c:strCache>
                <c:ptCount val="1"/>
                <c:pt idx="0">
                  <c:v>Sagadahoc County</c:v>
                </c:pt>
              </c:strCache>
            </c:strRef>
          </c:tx>
          <c:spPr>
            <a:ln w="28575" cap="rnd">
              <a:solidFill>
                <a:schemeClr val="accent2"/>
              </a:solidFill>
              <a:round/>
            </a:ln>
            <a:effectLst/>
          </c:spPr>
          <c:marker>
            <c:symbol val="none"/>
          </c:marker>
          <c:cat>
            <c:numRef>
              <c:f>'Population over Time'!$A$3:$A$12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'Population over Time'!$F$3:$F$12</c:f>
              <c:numCache>
                <c:formatCode>0%</c:formatCode>
                <c:ptCount val="10"/>
                <c:pt idx="0">
                  <c:v>0.98993581197013925</c:v>
                </c:pt>
                <c:pt idx="1">
                  <c:v>0.98734803863658094</c:v>
                </c:pt>
                <c:pt idx="2">
                  <c:v>0.98706675892641149</c:v>
                </c:pt>
                <c:pt idx="3">
                  <c:v>0.9882481337091229</c:v>
                </c:pt>
                <c:pt idx="4">
                  <c:v>0.98867005327437707</c:v>
                </c:pt>
                <c:pt idx="5">
                  <c:v>0.99227043356454514</c:v>
                </c:pt>
                <c:pt idx="6">
                  <c:v>0.99719282849250945</c:v>
                </c:pt>
                <c:pt idx="7">
                  <c:v>1.004731124725049</c:v>
                </c:pt>
                <c:pt idx="8">
                  <c:v>1.0275147812487693</c:v>
                </c:pt>
                <c:pt idx="9">
                  <c:v>1.0370220354524946</c:v>
                </c:pt>
              </c:numCache>
            </c:numRef>
          </c:val>
          <c:smooth val="0"/>
          <c:extLst>
            <c:ext xmlns:c16="http://schemas.microsoft.com/office/drawing/2014/chart" uri="{C3380CC4-5D6E-409C-BE32-E72D297353CC}">
              <c16:uniqueId val="{00000001-6A85-4D8C-9D89-F06417B74C73}"/>
            </c:ext>
          </c:extLst>
        </c:ser>
        <c:ser>
          <c:idx val="2"/>
          <c:order val="2"/>
          <c:tx>
            <c:strRef>
              <c:f>'Population over Time'!$G$2</c:f>
              <c:strCache>
                <c:ptCount val="1"/>
                <c:pt idx="0">
                  <c:v>Maine</c:v>
                </c:pt>
              </c:strCache>
            </c:strRef>
          </c:tx>
          <c:spPr>
            <a:ln w="28575" cap="rnd">
              <a:solidFill>
                <a:schemeClr val="accent3"/>
              </a:solidFill>
              <a:round/>
            </a:ln>
            <a:effectLst/>
          </c:spPr>
          <c:marker>
            <c:symbol val="none"/>
          </c:marker>
          <c:cat>
            <c:numRef>
              <c:f>'Population over Time'!$A$3:$A$12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'Population over Time'!$G$3:$G$12</c:f>
              <c:numCache>
                <c:formatCode>0%</c:formatCode>
                <c:ptCount val="10"/>
                <c:pt idx="0">
                  <c:v>0.99282757715524905</c:v>
                </c:pt>
                <c:pt idx="1">
                  <c:v>0.99298827482530472</c:v>
                </c:pt>
                <c:pt idx="2">
                  <c:v>0.99341057335359062</c:v>
                </c:pt>
                <c:pt idx="3">
                  <c:v>0.99402570908594334</c:v>
                </c:pt>
                <c:pt idx="4">
                  <c:v>0.99420135537646936</c:v>
                </c:pt>
                <c:pt idx="5">
                  <c:v>0.99618578474390129</c:v>
                </c:pt>
                <c:pt idx="6">
                  <c:v>0.99818815245589754</c:v>
                </c:pt>
                <c:pt idx="7">
                  <c:v>1.0021742021043023</c:v>
                </c:pt>
                <c:pt idx="8">
                  <c:v>1.0142982807367367</c:v>
                </c:pt>
                <c:pt idx="9">
                  <c:v>1.0217000901626043</c:v>
                </c:pt>
              </c:numCache>
            </c:numRef>
          </c:val>
          <c:smooth val="0"/>
          <c:extLst>
            <c:ext xmlns:c16="http://schemas.microsoft.com/office/drawing/2014/chart" uri="{C3380CC4-5D6E-409C-BE32-E72D297353CC}">
              <c16:uniqueId val="{00000002-6A85-4D8C-9D89-F06417B74C73}"/>
            </c:ext>
          </c:extLst>
        </c:ser>
        <c:dLbls>
          <c:showLegendKey val="0"/>
          <c:showVal val="0"/>
          <c:showCatName val="0"/>
          <c:showSerName val="0"/>
          <c:showPercent val="0"/>
          <c:showBubbleSize val="0"/>
        </c:dLbls>
        <c:smooth val="0"/>
        <c:axId val="742745568"/>
        <c:axId val="742725408"/>
      </c:lineChart>
      <c:catAx>
        <c:axId val="74274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725408"/>
        <c:crosses val="autoZero"/>
        <c:auto val="1"/>
        <c:lblAlgn val="ctr"/>
        <c:lblOffset val="100"/>
        <c:noMultiLvlLbl val="0"/>
      </c:catAx>
      <c:valAx>
        <c:axId val="742725408"/>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745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Age of Housing by Occupancy in Georgetown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'Housing Stock Age'!$K$1</c:f>
              <c:strCache>
                <c:ptCount val="1"/>
                <c:pt idx="0">
                  <c:v>Occupied</c:v>
                </c:pt>
              </c:strCache>
            </c:strRef>
          </c:tx>
          <c:spPr>
            <a:solidFill>
              <a:schemeClr val="accent1"/>
            </a:solidFill>
            <a:ln>
              <a:noFill/>
            </a:ln>
            <a:effectLst/>
          </c:spPr>
          <c:invertIfNegative val="0"/>
          <c:cat>
            <c:strRef>
              <c:f>'Housing Stock Age'!$J$2:$J$8</c:f>
              <c:strCache>
                <c:ptCount val="7"/>
                <c:pt idx="0">
                  <c:v>        2020 or later</c:v>
                </c:pt>
                <c:pt idx="1">
                  <c:v>        2010 to 2019</c:v>
                </c:pt>
                <c:pt idx="2">
                  <c:v>        2000 to 2009</c:v>
                </c:pt>
                <c:pt idx="3">
                  <c:v>        1980 to 1999</c:v>
                </c:pt>
                <c:pt idx="4">
                  <c:v>        1960 to 1979</c:v>
                </c:pt>
                <c:pt idx="5">
                  <c:v>        1940 to 1959</c:v>
                </c:pt>
                <c:pt idx="6">
                  <c:v>        1939 or earlier</c:v>
                </c:pt>
              </c:strCache>
            </c:strRef>
          </c:cat>
          <c:val>
            <c:numRef>
              <c:f>'Housing Stock Age'!$K$2:$K$8</c:f>
              <c:numCache>
                <c:formatCode>0%</c:formatCode>
                <c:ptCount val="7"/>
                <c:pt idx="0">
                  <c:v>0</c:v>
                </c:pt>
                <c:pt idx="1">
                  <c:v>5.3361792956243331E-3</c:v>
                </c:pt>
                <c:pt idx="2">
                  <c:v>0.11739594450373532</c:v>
                </c:pt>
                <c:pt idx="3">
                  <c:v>0.16221985058697971</c:v>
                </c:pt>
                <c:pt idx="4">
                  <c:v>7.0437566702241189E-2</c:v>
                </c:pt>
                <c:pt idx="5">
                  <c:v>2.8815368196371399E-2</c:v>
                </c:pt>
                <c:pt idx="6">
                  <c:v>7.2572038420490925E-2</c:v>
                </c:pt>
              </c:numCache>
            </c:numRef>
          </c:val>
          <c:extLst>
            <c:ext xmlns:c16="http://schemas.microsoft.com/office/drawing/2014/chart" uri="{C3380CC4-5D6E-409C-BE32-E72D297353CC}">
              <c16:uniqueId val="{00000000-79C3-491E-9E21-D276128F789E}"/>
            </c:ext>
          </c:extLst>
        </c:ser>
        <c:ser>
          <c:idx val="1"/>
          <c:order val="1"/>
          <c:tx>
            <c:strRef>
              <c:f>'Housing Stock Age'!$L$1</c:f>
              <c:strCache>
                <c:ptCount val="1"/>
                <c:pt idx="0">
                  <c:v>Unoccupied</c:v>
                </c:pt>
              </c:strCache>
            </c:strRef>
          </c:tx>
          <c:spPr>
            <a:solidFill>
              <a:schemeClr val="accent2"/>
            </a:solidFill>
            <a:ln>
              <a:noFill/>
            </a:ln>
            <a:effectLst/>
          </c:spPr>
          <c:invertIfNegative val="0"/>
          <c:cat>
            <c:strRef>
              <c:f>'Housing Stock Age'!$J$2:$J$8</c:f>
              <c:strCache>
                <c:ptCount val="7"/>
                <c:pt idx="0">
                  <c:v>        2020 or later</c:v>
                </c:pt>
                <c:pt idx="1">
                  <c:v>        2010 to 2019</c:v>
                </c:pt>
                <c:pt idx="2">
                  <c:v>        2000 to 2009</c:v>
                </c:pt>
                <c:pt idx="3">
                  <c:v>        1980 to 1999</c:v>
                </c:pt>
                <c:pt idx="4">
                  <c:v>        1960 to 1979</c:v>
                </c:pt>
                <c:pt idx="5">
                  <c:v>        1940 to 1959</c:v>
                </c:pt>
                <c:pt idx="6">
                  <c:v>        1939 or earlier</c:v>
                </c:pt>
              </c:strCache>
            </c:strRef>
          </c:cat>
          <c:val>
            <c:numRef>
              <c:f>'Housing Stock Age'!$L$2:$L$8</c:f>
              <c:numCache>
                <c:formatCode>0%</c:formatCode>
                <c:ptCount val="7"/>
                <c:pt idx="0">
                  <c:v>0</c:v>
                </c:pt>
                <c:pt idx="1">
                  <c:v>2.5613660618996798E-2</c:v>
                </c:pt>
                <c:pt idx="2">
                  <c:v>6.616862326574173E-2</c:v>
                </c:pt>
                <c:pt idx="3">
                  <c:v>0.11953041622198504</c:v>
                </c:pt>
                <c:pt idx="4">
                  <c:v>9.3916755602988261E-2</c:v>
                </c:pt>
                <c:pt idx="5">
                  <c:v>6.4034151547491994E-2</c:v>
                </c:pt>
                <c:pt idx="6">
                  <c:v>0.17395944503735325</c:v>
                </c:pt>
              </c:numCache>
            </c:numRef>
          </c:val>
          <c:extLst>
            <c:ext xmlns:c16="http://schemas.microsoft.com/office/drawing/2014/chart" uri="{C3380CC4-5D6E-409C-BE32-E72D297353CC}">
              <c16:uniqueId val="{00000001-79C3-491E-9E21-D276128F789E}"/>
            </c:ext>
          </c:extLst>
        </c:ser>
        <c:dLbls>
          <c:showLegendKey val="0"/>
          <c:showVal val="0"/>
          <c:showCatName val="0"/>
          <c:showSerName val="0"/>
          <c:showPercent val="0"/>
          <c:showBubbleSize val="0"/>
        </c:dLbls>
        <c:gapWidth val="150"/>
        <c:overlap val="100"/>
        <c:axId val="861234736"/>
        <c:axId val="861226576"/>
      </c:barChart>
      <c:catAx>
        <c:axId val="861234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61226576"/>
        <c:crosses val="autoZero"/>
        <c:auto val="1"/>
        <c:lblAlgn val="ctr"/>
        <c:lblOffset val="100"/>
        <c:noMultiLvlLbl val="0"/>
      </c:catAx>
      <c:valAx>
        <c:axId val="861226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234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BD438-1076-4F7C-935F-CDE3CF849BCF}"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7B263-59A8-44BB-8673-8C74B837602D}" type="slidenum">
              <a:rPr lang="en-US" smtClean="0"/>
              <a:t>‹#›</a:t>
            </a:fld>
            <a:endParaRPr lang="en-US"/>
          </a:p>
        </p:txBody>
      </p:sp>
    </p:spTree>
    <p:extLst>
      <p:ext uri="{BB962C8B-B14F-4D97-AF65-F5344CB8AC3E}">
        <p14:creationId xmlns:p14="http://schemas.microsoft.com/office/powerpoint/2010/main" val="384433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7B263-59A8-44BB-8673-8C74B837602D}" type="slidenum">
              <a:rPr lang="en-US" smtClean="0"/>
              <a:t>1</a:t>
            </a:fld>
            <a:endParaRPr lang="en-US"/>
          </a:p>
        </p:txBody>
      </p:sp>
    </p:spTree>
    <p:extLst>
      <p:ext uri="{BB962C8B-B14F-4D97-AF65-F5344CB8AC3E}">
        <p14:creationId xmlns:p14="http://schemas.microsoft.com/office/powerpoint/2010/main" val="61596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0AF6E-888B-47B7-B490-5478F74B6C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99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Collected data on income distribution on both renters and homeowners in the MCOG region</a:t>
            </a:r>
          </a:p>
          <a:p>
            <a:endParaRPr lang="en-US" dirty="0"/>
          </a:p>
          <a:p>
            <a:r>
              <a:rPr lang="en-US" dirty="0"/>
              <a:t>Adjusted income brackets by the affordability index to account for greater need at lower levels of income</a:t>
            </a:r>
          </a:p>
          <a:p>
            <a:endParaRPr lang="en-US" dirty="0"/>
          </a:p>
          <a:p>
            <a:r>
              <a:rPr lang="en-US" dirty="0"/>
              <a:t>The State of Maine Housing Production Needs Study distributed the housing unit shortage across income brackets, but the report noted that their study did not sufficiently represent the need at lower income brackets. Thus, the affordability index is used in our analysis to adjust the income brackets by the appropriate amount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0AF6E-888B-47B7-B490-5478F74B6C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30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7B263-59A8-44BB-8673-8C74B837602D}" type="slidenum">
              <a:rPr lang="en-US" smtClean="0"/>
              <a:t>16</a:t>
            </a:fld>
            <a:endParaRPr lang="en-US"/>
          </a:p>
        </p:txBody>
      </p:sp>
    </p:spTree>
    <p:extLst>
      <p:ext uri="{BB962C8B-B14F-4D97-AF65-F5344CB8AC3E}">
        <p14:creationId xmlns:p14="http://schemas.microsoft.com/office/powerpoint/2010/main" val="395433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2022-2024—615 new units, 4 times as many multifamily as single family</a:t>
            </a:r>
          </a:p>
          <a:p>
            <a:endParaRPr lang="en-US" dirty="0"/>
          </a:p>
          <a:p>
            <a:r>
              <a:rPr lang="en-US" dirty="0"/>
              <a:t>Inclusionary zoning for rental</a:t>
            </a:r>
          </a:p>
        </p:txBody>
      </p:sp>
      <p:sp>
        <p:nvSpPr>
          <p:cNvPr id="4" name="Slide Number Placeholder 3"/>
          <p:cNvSpPr>
            <a:spLocks noGrp="1"/>
          </p:cNvSpPr>
          <p:nvPr>
            <p:ph type="sldNum" sz="quarter" idx="5"/>
          </p:nvPr>
        </p:nvSpPr>
        <p:spPr/>
        <p:txBody>
          <a:bodyPr/>
          <a:lstStyle/>
          <a:p>
            <a:fld id="{60F7B263-59A8-44BB-8673-8C74B837602D}" type="slidenum">
              <a:rPr lang="en-US" smtClean="0"/>
              <a:t>17</a:t>
            </a:fld>
            <a:endParaRPr lang="en-US"/>
          </a:p>
        </p:txBody>
      </p:sp>
    </p:spTree>
    <p:extLst>
      <p:ext uri="{BB962C8B-B14F-4D97-AF65-F5344CB8AC3E}">
        <p14:creationId xmlns:p14="http://schemas.microsoft.com/office/powerpoint/2010/main" val="273135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47DC8-A84A-5818-21A4-10C6B2DB3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5419DC-440C-EB7E-EA50-2B4D5E2C3F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D671A4-B8DA-3FCD-D84F-0C5A59DE8589}"/>
              </a:ext>
            </a:extLst>
          </p:cNvPr>
          <p:cNvSpPr>
            <a:spLocks noGrp="1"/>
          </p:cNvSpPr>
          <p:nvPr>
            <p:ph type="dt" sz="half" idx="10"/>
          </p:nvPr>
        </p:nvSpPr>
        <p:spPr/>
        <p:txBody>
          <a:bodyPr/>
          <a:lstStyle/>
          <a:p>
            <a:fld id="{BEB16112-EDA7-4BEC-9453-64CA34F9A153}" type="datetimeFigureOut">
              <a:rPr lang="en-US" smtClean="0"/>
              <a:t>3/17/2025</a:t>
            </a:fld>
            <a:endParaRPr lang="en-US"/>
          </a:p>
        </p:txBody>
      </p:sp>
      <p:sp>
        <p:nvSpPr>
          <p:cNvPr id="5" name="Footer Placeholder 4">
            <a:extLst>
              <a:ext uri="{FF2B5EF4-FFF2-40B4-BE49-F238E27FC236}">
                <a16:creationId xmlns:a16="http://schemas.microsoft.com/office/drawing/2014/main" id="{AF6106C0-B11E-DF52-EDCD-968D351DB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65366E-7181-37F2-F42E-419DD45346A6}"/>
              </a:ext>
            </a:extLst>
          </p:cNvPr>
          <p:cNvSpPr>
            <a:spLocks noGrp="1"/>
          </p:cNvSpPr>
          <p:nvPr>
            <p:ph type="sldNum" sz="quarter" idx="12"/>
          </p:nvPr>
        </p:nvSpPr>
        <p:spPr/>
        <p:txBody>
          <a:bodyPr/>
          <a:lstStyle/>
          <a:p>
            <a:fld id="{91CE89D0-C911-449C-816B-1450974AF5C7}" type="slidenum">
              <a:rPr lang="en-US" smtClean="0"/>
              <a:t>‹#›</a:t>
            </a:fld>
            <a:endParaRPr lang="en-US"/>
          </a:p>
        </p:txBody>
      </p:sp>
    </p:spTree>
    <p:extLst>
      <p:ext uri="{BB962C8B-B14F-4D97-AF65-F5344CB8AC3E}">
        <p14:creationId xmlns:p14="http://schemas.microsoft.com/office/powerpoint/2010/main" val="270101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37EE-38FB-7788-DA12-47BB04FAAA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6C6C53-0BDD-E5B9-AF18-1D99BD175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4F2B3-71C9-6925-EABE-72583FA60DA1}"/>
              </a:ext>
            </a:extLst>
          </p:cNvPr>
          <p:cNvSpPr>
            <a:spLocks noGrp="1"/>
          </p:cNvSpPr>
          <p:nvPr>
            <p:ph type="dt" sz="half" idx="10"/>
          </p:nvPr>
        </p:nvSpPr>
        <p:spPr/>
        <p:txBody>
          <a:bodyPr/>
          <a:lstStyle/>
          <a:p>
            <a:fld id="{BEB16112-EDA7-4BEC-9453-64CA34F9A153}" type="datetimeFigureOut">
              <a:rPr lang="en-US" smtClean="0"/>
              <a:t>3/17/2025</a:t>
            </a:fld>
            <a:endParaRPr lang="en-US"/>
          </a:p>
        </p:txBody>
      </p:sp>
      <p:sp>
        <p:nvSpPr>
          <p:cNvPr id="5" name="Footer Placeholder 4">
            <a:extLst>
              <a:ext uri="{FF2B5EF4-FFF2-40B4-BE49-F238E27FC236}">
                <a16:creationId xmlns:a16="http://schemas.microsoft.com/office/drawing/2014/main" id="{9E209070-9F69-785E-41C3-51A8EEE7D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65F42-D41E-948F-D552-251BFE2D112B}"/>
              </a:ext>
            </a:extLst>
          </p:cNvPr>
          <p:cNvSpPr>
            <a:spLocks noGrp="1"/>
          </p:cNvSpPr>
          <p:nvPr>
            <p:ph type="sldNum" sz="quarter" idx="12"/>
          </p:nvPr>
        </p:nvSpPr>
        <p:spPr/>
        <p:txBody>
          <a:bodyPr/>
          <a:lstStyle/>
          <a:p>
            <a:fld id="{91CE89D0-C911-449C-816B-1450974AF5C7}" type="slidenum">
              <a:rPr lang="en-US" smtClean="0"/>
              <a:t>‹#›</a:t>
            </a:fld>
            <a:endParaRPr lang="en-US"/>
          </a:p>
        </p:txBody>
      </p:sp>
    </p:spTree>
    <p:extLst>
      <p:ext uri="{BB962C8B-B14F-4D97-AF65-F5344CB8AC3E}">
        <p14:creationId xmlns:p14="http://schemas.microsoft.com/office/powerpoint/2010/main" val="21077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3CF27-6AE3-EBC1-D91C-5BF6C84D05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5B08DA-00B4-5A11-8BBE-7A9B4E9F34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76AED-1415-A434-ADBB-A535B31BECAB}"/>
              </a:ext>
            </a:extLst>
          </p:cNvPr>
          <p:cNvSpPr>
            <a:spLocks noGrp="1"/>
          </p:cNvSpPr>
          <p:nvPr>
            <p:ph type="dt" sz="half" idx="10"/>
          </p:nvPr>
        </p:nvSpPr>
        <p:spPr/>
        <p:txBody>
          <a:bodyPr/>
          <a:lstStyle/>
          <a:p>
            <a:fld id="{BEB16112-EDA7-4BEC-9453-64CA34F9A153}" type="datetimeFigureOut">
              <a:rPr lang="en-US" smtClean="0"/>
              <a:t>3/17/2025</a:t>
            </a:fld>
            <a:endParaRPr lang="en-US"/>
          </a:p>
        </p:txBody>
      </p:sp>
      <p:sp>
        <p:nvSpPr>
          <p:cNvPr id="5" name="Footer Placeholder 4">
            <a:extLst>
              <a:ext uri="{FF2B5EF4-FFF2-40B4-BE49-F238E27FC236}">
                <a16:creationId xmlns:a16="http://schemas.microsoft.com/office/drawing/2014/main" id="{06475C76-219E-6D03-53A6-E73863FFE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D57D7-7630-1C8E-CDD5-44BBC9B7C2F0}"/>
              </a:ext>
            </a:extLst>
          </p:cNvPr>
          <p:cNvSpPr>
            <a:spLocks noGrp="1"/>
          </p:cNvSpPr>
          <p:nvPr>
            <p:ph type="sldNum" sz="quarter" idx="12"/>
          </p:nvPr>
        </p:nvSpPr>
        <p:spPr/>
        <p:txBody>
          <a:bodyPr/>
          <a:lstStyle/>
          <a:p>
            <a:fld id="{91CE89D0-C911-449C-816B-1450974AF5C7}" type="slidenum">
              <a:rPr lang="en-US" smtClean="0"/>
              <a:t>‹#›</a:t>
            </a:fld>
            <a:endParaRPr lang="en-US"/>
          </a:p>
        </p:txBody>
      </p:sp>
    </p:spTree>
    <p:extLst>
      <p:ext uri="{BB962C8B-B14F-4D97-AF65-F5344CB8AC3E}">
        <p14:creationId xmlns:p14="http://schemas.microsoft.com/office/powerpoint/2010/main" val="3211632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1E3E-820E-3F4E-0B6D-B99CA0082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F9A3EB-2A6D-0624-DAD4-EF30A006BC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9D4593-9EAE-8AD9-459C-32E6431C1EEE}"/>
              </a:ext>
            </a:extLst>
          </p:cNvPr>
          <p:cNvSpPr>
            <a:spLocks noGrp="1"/>
          </p:cNvSpPr>
          <p:nvPr>
            <p:ph type="dt" sz="half" idx="10"/>
          </p:nvPr>
        </p:nvSpPr>
        <p:spPr/>
        <p:txBody>
          <a:bodyPr/>
          <a:lstStyle/>
          <a:p>
            <a:fld id="{816A5667-D007-4486-98C1-23CEC3A5F594}" type="datetimeFigureOut">
              <a:rPr lang="en-US" smtClean="0"/>
              <a:t>3/17/2025</a:t>
            </a:fld>
            <a:endParaRPr lang="en-US"/>
          </a:p>
        </p:txBody>
      </p:sp>
      <p:sp>
        <p:nvSpPr>
          <p:cNvPr id="5" name="Footer Placeholder 4">
            <a:extLst>
              <a:ext uri="{FF2B5EF4-FFF2-40B4-BE49-F238E27FC236}">
                <a16:creationId xmlns:a16="http://schemas.microsoft.com/office/drawing/2014/main" id="{BD519A4A-D4E2-7973-E465-2AFA0C5A3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347F2-2B27-C7B0-5BE9-AF00F7B9733C}"/>
              </a:ext>
            </a:extLst>
          </p:cNvPr>
          <p:cNvSpPr>
            <a:spLocks noGrp="1"/>
          </p:cNvSpPr>
          <p:nvPr>
            <p:ph type="sldNum" sz="quarter" idx="12"/>
          </p:nvPr>
        </p:nvSpPr>
        <p:spPr/>
        <p:txBody>
          <a:bodyPr/>
          <a:lstStyle/>
          <a:p>
            <a:fld id="{EB2149B7-689D-499D-831D-80503792CB94}" type="slidenum">
              <a:rPr lang="en-US" smtClean="0"/>
              <a:t>‹#›</a:t>
            </a:fld>
            <a:endParaRPr lang="en-US"/>
          </a:p>
        </p:txBody>
      </p:sp>
    </p:spTree>
    <p:extLst>
      <p:ext uri="{BB962C8B-B14F-4D97-AF65-F5344CB8AC3E}">
        <p14:creationId xmlns:p14="http://schemas.microsoft.com/office/powerpoint/2010/main" val="346418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6007-69FE-DE8B-F73B-4123B4743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6FEA96-7460-3BB7-77CA-5CF52D54AC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F5ED2-F21F-9E4B-2298-4DD7D29C5BDD}"/>
              </a:ext>
            </a:extLst>
          </p:cNvPr>
          <p:cNvSpPr>
            <a:spLocks noGrp="1"/>
          </p:cNvSpPr>
          <p:nvPr>
            <p:ph type="dt" sz="half" idx="10"/>
          </p:nvPr>
        </p:nvSpPr>
        <p:spPr/>
        <p:txBody>
          <a:bodyPr/>
          <a:lstStyle/>
          <a:p>
            <a:fld id="{816A5667-D007-4486-98C1-23CEC3A5F594}" type="datetimeFigureOut">
              <a:rPr lang="en-US" smtClean="0"/>
              <a:t>3/17/2025</a:t>
            </a:fld>
            <a:endParaRPr lang="en-US"/>
          </a:p>
        </p:txBody>
      </p:sp>
      <p:sp>
        <p:nvSpPr>
          <p:cNvPr id="5" name="Footer Placeholder 4">
            <a:extLst>
              <a:ext uri="{FF2B5EF4-FFF2-40B4-BE49-F238E27FC236}">
                <a16:creationId xmlns:a16="http://schemas.microsoft.com/office/drawing/2014/main" id="{92B2F180-0F66-F9F5-6888-81BD0B5DA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C253D-1032-BBA1-3828-C9A984C91ADD}"/>
              </a:ext>
            </a:extLst>
          </p:cNvPr>
          <p:cNvSpPr>
            <a:spLocks noGrp="1"/>
          </p:cNvSpPr>
          <p:nvPr>
            <p:ph type="sldNum" sz="quarter" idx="12"/>
          </p:nvPr>
        </p:nvSpPr>
        <p:spPr/>
        <p:txBody>
          <a:bodyPr/>
          <a:lstStyle/>
          <a:p>
            <a:fld id="{EB2149B7-689D-499D-831D-80503792CB94}" type="slidenum">
              <a:rPr lang="en-US" smtClean="0"/>
              <a:t>‹#›</a:t>
            </a:fld>
            <a:endParaRPr lang="en-US"/>
          </a:p>
        </p:txBody>
      </p:sp>
    </p:spTree>
    <p:extLst>
      <p:ext uri="{BB962C8B-B14F-4D97-AF65-F5344CB8AC3E}">
        <p14:creationId xmlns:p14="http://schemas.microsoft.com/office/powerpoint/2010/main" val="796079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05A4-6449-033A-DD93-5876607305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6ECAE1-22CF-7D5B-28B1-99025201B5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6E8B84-D2ED-B6AB-6C71-4524B8BD7BBD}"/>
              </a:ext>
            </a:extLst>
          </p:cNvPr>
          <p:cNvSpPr>
            <a:spLocks noGrp="1"/>
          </p:cNvSpPr>
          <p:nvPr>
            <p:ph type="dt" sz="half" idx="10"/>
          </p:nvPr>
        </p:nvSpPr>
        <p:spPr/>
        <p:txBody>
          <a:bodyPr/>
          <a:lstStyle/>
          <a:p>
            <a:fld id="{816A5667-D007-4486-98C1-23CEC3A5F594}" type="datetimeFigureOut">
              <a:rPr lang="en-US" smtClean="0"/>
              <a:t>3/17/2025</a:t>
            </a:fld>
            <a:endParaRPr lang="en-US"/>
          </a:p>
        </p:txBody>
      </p:sp>
      <p:sp>
        <p:nvSpPr>
          <p:cNvPr id="5" name="Footer Placeholder 4">
            <a:extLst>
              <a:ext uri="{FF2B5EF4-FFF2-40B4-BE49-F238E27FC236}">
                <a16:creationId xmlns:a16="http://schemas.microsoft.com/office/drawing/2014/main" id="{242185C8-5042-BF8A-47FA-F631ABF98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79BAB-CC7D-FEB0-8289-C1F0101C1005}"/>
              </a:ext>
            </a:extLst>
          </p:cNvPr>
          <p:cNvSpPr>
            <a:spLocks noGrp="1"/>
          </p:cNvSpPr>
          <p:nvPr>
            <p:ph type="sldNum" sz="quarter" idx="12"/>
          </p:nvPr>
        </p:nvSpPr>
        <p:spPr/>
        <p:txBody>
          <a:bodyPr/>
          <a:lstStyle/>
          <a:p>
            <a:fld id="{EB2149B7-689D-499D-831D-80503792CB94}" type="slidenum">
              <a:rPr lang="en-US" smtClean="0"/>
              <a:t>‹#›</a:t>
            </a:fld>
            <a:endParaRPr lang="en-US"/>
          </a:p>
        </p:txBody>
      </p:sp>
    </p:spTree>
    <p:extLst>
      <p:ext uri="{BB962C8B-B14F-4D97-AF65-F5344CB8AC3E}">
        <p14:creationId xmlns:p14="http://schemas.microsoft.com/office/powerpoint/2010/main" val="1431100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0853-1B8A-6837-FBD0-0D1E4AFF3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18C8CF-C177-CB05-044C-190F2B4977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ABFA6F-EBE6-DB60-D96C-D1C7C874A4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19D4B8-98E2-4FC8-76B5-216E4114229F}"/>
              </a:ext>
            </a:extLst>
          </p:cNvPr>
          <p:cNvSpPr>
            <a:spLocks noGrp="1"/>
          </p:cNvSpPr>
          <p:nvPr>
            <p:ph type="dt" sz="half" idx="10"/>
          </p:nvPr>
        </p:nvSpPr>
        <p:spPr/>
        <p:txBody>
          <a:bodyPr/>
          <a:lstStyle/>
          <a:p>
            <a:fld id="{816A5667-D007-4486-98C1-23CEC3A5F594}" type="datetimeFigureOut">
              <a:rPr lang="en-US" smtClean="0"/>
              <a:t>3/17/2025</a:t>
            </a:fld>
            <a:endParaRPr lang="en-US"/>
          </a:p>
        </p:txBody>
      </p:sp>
      <p:sp>
        <p:nvSpPr>
          <p:cNvPr id="6" name="Footer Placeholder 5">
            <a:extLst>
              <a:ext uri="{FF2B5EF4-FFF2-40B4-BE49-F238E27FC236}">
                <a16:creationId xmlns:a16="http://schemas.microsoft.com/office/drawing/2014/main" id="{F5222C79-063D-DB89-8645-BDBBD1D16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3FC30-2537-AAFC-4BC6-7C0F63E6D216}"/>
              </a:ext>
            </a:extLst>
          </p:cNvPr>
          <p:cNvSpPr>
            <a:spLocks noGrp="1"/>
          </p:cNvSpPr>
          <p:nvPr>
            <p:ph type="sldNum" sz="quarter" idx="12"/>
          </p:nvPr>
        </p:nvSpPr>
        <p:spPr/>
        <p:txBody>
          <a:bodyPr/>
          <a:lstStyle/>
          <a:p>
            <a:fld id="{EB2149B7-689D-499D-831D-80503792CB94}" type="slidenum">
              <a:rPr lang="en-US" smtClean="0"/>
              <a:t>‹#›</a:t>
            </a:fld>
            <a:endParaRPr lang="en-US"/>
          </a:p>
        </p:txBody>
      </p:sp>
    </p:spTree>
    <p:extLst>
      <p:ext uri="{BB962C8B-B14F-4D97-AF65-F5344CB8AC3E}">
        <p14:creationId xmlns:p14="http://schemas.microsoft.com/office/powerpoint/2010/main" val="3896323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27BD-9DB0-90E1-B7F7-3757E49165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6EC41E-4C5C-AB2C-004D-A1B653A1AB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87CA74-9F8F-88DE-539B-F771406EEE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5F9EE-8900-5E53-3BD9-003F43EA80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005B12-8C38-63F0-792E-04DEC36E3F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E710A1-910B-8924-11C5-4037FDEDC7D3}"/>
              </a:ext>
            </a:extLst>
          </p:cNvPr>
          <p:cNvSpPr>
            <a:spLocks noGrp="1"/>
          </p:cNvSpPr>
          <p:nvPr>
            <p:ph type="dt" sz="half" idx="10"/>
          </p:nvPr>
        </p:nvSpPr>
        <p:spPr/>
        <p:txBody>
          <a:bodyPr/>
          <a:lstStyle/>
          <a:p>
            <a:fld id="{816A5667-D007-4486-98C1-23CEC3A5F594}" type="datetimeFigureOut">
              <a:rPr lang="en-US" smtClean="0"/>
              <a:t>3/17/2025</a:t>
            </a:fld>
            <a:endParaRPr lang="en-US"/>
          </a:p>
        </p:txBody>
      </p:sp>
      <p:sp>
        <p:nvSpPr>
          <p:cNvPr id="8" name="Footer Placeholder 7">
            <a:extLst>
              <a:ext uri="{FF2B5EF4-FFF2-40B4-BE49-F238E27FC236}">
                <a16:creationId xmlns:a16="http://schemas.microsoft.com/office/drawing/2014/main" id="{6A2DE5E6-0BE9-4450-E667-DAB1C54068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61DDEC-7938-8E2D-F4E3-41426FF9B37E}"/>
              </a:ext>
            </a:extLst>
          </p:cNvPr>
          <p:cNvSpPr>
            <a:spLocks noGrp="1"/>
          </p:cNvSpPr>
          <p:nvPr>
            <p:ph type="sldNum" sz="quarter" idx="12"/>
          </p:nvPr>
        </p:nvSpPr>
        <p:spPr/>
        <p:txBody>
          <a:bodyPr/>
          <a:lstStyle/>
          <a:p>
            <a:fld id="{EB2149B7-689D-499D-831D-80503792CB94}" type="slidenum">
              <a:rPr lang="en-US" smtClean="0"/>
              <a:t>‹#›</a:t>
            </a:fld>
            <a:endParaRPr lang="en-US"/>
          </a:p>
        </p:txBody>
      </p:sp>
    </p:spTree>
    <p:extLst>
      <p:ext uri="{BB962C8B-B14F-4D97-AF65-F5344CB8AC3E}">
        <p14:creationId xmlns:p14="http://schemas.microsoft.com/office/powerpoint/2010/main" val="254573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3DCB9-4BDA-61DF-1F6B-066E1C92C8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D2B22-2039-7B6C-EE06-971D94806DC4}"/>
              </a:ext>
            </a:extLst>
          </p:cNvPr>
          <p:cNvSpPr>
            <a:spLocks noGrp="1"/>
          </p:cNvSpPr>
          <p:nvPr>
            <p:ph type="dt" sz="half" idx="10"/>
          </p:nvPr>
        </p:nvSpPr>
        <p:spPr/>
        <p:txBody>
          <a:bodyPr/>
          <a:lstStyle/>
          <a:p>
            <a:fld id="{816A5667-D007-4486-98C1-23CEC3A5F594}" type="datetimeFigureOut">
              <a:rPr lang="en-US" smtClean="0"/>
              <a:t>3/17/2025</a:t>
            </a:fld>
            <a:endParaRPr lang="en-US"/>
          </a:p>
        </p:txBody>
      </p:sp>
      <p:sp>
        <p:nvSpPr>
          <p:cNvPr id="4" name="Footer Placeholder 3">
            <a:extLst>
              <a:ext uri="{FF2B5EF4-FFF2-40B4-BE49-F238E27FC236}">
                <a16:creationId xmlns:a16="http://schemas.microsoft.com/office/drawing/2014/main" id="{F55B5ED0-A6F4-F6AF-ED3F-661D4FD791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0AF707-D255-18A3-4339-9DB8FB89A12C}"/>
              </a:ext>
            </a:extLst>
          </p:cNvPr>
          <p:cNvSpPr>
            <a:spLocks noGrp="1"/>
          </p:cNvSpPr>
          <p:nvPr>
            <p:ph type="sldNum" sz="quarter" idx="12"/>
          </p:nvPr>
        </p:nvSpPr>
        <p:spPr/>
        <p:txBody>
          <a:bodyPr/>
          <a:lstStyle/>
          <a:p>
            <a:fld id="{EB2149B7-689D-499D-831D-80503792CB94}" type="slidenum">
              <a:rPr lang="en-US" smtClean="0"/>
              <a:t>‹#›</a:t>
            </a:fld>
            <a:endParaRPr lang="en-US"/>
          </a:p>
        </p:txBody>
      </p:sp>
    </p:spTree>
    <p:extLst>
      <p:ext uri="{BB962C8B-B14F-4D97-AF65-F5344CB8AC3E}">
        <p14:creationId xmlns:p14="http://schemas.microsoft.com/office/powerpoint/2010/main" val="48334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3CDA2-7475-5608-CEE8-18A907D46A3B}"/>
              </a:ext>
            </a:extLst>
          </p:cNvPr>
          <p:cNvSpPr>
            <a:spLocks noGrp="1"/>
          </p:cNvSpPr>
          <p:nvPr>
            <p:ph type="dt" sz="half" idx="10"/>
          </p:nvPr>
        </p:nvSpPr>
        <p:spPr/>
        <p:txBody>
          <a:bodyPr/>
          <a:lstStyle/>
          <a:p>
            <a:fld id="{816A5667-D007-4486-98C1-23CEC3A5F594}" type="datetimeFigureOut">
              <a:rPr lang="en-US" smtClean="0"/>
              <a:t>3/17/2025</a:t>
            </a:fld>
            <a:endParaRPr lang="en-US"/>
          </a:p>
        </p:txBody>
      </p:sp>
      <p:sp>
        <p:nvSpPr>
          <p:cNvPr id="3" name="Footer Placeholder 2">
            <a:extLst>
              <a:ext uri="{FF2B5EF4-FFF2-40B4-BE49-F238E27FC236}">
                <a16:creationId xmlns:a16="http://schemas.microsoft.com/office/drawing/2014/main" id="{B139A4F5-0A97-79C5-1B1F-E8023E148A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AC65B8-42EC-A807-ABF7-EE10852B9EEC}"/>
              </a:ext>
            </a:extLst>
          </p:cNvPr>
          <p:cNvSpPr>
            <a:spLocks noGrp="1"/>
          </p:cNvSpPr>
          <p:nvPr>
            <p:ph type="sldNum" sz="quarter" idx="12"/>
          </p:nvPr>
        </p:nvSpPr>
        <p:spPr/>
        <p:txBody>
          <a:bodyPr/>
          <a:lstStyle/>
          <a:p>
            <a:fld id="{EB2149B7-689D-499D-831D-80503792CB94}" type="slidenum">
              <a:rPr lang="en-US" smtClean="0"/>
              <a:t>‹#›</a:t>
            </a:fld>
            <a:endParaRPr lang="en-US"/>
          </a:p>
        </p:txBody>
      </p:sp>
    </p:spTree>
    <p:extLst>
      <p:ext uri="{BB962C8B-B14F-4D97-AF65-F5344CB8AC3E}">
        <p14:creationId xmlns:p14="http://schemas.microsoft.com/office/powerpoint/2010/main" val="1564336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EEED-2234-FFC5-8ED7-11280EC675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F02161-20ED-1242-40C7-542C82EB20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BF9056-505E-DBC8-D6DC-A284B83CC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26DC71-FE27-7C02-2FD4-3181CF447BA4}"/>
              </a:ext>
            </a:extLst>
          </p:cNvPr>
          <p:cNvSpPr>
            <a:spLocks noGrp="1"/>
          </p:cNvSpPr>
          <p:nvPr>
            <p:ph type="dt" sz="half" idx="10"/>
          </p:nvPr>
        </p:nvSpPr>
        <p:spPr/>
        <p:txBody>
          <a:bodyPr/>
          <a:lstStyle/>
          <a:p>
            <a:fld id="{816A5667-D007-4486-98C1-23CEC3A5F594}" type="datetimeFigureOut">
              <a:rPr lang="en-US" smtClean="0"/>
              <a:t>3/17/2025</a:t>
            </a:fld>
            <a:endParaRPr lang="en-US"/>
          </a:p>
        </p:txBody>
      </p:sp>
      <p:sp>
        <p:nvSpPr>
          <p:cNvPr id="6" name="Footer Placeholder 5">
            <a:extLst>
              <a:ext uri="{FF2B5EF4-FFF2-40B4-BE49-F238E27FC236}">
                <a16:creationId xmlns:a16="http://schemas.microsoft.com/office/drawing/2014/main" id="{65C305C4-201D-35CA-EA99-B16F812BB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BF657-A1CD-CC3D-8F35-622A2A37082D}"/>
              </a:ext>
            </a:extLst>
          </p:cNvPr>
          <p:cNvSpPr>
            <a:spLocks noGrp="1"/>
          </p:cNvSpPr>
          <p:nvPr>
            <p:ph type="sldNum" sz="quarter" idx="12"/>
          </p:nvPr>
        </p:nvSpPr>
        <p:spPr/>
        <p:txBody>
          <a:bodyPr/>
          <a:lstStyle/>
          <a:p>
            <a:fld id="{EB2149B7-689D-499D-831D-80503792CB94}" type="slidenum">
              <a:rPr lang="en-US" smtClean="0"/>
              <a:t>‹#›</a:t>
            </a:fld>
            <a:endParaRPr lang="en-US"/>
          </a:p>
        </p:txBody>
      </p:sp>
    </p:spTree>
    <p:extLst>
      <p:ext uri="{BB962C8B-B14F-4D97-AF65-F5344CB8AC3E}">
        <p14:creationId xmlns:p14="http://schemas.microsoft.com/office/powerpoint/2010/main" val="358999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3699-8228-C0F0-3854-1DBD9A0FBD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9F7A35-A8F0-026B-7826-AF6585018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D3DFA-3F05-56AB-F311-86F1BF07CC65}"/>
              </a:ext>
            </a:extLst>
          </p:cNvPr>
          <p:cNvSpPr>
            <a:spLocks noGrp="1"/>
          </p:cNvSpPr>
          <p:nvPr>
            <p:ph type="dt" sz="half" idx="10"/>
          </p:nvPr>
        </p:nvSpPr>
        <p:spPr/>
        <p:txBody>
          <a:bodyPr/>
          <a:lstStyle/>
          <a:p>
            <a:fld id="{BEB16112-EDA7-4BEC-9453-64CA34F9A153}" type="datetimeFigureOut">
              <a:rPr lang="en-US" smtClean="0"/>
              <a:t>3/17/2025</a:t>
            </a:fld>
            <a:endParaRPr lang="en-US"/>
          </a:p>
        </p:txBody>
      </p:sp>
      <p:sp>
        <p:nvSpPr>
          <p:cNvPr id="5" name="Footer Placeholder 4">
            <a:extLst>
              <a:ext uri="{FF2B5EF4-FFF2-40B4-BE49-F238E27FC236}">
                <a16:creationId xmlns:a16="http://schemas.microsoft.com/office/drawing/2014/main" id="{631BFEBC-67A9-3322-E48D-88EF28129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68DBE-6267-4DD2-CE75-690643DA3881}"/>
              </a:ext>
            </a:extLst>
          </p:cNvPr>
          <p:cNvSpPr>
            <a:spLocks noGrp="1"/>
          </p:cNvSpPr>
          <p:nvPr>
            <p:ph type="sldNum" sz="quarter" idx="12"/>
          </p:nvPr>
        </p:nvSpPr>
        <p:spPr/>
        <p:txBody>
          <a:bodyPr/>
          <a:lstStyle/>
          <a:p>
            <a:fld id="{91CE89D0-C911-449C-816B-1450974AF5C7}" type="slidenum">
              <a:rPr lang="en-US" smtClean="0"/>
              <a:t>‹#›</a:t>
            </a:fld>
            <a:endParaRPr lang="en-US"/>
          </a:p>
        </p:txBody>
      </p:sp>
    </p:spTree>
    <p:extLst>
      <p:ext uri="{BB962C8B-B14F-4D97-AF65-F5344CB8AC3E}">
        <p14:creationId xmlns:p14="http://schemas.microsoft.com/office/powerpoint/2010/main" val="3646095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E0A0-EFA1-25F9-E943-3B7B5B894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90C6C0-20D8-1ED3-0764-0A908588E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1B5EBC-90CB-30FC-6C41-3AB663B1F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EC798-767F-33A2-4E31-4F6490F3C5F0}"/>
              </a:ext>
            </a:extLst>
          </p:cNvPr>
          <p:cNvSpPr>
            <a:spLocks noGrp="1"/>
          </p:cNvSpPr>
          <p:nvPr>
            <p:ph type="dt" sz="half" idx="10"/>
          </p:nvPr>
        </p:nvSpPr>
        <p:spPr/>
        <p:txBody>
          <a:bodyPr/>
          <a:lstStyle/>
          <a:p>
            <a:fld id="{816A5667-D007-4486-98C1-23CEC3A5F594}" type="datetimeFigureOut">
              <a:rPr lang="en-US" smtClean="0"/>
              <a:t>3/17/2025</a:t>
            </a:fld>
            <a:endParaRPr lang="en-US"/>
          </a:p>
        </p:txBody>
      </p:sp>
      <p:sp>
        <p:nvSpPr>
          <p:cNvPr id="6" name="Footer Placeholder 5">
            <a:extLst>
              <a:ext uri="{FF2B5EF4-FFF2-40B4-BE49-F238E27FC236}">
                <a16:creationId xmlns:a16="http://schemas.microsoft.com/office/drawing/2014/main" id="{8FAAE75B-575A-E4AC-C2FB-E52882C8A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673BB5-E615-270B-3FFF-5878D6159947}"/>
              </a:ext>
            </a:extLst>
          </p:cNvPr>
          <p:cNvSpPr>
            <a:spLocks noGrp="1"/>
          </p:cNvSpPr>
          <p:nvPr>
            <p:ph type="sldNum" sz="quarter" idx="12"/>
          </p:nvPr>
        </p:nvSpPr>
        <p:spPr/>
        <p:txBody>
          <a:bodyPr/>
          <a:lstStyle/>
          <a:p>
            <a:fld id="{EB2149B7-689D-499D-831D-80503792CB94}" type="slidenum">
              <a:rPr lang="en-US" smtClean="0"/>
              <a:t>‹#›</a:t>
            </a:fld>
            <a:endParaRPr lang="en-US"/>
          </a:p>
        </p:txBody>
      </p:sp>
    </p:spTree>
    <p:extLst>
      <p:ext uri="{BB962C8B-B14F-4D97-AF65-F5344CB8AC3E}">
        <p14:creationId xmlns:p14="http://schemas.microsoft.com/office/powerpoint/2010/main" val="3906996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A533-8C4F-5002-308E-2914C3F293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064948-B38B-3A75-5BE8-48EC7B25B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2E455-F35F-3C48-1383-1EF5E814AA69}"/>
              </a:ext>
            </a:extLst>
          </p:cNvPr>
          <p:cNvSpPr>
            <a:spLocks noGrp="1"/>
          </p:cNvSpPr>
          <p:nvPr>
            <p:ph type="dt" sz="half" idx="10"/>
          </p:nvPr>
        </p:nvSpPr>
        <p:spPr/>
        <p:txBody>
          <a:bodyPr/>
          <a:lstStyle/>
          <a:p>
            <a:fld id="{816A5667-D007-4486-98C1-23CEC3A5F594}" type="datetimeFigureOut">
              <a:rPr lang="en-US" smtClean="0"/>
              <a:t>3/17/2025</a:t>
            </a:fld>
            <a:endParaRPr lang="en-US"/>
          </a:p>
        </p:txBody>
      </p:sp>
      <p:sp>
        <p:nvSpPr>
          <p:cNvPr id="5" name="Footer Placeholder 4">
            <a:extLst>
              <a:ext uri="{FF2B5EF4-FFF2-40B4-BE49-F238E27FC236}">
                <a16:creationId xmlns:a16="http://schemas.microsoft.com/office/drawing/2014/main" id="{4B71EA55-3047-DE18-BA37-6B8CEA6C5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F251F-A458-F76F-96CA-773D6F04AAEC}"/>
              </a:ext>
            </a:extLst>
          </p:cNvPr>
          <p:cNvSpPr>
            <a:spLocks noGrp="1"/>
          </p:cNvSpPr>
          <p:nvPr>
            <p:ph type="sldNum" sz="quarter" idx="12"/>
          </p:nvPr>
        </p:nvSpPr>
        <p:spPr/>
        <p:txBody>
          <a:bodyPr/>
          <a:lstStyle/>
          <a:p>
            <a:fld id="{EB2149B7-689D-499D-831D-80503792CB94}" type="slidenum">
              <a:rPr lang="en-US" smtClean="0"/>
              <a:t>‹#›</a:t>
            </a:fld>
            <a:endParaRPr lang="en-US"/>
          </a:p>
        </p:txBody>
      </p:sp>
    </p:spTree>
    <p:extLst>
      <p:ext uri="{BB962C8B-B14F-4D97-AF65-F5344CB8AC3E}">
        <p14:creationId xmlns:p14="http://schemas.microsoft.com/office/powerpoint/2010/main" val="2191890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66942B-E1DA-CEA8-6D61-52BC7139AE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2FD83F-29C9-CA13-6F55-FA3A6CC383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28A91-EA04-BD19-9937-0B88DD00986A}"/>
              </a:ext>
            </a:extLst>
          </p:cNvPr>
          <p:cNvSpPr>
            <a:spLocks noGrp="1"/>
          </p:cNvSpPr>
          <p:nvPr>
            <p:ph type="dt" sz="half" idx="10"/>
          </p:nvPr>
        </p:nvSpPr>
        <p:spPr/>
        <p:txBody>
          <a:bodyPr/>
          <a:lstStyle/>
          <a:p>
            <a:fld id="{816A5667-D007-4486-98C1-23CEC3A5F594}" type="datetimeFigureOut">
              <a:rPr lang="en-US" smtClean="0"/>
              <a:t>3/17/2025</a:t>
            </a:fld>
            <a:endParaRPr lang="en-US"/>
          </a:p>
        </p:txBody>
      </p:sp>
      <p:sp>
        <p:nvSpPr>
          <p:cNvPr id="5" name="Footer Placeholder 4">
            <a:extLst>
              <a:ext uri="{FF2B5EF4-FFF2-40B4-BE49-F238E27FC236}">
                <a16:creationId xmlns:a16="http://schemas.microsoft.com/office/drawing/2014/main" id="{BDB442EB-7482-8545-C890-8A764E928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637D6-8D35-D402-7B88-379C9F41BC88}"/>
              </a:ext>
            </a:extLst>
          </p:cNvPr>
          <p:cNvSpPr>
            <a:spLocks noGrp="1"/>
          </p:cNvSpPr>
          <p:nvPr>
            <p:ph type="sldNum" sz="quarter" idx="12"/>
          </p:nvPr>
        </p:nvSpPr>
        <p:spPr/>
        <p:txBody>
          <a:bodyPr/>
          <a:lstStyle/>
          <a:p>
            <a:fld id="{EB2149B7-689D-499D-831D-80503792CB94}" type="slidenum">
              <a:rPr lang="en-US" smtClean="0"/>
              <a:t>‹#›</a:t>
            </a:fld>
            <a:endParaRPr lang="en-US"/>
          </a:p>
        </p:txBody>
      </p:sp>
    </p:spTree>
    <p:extLst>
      <p:ext uri="{BB962C8B-B14F-4D97-AF65-F5344CB8AC3E}">
        <p14:creationId xmlns:p14="http://schemas.microsoft.com/office/powerpoint/2010/main" val="123220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F9AD-A64A-908E-AE52-9A0A11C99E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E43099-C2B8-BA72-8C21-387AA0C8E76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613DC-AE9B-C396-19F8-2E725C3646C0}"/>
              </a:ext>
            </a:extLst>
          </p:cNvPr>
          <p:cNvSpPr>
            <a:spLocks noGrp="1"/>
          </p:cNvSpPr>
          <p:nvPr>
            <p:ph type="dt" sz="half" idx="10"/>
          </p:nvPr>
        </p:nvSpPr>
        <p:spPr/>
        <p:txBody>
          <a:bodyPr/>
          <a:lstStyle/>
          <a:p>
            <a:fld id="{BEB16112-EDA7-4BEC-9453-64CA34F9A153}" type="datetimeFigureOut">
              <a:rPr lang="en-US" smtClean="0"/>
              <a:t>3/17/2025</a:t>
            </a:fld>
            <a:endParaRPr lang="en-US"/>
          </a:p>
        </p:txBody>
      </p:sp>
      <p:sp>
        <p:nvSpPr>
          <p:cNvPr id="5" name="Footer Placeholder 4">
            <a:extLst>
              <a:ext uri="{FF2B5EF4-FFF2-40B4-BE49-F238E27FC236}">
                <a16:creationId xmlns:a16="http://schemas.microsoft.com/office/drawing/2014/main" id="{05E96960-7250-DE1C-869B-C8BB5D5DC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1092C-C931-08C9-CC21-660238E2B5C1}"/>
              </a:ext>
            </a:extLst>
          </p:cNvPr>
          <p:cNvSpPr>
            <a:spLocks noGrp="1"/>
          </p:cNvSpPr>
          <p:nvPr>
            <p:ph type="sldNum" sz="quarter" idx="12"/>
          </p:nvPr>
        </p:nvSpPr>
        <p:spPr/>
        <p:txBody>
          <a:bodyPr/>
          <a:lstStyle/>
          <a:p>
            <a:fld id="{91CE89D0-C911-449C-816B-1450974AF5C7}" type="slidenum">
              <a:rPr lang="en-US" smtClean="0"/>
              <a:t>‹#›</a:t>
            </a:fld>
            <a:endParaRPr lang="en-US"/>
          </a:p>
        </p:txBody>
      </p:sp>
    </p:spTree>
    <p:extLst>
      <p:ext uri="{BB962C8B-B14F-4D97-AF65-F5344CB8AC3E}">
        <p14:creationId xmlns:p14="http://schemas.microsoft.com/office/powerpoint/2010/main" val="413133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56A19-30E4-0B22-A7F0-740757540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FAB6B5-CFC1-0774-48C5-43FC7093EB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E15407-05B4-2385-FAFE-7464B42D64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8B388A-3C57-E14C-EEE4-A3B8FC6E399D}"/>
              </a:ext>
            </a:extLst>
          </p:cNvPr>
          <p:cNvSpPr>
            <a:spLocks noGrp="1"/>
          </p:cNvSpPr>
          <p:nvPr>
            <p:ph type="dt" sz="half" idx="10"/>
          </p:nvPr>
        </p:nvSpPr>
        <p:spPr/>
        <p:txBody>
          <a:bodyPr/>
          <a:lstStyle/>
          <a:p>
            <a:fld id="{BEB16112-EDA7-4BEC-9453-64CA34F9A153}" type="datetimeFigureOut">
              <a:rPr lang="en-US" smtClean="0"/>
              <a:t>3/17/2025</a:t>
            </a:fld>
            <a:endParaRPr lang="en-US"/>
          </a:p>
        </p:txBody>
      </p:sp>
      <p:sp>
        <p:nvSpPr>
          <p:cNvPr id="6" name="Footer Placeholder 5">
            <a:extLst>
              <a:ext uri="{FF2B5EF4-FFF2-40B4-BE49-F238E27FC236}">
                <a16:creationId xmlns:a16="http://schemas.microsoft.com/office/drawing/2014/main" id="{E345378F-43B0-DB76-F514-16315A8E8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4F946C-1C2A-F77D-764C-A278BC9DC34A}"/>
              </a:ext>
            </a:extLst>
          </p:cNvPr>
          <p:cNvSpPr>
            <a:spLocks noGrp="1"/>
          </p:cNvSpPr>
          <p:nvPr>
            <p:ph type="sldNum" sz="quarter" idx="12"/>
          </p:nvPr>
        </p:nvSpPr>
        <p:spPr/>
        <p:txBody>
          <a:bodyPr/>
          <a:lstStyle/>
          <a:p>
            <a:fld id="{91CE89D0-C911-449C-816B-1450974AF5C7}" type="slidenum">
              <a:rPr lang="en-US" smtClean="0"/>
              <a:t>‹#›</a:t>
            </a:fld>
            <a:endParaRPr lang="en-US"/>
          </a:p>
        </p:txBody>
      </p:sp>
    </p:spTree>
    <p:extLst>
      <p:ext uri="{BB962C8B-B14F-4D97-AF65-F5344CB8AC3E}">
        <p14:creationId xmlns:p14="http://schemas.microsoft.com/office/powerpoint/2010/main" val="194182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0F92-EF55-3607-BA0D-305C90D6BC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031390-92A9-002C-400D-FF07A05BA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5CCC96-B4B1-EAD1-A95C-74D285DCB6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B23609-6345-0D4B-05E8-2589FB2A74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B440B6-77A3-7023-D499-EF3F6C301F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EA6B71-0F84-40C8-9312-696FEB4F7DCE}"/>
              </a:ext>
            </a:extLst>
          </p:cNvPr>
          <p:cNvSpPr>
            <a:spLocks noGrp="1"/>
          </p:cNvSpPr>
          <p:nvPr>
            <p:ph type="dt" sz="half" idx="10"/>
          </p:nvPr>
        </p:nvSpPr>
        <p:spPr/>
        <p:txBody>
          <a:bodyPr/>
          <a:lstStyle/>
          <a:p>
            <a:fld id="{BEB16112-EDA7-4BEC-9453-64CA34F9A153}" type="datetimeFigureOut">
              <a:rPr lang="en-US" smtClean="0"/>
              <a:t>3/17/2025</a:t>
            </a:fld>
            <a:endParaRPr lang="en-US"/>
          </a:p>
        </p:txBody>
      </p:sp>
      <p:sp>
        <p:nvSpPr>
          <p:cNvPr id="8" name="Footer Placeholder 7">
            <a:extLst>
              <a:ext uri="{FF2B5EF4-FFF2-40B4-BE49-F238E27FC236}">
                <a16:creationId xmlns:a16="http://schemas.microsoft.com/office/drawing/2014/main" id="{3D40B874-6AFC-1D6B-5641-02DF391BA3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429EF2-36FA-F1CB-5887-3AE1128F67AB}"/>
              </a:ext>
            </a:extLst>
          </p:cNvPr>
          <p:cNvSpPr>
            <a:spLocks noGrp="1"/>
          </p:cNvSpPr>
          <p:nvPr>
            <p:ph type="sldNum" sz="quarter" idx="12"/>
          </p:nvPr>
        </p:nvSpPr>
        <p:spPr/>
        <p:txBody>
          <a:bodyPr/>
          <a:lstStyle/>
          <a:p>
            <a:fld id="{91CE89D0-C911-449C-816B-1450974AF5C7}" type="slidenum">
              <a:rPr lang="en-US" smtClean="0"/>
              <a:t>‹#›</a:t>
            </a:fld>
            <a:endParaRPr lang="en-US"/>
          </a:p>
        </p:txBody>
      </p:sp>
    </p:spTree>
    <p:extLst>
      <p:ext uri="{BB962C8B-B14F-4D97-AF65-F5344CB8AC3E}">
        <p14:creationId xmlns:p14="http://schemas.microsoft.com/office/powerpoint/2010/main" val="231300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51A0-4213-6118-CCE3-21E21D523C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BBE29-4CBC-A43A-940D-7F67B3DF0C5B}"/>
              </a:ext>
            </a:extLst>
          </p:cNvPr>
          <p:cNvSpPr>
            <a:spLocks noGrp="1"/>
          </p:cNvSpPr>
          <p:nvPr>
            <p:ph type="dt" sz="half" idx="10"/>
          </p:nvPr>
        </p:nvSpPr>
        <p:spPr/>
        <p:txBody>
          <a:bodyPr/>
          <a:lstStyle/>
          <a:p>
            <a:fld id="{BEB16112-EDA7-4BEC-9453-64CA34F9A153}" type="datetimeFigureOut">
              <a:rPr lang="en-US" smtClean="0"/>
              <a:t>3/17/2025</a:t>
            </a:fld>
            <a:endParaRPr lang="en-US"/>
          </a:p>
        </p:txBody>
      </p:sp>
      <p:sp>
        <p:nvSpPr>
          <p:cNvPr id="4" name="Footer Placeholder 3">
            <a:extLst>
              <a:ext uri="{FF2B5EF4-FFF2-40B4-BE49-F238E27FC236}">
                <a16:creationId xmlns:a16="http://schemas.microsoft.com/office/drawing/2014/main" id="{803829FA-F2FD-7979-5CC9-DE02F5FDE9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62CF3F-4256-E9F7-D917-957A52BBFC72}"/>
              </a:ext>
            </a:extLst>
          </p:cNvPr>
          <p:cNvSpPr>
            <a:spLocks noGrp="1"/>
          </p:cNvSpPr>
          <p:nvPr>
            <p:ph type="sldNum" sz="quarter" idx="12"/>
          </p:nvPr>
        </p:nvSpPr>
        <p:spPr/>
        <p:txBody>
          <a:bodyPr/>
          <a:lstStyle/>
          <a:p>
            <a:fld id="{91CE89D0-C911-449C-816B-1450974AF5C7}" type="slidenum">
              <a:rPr lang="en-US" smtClean="0"/>
              <a:t>‹#›</a:t>
            </a:fld>
            <a:endParaRPr lang="en-US"/>
          </a:p>
        </p:txBody>
      </p:sp>
    </p:spTree>
    <p:extLst>
      <p:ext uri="{BB962C8B-B14F-4D97-AF65-F5344CB8AC3E}">
        <p14:creationId xmlns:p14="http://schemas.microsoft.com/office/powerpoint/2010/main" val="98967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92CC35-6243-B60B-FB16-3EBEC42B4C34}"/>
              </a:ext>
            </a:extLst>
          </p:cNvPr>
          <p:cNvSpPr>
            <a:spLocks noGrp="1"/>
          </p:cNvSpPr>
          <p:nvPr>
            <p:ph type="dt" sz="half" idx="10"/>
          </p:nvPr>
        </p:nvSpPr>
        <p:spPr/>
        <p:txBody>
          <a:bodyPr/>
          <a:lstStyle/>
          <a:p>
            <a:fld id="{BEB16112-EDA7-4BEC-9453-64CA34F9A153}" type="datetimeFigureOut">
              <a:rPr lang="en-US" smtClean="0"/>
              <a:t>3/17/2025</a:t>
            </a:fld>
            <a:endParaRPr lang="en-US"/>
          </a:p>
        </p:txBody>
      </p:sp>
      <p:sp>
        <p:nvSpPr>
          <p:cNvPr id="3" name="Footer Placeholder 2">
            <a:extLst>
              <a:ext uri="{FF2B5EF4-FFF2-40B4-BE49-F238E27FC236}">
                <a16:creationId xmlns:a16="http://schemas.microsoft.com/office/drawing/2014/main" id="{8B9EEA67-5D7F-DDBE-9899-FE467665C3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626A83-916E-CAFF-A8C6-D5154CE57EA8}"/>
              </a:ext>
            </a:extLst>
          </p:cNvPr>
          <p:cNvSpPr>
            <a:spLocks noGrp="1"/>
          </p:cNvSpPr>
          <p:nvPr>
            <p:ph type="sldNum" sz="quarter" idx="12"/>
          </p:nvPr>
        </p:nvSpPr>
        <p:spPr/>
        <p:txBody>
          <a:bodyPr/>
          <a:lstStyle/>
          <a:p>
            <a:fld id="{91CE89D0-C911-449C-816B-1450974AF5C7}" type="slidenum">
              <a:rPr lang="en-US" smtClean="0"/>
              <a:t>‹#›</a:t>
            </a:fld>
            <a:endParaRPr lang="en-US"/>
          </a:p>
        </p:txBody>
      </p:sp>
    </p:spTree>
    <p:extLst>
      <p:ext uri="{BB962C8B-B14F-4D97-AF65-F5344CB8AC3E}">
        <p14:creationId xmlns:p14="http://schemas.microsoft.com/office/powerpoint/2010/main" val="3928491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8B5A-5F5B-792F-1D03-647CAF16B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8954B9-FA38-7624-37FF-D315B9EC29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D74D8D-D7C9-2211-983D-B5E4F47AA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45D68E-7BFB-2453-1D53-6A26437B4A7E}"/>
              </a:ext>
            </a:extLst>
          </p:cNvPr>
          <p:cNvSpPr>
            <a:spLocks noGrp="1"/>
          </p:cNvSpPr>
          <p:nvPr>
            <p:ph type="dt" sz="half" idx="10"/>
          </p:nvPr>
        </p:nvSpPr>
        <p:spPr/>
        <p:txBody>
          <a:bodyPr/>
          <a:lstStyle/>
          <a:p>
            <a:fld id="{BEB16112-EDA7-4BEC-9453-64CA34F9A153}" type="datetimeFigureOut">
              <a:rPr lang="en-US" smtClean="0"/>
              <a:t>3/17/2025</a:t>
            </a:fld>
            <a:endParaRPr lang="en-US"/>
          </a:p>
        </p:txBody>
      </p:sp>
      <p:sp>
        <p:nvSpPr>
          <p:cNvPr id="6" name="Footer Placeholder 5">
            <a:extLst>
              <a:ext uri="{FF2B5EF4-FFF2-40B4-BE49-F238E27FC236}">
                <a16:creationId xmlns:a16="http://schemas.microsoft.com/office/drawing/2014/main" id="{E9303959-9575-1230-7076-F829C6A4E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CC7B5-39AE-ED07-C072-7864ECA8C441}"/>
              </a:ext>
            </a:extLst>
          </p:cNvPr>
          <p:cNvSpPr>
            <a:spLocks noGrp="1"/>
          </p:cNvSpPr>
          <p:nvPr>
            <p:ph type="sldNum" sz="quarter" idx="12"/>
          </p:nvPr>
        </p:nvSpPr>
        <p:spPr/>
        <p:txBody>
          <a:bodyPr/>
          <a:lstStyle/>
          <a:p>
            <a:fld id="{91CE89D0-C911-449C-816B-1450974AF5C7}" type="slidenum">
              <a:rPr lang="en-US" smtClean="0"/>
              <a:t>‹#›</a:t>
            </a:fld>
            <a:endParaRPr lang="en-US"/>
          </a:p>
        </p:txBody>
      </p:sp>
    </p:spTree>
    <p:extLst>
      <p:ext uri="{BB962C8B-B14F-4D97-AF65-F5344CB8AC3E}">
        <p14:creationId xmlns:p14="http://schemas.microsoft.com/office/powerpoint/2010/main" val="107806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80681-7263-7ECD-4209-4CDEB3617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333FAF-D116-3E20-02E3-4CAB7424DA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CAE3EC-BC7C-67BB-4789-751B061BD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8C7B8-8825-84E0-41CC-66F571FFFD34}"/>
              </a:ext>
            </a:extLst>
          </p:cNvPr>
          <p:cNvSpPr>
            <a:spLocks noGrp="1"/>
          </p:cNvSpPr>
          <p:nvPr>
            <p:ph type="dt" sz="half" idx="10"/>
          </p:nvPr>
        </p:nvSpPr>
        <p:spPr/>
        <p:txBody>
          <a:bodyPr/>
          <a:lstStyle/>
          <a:p>
            <a:fld id="{BEB16112-EDA7-4BEC-9453-64CA34F9A153}" type="datetimeFigureOut">
              <a:rPr lang="en-US" smtClean="0"/>
              <a:t>3/17/2025</a:t>
            </a:fld>
            <a:endParaRPr lang="en-US"/>
          </a:p>
        </p:txBody>
      </p:sp>
      <p:sp>
        <p:nvSpPr>
          <p:cNvPr id="6" name="Footer Placeholder 5">
            <a:extLst>
              <a:ext uri="{FF2B5EF4-FFF2-40B4-BE49-F238E27FC236}">
                <a16:creationId xmlns:a16="http://schemas.microsoft.com/office/drawing/2014/main" id="{131F068C-94A4-3EFE-6A30-43964E36C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3C7F6-3B2D-ECB1-E96D-B6ECC5308F02}"/>
              </a:ext>
            </a:extLst>
          </p:cNvPr>
          <p:cNvSpPr>
            <a:spLocks noGrp="1"/>
          </p:cNvSpPr>
          <p:nvPr>
            <p:ph type="sldNum" sz="quarter" idx="12"/>
          </p:nvPr>
        </p:nvSpPr>
        <p:spPr/>
        <p:txBody>
          <a:bodyPr/>
          <a:lstStyle/>
          <a:p>
            <a:fld id="{91CE89D0-C911-449C-816B-1450974AF5C7}" type="slidenum">
              <a:rPr lang="en-US" smtClean="0"/>
              <a:t>‹#›</a:t>
            </a:fld>
            <a:endParaRPr lang="en-US"/>
          </a:p>
        </p:txBody>
      </p:sp>
    </p:spTree>
    <p:extLst>
      <p:ext uri="{BB962C8B-B14F-4D97-AF65-F5344CB8AC3E}">
        <p14:creationId xmlns:p14="http://schemas.microsoft.com/office/powerpoint/2010/main" val="380979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968C6A-FF8A-98A6-D85F-4DD81C4D0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C876D1-0137-B409-FAF2-1164B13AA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FC9A1-AF3D-48E5-26AE-F51413BA70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B16112-EDA7-4BEC-9453-64CA34F9A153}" type="datetimeFigureOut">
              <a:rPr lang="en-US" smtClean="0"/>
              <a:t>3/17/2025</a:t>
            </a:fld>
            <a:endParaRPr lang="en-US"/>
          </a:p>
        </p:txBody>
      </p:sp>
      <p:sp>
        <p:nvSpPr>
          <p:cNvPr id="5" name="Footer Placeholder 4">
            <a:extLst>
              <a:ext uri="{FF2B5EF4-FFF2-40B4-BE49-F238E27FC236}">
                <a16:creationId xmlns:a16="http://schemas.microsoft.com/office/drawing/2014/main" id="{3D927DB7-6A90-868F-DFD7-B438A7620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E2FD8E-68A6-A51B-716B-1338270A5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CE89D0-C911-449C-816B-1450974AF5C7}" type="slidenum">
              <a:rPr lang="en-US" smtClean="0"/>
              <a:t>‹#›</a:t>
            </a:fld>
            <a:endParaRPr lang="en-US"/>
          </a:p>
        </p:txBody>
      </p:sp>
    </p:spTree>
    <p:extLst>
      <p:ext uri="{BB962C8B-B14F-4D97-AF65-F5344CB8AC3E}">
        <p14:creationId xmlns:p14="http://schemas.microsoft.com/office/powerpoint/2010/main" val="10326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2DA8C3-6E8C-287E-9A52-3EDF0824E0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729E91-1BF1-B952-7712-E82D6288D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13810-68A3-67C4-BCCA-3CB93ED331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A5667-D007-4486-98C1-23CEC3A5F594}" type="datetimeFigureOut">
              <a:rPr lang="en-US" smtClean="0"/>
              <a:t>3/17/2025</a:t>
            </a:fld>
            <a:endParaRPr lang="en-US"/>
          </a:p>
        </p:txBody>
      </p:sp>
      <p:sp>
        <p:nvSpPr>
          <p:cNvPr id="5" name="Footer Placeholder 4">
            <a:extLst>
              <a:ext uri="{FF2B5EF4-FFF2-40B4-BE49-F238E27FC236}">
                <a16:creationId xmlns:a16="http://schemas.microsoft.com/office/drawing/2014/main" id="{6CAFFDB5-609F-4A35-6F22-902E564FEE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8477A5-F240-D9AF-E0D6-B4D8DC831D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149B7-689D-499D-831D-80503792CB94}" type="slidenum">
              <a:rPr lang="en-US" smtClean="0"/>
              <a:t>‹#›</a:t>
            </a:fld>
            <a:endParaRPr lang="en-US"/>
          </a:p>
        </p:txBody>
      </p:sp>
    </p:spTree>
    <p:extLst>
      <p:ext uri="{BB962C8B-B14F-4D97-AF65-F5344CB8AC3E}">
        <p14:creationId xmlns:p14="http://schemas.microsoft.com/office/powerpoint/2010/main" val="3314121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83D12-1842-2988-D3A2-187CCBD45CDC}"/>
              </a:ext>
            </a:extLst>
          </p:cNvPr>
          <p:cNvSpPr>
            <a:spLocks noGrp="1"/>
          </p:cNvSpPr>
          <p:nvPr>
            <p:ph type="ctrTitle"/>
          </p:nvPr>
        </p:nvSpPr>
        <p:spPr>
          <a:xfrm>
            <a:off x="965201" y="1036674"/>
            <a:ext cx="3689096" cy="3514364"/>
          </a:xfrm>
        </p:spPr>
        <p:txBody>
          <a:bodyPr anchor="b">
            <a:normAutofit/>
          </a:bodyPr>
          <a:lstStyle/>
          <a:p>
            <a:pPr algn="r"/>
            <a:r>
              <a:rPr lang="en-US" sz="4500"/>
              <a:t>Housing Data Analysis and Methodologies</a:t>
            </a:r>
            <a:br>
              <a:rPr lang="en-US" sz="4500"/>
            </a:br>
            <a:endParaRPr lang="en-US" sz="4500"/>
          </a:p>
        </p:txBody>
      </p:sp>
      <p:sp>
        <p:nvSpPr>
          <p:cNvPr id="3" name="Subtitle 2">
            <a:extLst>
              <a:ext uri="{FF2B5EF4-FFF2-40B4-BE49-F238E27FC236}">
                <a16:creationId xmlns:a16="http://schemas.microsoft.com/office/drawing/2014/main" id="{BAD562EB-B1BD-5D3E-42E4-9668FE5B8DAA}"/>
              </a:ext>
            </a:extLst>
          </p:cNvPr>
          <p:cNvSpPr>
            <a:spLocks noGrp="1"/>
          </p:cNvSpPr>
          <p:nvPr>
            <p:ph type="subTitle" idx="1"/>
          </p:nvPr>
        </p:nvSpPr>
        <p:spPr>
          <a:xfrm>
            <a:off x="965202" y="4582814"/>
            <a:ext cx="3689094" cy="1312657"/>
          </a:xfrm>
        </p:spPr>
        <p:txBody>
          <a:bodyPr anchor="t">
            <a:normAutofit fontScale="92500" lnSpcReduction="10000"/>
          </a:bodyPr>
          <a:lstStyle/>
          <a:p>
            <a:pPr algn="r"/>
            <a:r>
              <a:rPr lang="en-US" sz="1800" dirty="0"/>
              <a:t>Charlotte Nutt</a:t>
            </a:r>
          </a:p>
          <a:p>
            <a:pPr algn="r"/>
            <a:endParaRPr lang="en-US" sz="1800" dirty="0"/>
          </a:p>
          <a:p>
            <a:pPr algn="r"/>
            <a:r>
              <a:rPr lang="en-US" sz="1800" dirty="0"/>
              <a:t>Midcoast Council of Governments</a:t>
            </a:r>
          </a:p>
          <a:p>
            <a:pPr algn="r"/>
            <a:r>
              <a:rPr lang="en-US" sz="1800" dirty="0"/>
              <a:t>Charlotte Nutt </a:t>
            </a:r>
            <a:r>
              <a:rPr lang="en-US" sz="1800" dirty="0" err="1"/>
              <a:t>Dataworks</a:t>
            </a:r>
            <a:endParaRPr lang="en-US" sz="1800" dirty="0"/>
          </a:p>
        </p:txBody>
      </p:sp>
      <p:pic>
        <p:nvPicPr>
          <p:cNvPr id="5" name="Picture 4" descr="A colorful logo of a boat&#10;&#10;AI-generated content may be incorrect.">
            <a:extLst>
              <a:ext uri="{FF2B5EF4-FFF2-40B4-BE49-F238E27FC236}">
                <a16:creationId xmlns:a16="http://schemas.microsoft.com/office/drawing/2014/main" id="{370D3645-FC90-5B5D-C373-598F1A81A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862" y="1792191"/>
            <a:ext cx="4811872" cy="2706678"/>
          </a:xfrm>
          <a:prstGeom prst="rect">
            <a:avLst/>
          </a:prstGeom>
        </p:spPr>
      </p:pic>
    </p:spTree>
    <p:extLst>
      <p:ext uri="{BB962C8B-B14F-4D97-AF65-F5344CB8AC3E}">
        <p14:creationId xmlns:p14="http://schemas.microsoft.com/office/powerpoint/2010/main" val="388045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215606D-3444-3912-9154-DBBF331D1192}"/>
              </a:ext>
            </a:extLst>
          </p:cNvPr>
          <p:cNvGraphicFramePr>
            <a:graphicFrameLocks noGrp="1"/>
          </p:cNvGraphicFramePr>
          <p:nvPr>
            <p:ph idx="1"/>
          </p:nvPr>
        </p:nvGraphicFramePr>
        <p:xfrm>
          <a:off x="1212079" y="2006334"/>
          <a:ext cx="9760721" cy="4334144"/>
        </p:xfrm>
        <a:graphic>
          <a:graphicData uri="http://schemas.openxmlformats.org/drawingml/2006/table">
            <a:tbl>
              <a:tblPr>
                <a:tableStyleId>{5C22544A-7EE6-4342-B048-85BDC9FD1C3A}</a:tableStyleId>
              </a:tblPr>
              <a:tblGrid>
                <a:gridCol w="2440180">
                  <a:extLst>
                    <a:ext uri="{9D8B030D-6E8A-4147-A177-3AD203B41FA5}">
                      <a16:colId xmlns:a16="http://schemas.microsoft.com/office/drawing/2014/main" val="397509682"/>
                    </a:ext>
                  </a:extLst>
                </a:gridCol>
                <a:gridCol w="2698742">
                  <a:extLst>
                    <a:ext uri="{9D8B030D-6E8A-4147-A177-3AD203B41FA5}">
                      <a16:colId xmlns:a16="http://schemas.microsoft.com/office/drawing/2014/main" val="934511367"/>
                    </a:ext>
                  </a:extLst>
                </a:gridCol>
                <a:gridCol w="2634102">
                  <a:extLst>
                    <a:ext uri="{9D8B030D-6E8A-4147-A177-3AD203B41FA5}">
                      <a16:colId xmlns:a16="http://schemas.microsoft.com/office/drawing/2014/main" val="958562682"/>
                    </a:ext>
                  </a:extLst>
                </a:gridCol>
                <a:gridCol w="1987697">
                  <a:extLst>
                    <a:ext uri="{9D8B030D-6E8A-4147-A177-3AD203B41FA5}">
                      <a16:colId xmlns:a16="http://schemas.microsoft.com/office/drawing/2014/main" val="3145150633"/>
                    </a:ext>
                  </a:extLst>
                </a:gridCol>
              </a:tblGrid>
              <a:tr h="1004456">
                <a:tc>
                  <a:txBody>
                    <a:bodyPr/>
                    <a:lstStyle/>
                    <a:p>
                      <a:pPr algn="l" fontAlgn="b"/>
                      <a:r>
                        <a:rPr lang="en-US" sz="1800" b="1" i="0" u="none" strike="noStrike" dirty="0">
                          <a:solidFill>
                            <a:srgbClr val="000000"/>
                          </a:solidFill>
                          <a:effectLst/>
                          <a:latin typeface="Calibri" panose="020F0502020204030204" pitchFamily="34" charset="0"/>
                        </a:rPr>
                        <a:t>Labor Market Area</a:t>
                      </a:r>
                    </a:p>
                  </a:txBody>
                  <a:tcPr marL="9525" marR="9525" marT="9525" marB="0">
                    <a:solidFill>
                      <a:schemeClr val="accent5">
                        <a:lumMod val="40000"/>
                        <a:lumOff val="60000"/>
                      </a:schemeClr>
                    </a:solidFill>
                  </a:tcPr>
                </a:tc>
                <a:tc>
                  <a:txBody>
                    <a:bodyPr/>
                    <a:lstStyle/>
                    <a:p>
                      <a:pPr algn="l" fontAlgn="b"/>
                      <a:r>
                        <a:rPr lang="en-US" sz="1800" b="1" u="none" strike="noStrike" dirty="0">
                          <a:effectLst/>
                        </a:rPr>
                        <a:t>New Worker Homes Needed </a:t>
                      </a:r>
                    </a:p>
                    <a:p>
                      <a:pPr algn="l" fontAlgn="b"/>
                      <a:r>
                        <a:rPr lang="en-US" sz="1800" b="1" u="none" strike="noStrike" dirty="0">
                          <a:effectLst/>
                        </a:rPr>
                        <a:t>(Jobs : Homes Ratio)</a:t>
                      </a:r>
                      <a:endParaRPr lang="en-US" sz="1800" b="1" i="0" u="none" strike="noStrike" dirty="0">
                        <a:solidFill>
                          <a:srgbClr val="000000"/>
                        </a:solidFill>
                        <a:effectLst/>
                        <a:latin typeface="Calibri" panose="020F0502020204030204" pitchFamily="34" charset="0"/>
                      </a:endParaRPr>
                    </a:p>
                  </a:txBody>
                  <a:tcPr marL="9525" marR="9525" marT="9525" marB="0">
                    <a:solidFill>
                      <a:schemeClr val="accent5">
                        <a:lumMod val="40000"/>
                        <a:lumOff val="60000"/>
                      </a:schemeClr>
                    </a:solidFill>
                  </a:tcPr>
                </a:tc>
                <a:tc>
                  <a:txBody>
                    <a:bodyPr/>
                    <a:lstStyle/>
                    <a:p>
                      <a:pPr algn="l" fontAlgn="b"/>
                      <a:r>
                        <a:rPr lang="en-US" sz="1800" b="1" u="none" strike="noStrike" dirty="0">
                          <a:effectLst/>
                        </a:rPr>
                        <a:t>Units Needed to Reach 5% Availability</a:t>
                      </a:r>
                      <a:endParaRPr lang="en-US" sz="1800" b="1" i="0" u="none" strike="noStrike" dirty="0">
                        <a:solidFill>
                          <a:srgbClr val="000000"/>
                        </a:solidFill>
                        <a:effectLst/>
                        <a:latin typeface="Calibri" panose="020F0502020204030204" pitchFamily="34" charset="0"/>
                      </a:endParaRPr>
                    </a:p>
                  </a:txBody>
                  <a:tcPr marL="9525" marR="9525" marT="9525" marB="0">
                    <a:solidFill>
                      <a:schemeClr val="accent5">
                        <a:lumMod val="40000"/>
                        <a:lumOff val="60000"/>
                      </a:schemeClr>
                    </a:solidFill>
                  </a:tcPr>
                </a:tc>
                <a:tc>
                  <a:txBody>
                    <a:bodyPr/>
                    <a:lstStyle/>
                    <a:p>
                      <a:pPr algn="l" fontAlgn="b"/>
                      <a:r>
                        <a:rPr lang="en-US" sz="1800" b="1" u="none" strike="noStrike" dirty="0">
                          <a:effectLst/>
                        </a:rPr>
                        <a:t>Total Units Needed</a:t>
                      </a:r>
                      <a:endParaRPr lang="en-US" sz="1800" b="1" i="0" u="none" strike="noStrike" dirty="0">
                        <a:solidFill>
                          <a:srgbClr val="000000"/>
                        </a:solidFill>
                        <a:effectLst/>
                        <a:latin typeface="Calibri" panose="020F0502020204030204" pitchFamily="34" charset="0"/>
                      </a:endParaRPr>
                    </a:p>
                  </a:txBody>
                  <a:tcPr marL="9525" marR="9525" marT="9525" marB="0">
                    <a:solidFill>
                      <a:schemeClr val="accent5">
                        <a:lumMod val="40000"/>
                        <a:lumOff val="60000"/>
                      </a:schemeClr>
                    </a:solidFill>
                  </a:tcPr>
                </a:tc>
                <a:extLst>
                  <a:ext uri="{0D108BD9-81ED-4DB2-BD59-A6C34878D82A}">
                    <a16:rowId xmlns:a16="http://schemas.microsoft.com/office/drawing/2014/main" val="2296528933"/>
                  </a:ext>
                </a:extLst>
              </a:tr>
              <a:tr h="554948">
                <a:tc>
                  <a:txBody>
                    <a:bodyPr/>
                    <a:lstStyle/>
                    <a:p>
                      <a:pPr algn="l" fontAlgn="b"/>
                      <a:r>
                        <a:rPr lang="en-US" sz="1800" b="1" u="none" strike="noStrike" dirty="0">
                          <a:effectLst/>
                        </a:rPr>
                        <a:t>Brunswick LMA</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r" fontAlgn="b"/>
                      <a:r>
                        <a:rPr lang="en-US" sz="1800" u="none" strike="noStrike">
                          <a:effectLst/>
                        </a:rPr>
                        <a:t>918</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1072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1990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3590945"/>
                  </a:ext>
                </a:extLst>
              </a:tr>
              <a:tr h="554948">
                <a:tc>
                  <a:txBody>
                    <a:bodyPr/>
                    <a:lstStyle/>
                    <a:p>
                      <a:pPr algn="l" fontAlgn="b"/>
                      <a:r>
                        <a:rPr lang="en-US" sz="1800" b="1" u="none" strike="noStrike" dirty="0">
                          <a:effectLst/>
                        </a:rPr>
                        <a:t>Boothbay Harbor LMA</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r" fontAlgn="b"/>
                      <a:r>
                        <a:rPr lang="en-US" sz="1800" u="none" strike="noStrike" dirty="0">
                          <a:effectLst/>
                        </a:rPr>
                        <a:t>96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129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225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7092465"/>
                  </a:ext>
                </a:extLst>
              </a:tr>
              <a:tr h="554948">
                <a:tc>
                  <a:txBody>
                    <a:bodyPr/>
                    <a:lstStyle/>
                    <a:p>
                      <a:pPr algn="l" fontAlgn="b"/>
                      <a:r>
                        <a:rPr lang="en-US" sz="1800" b="1" u="none" strike="noStrike" dirty="0">
                          <a:effectLst/>
                        </a:rPr>
                        <a:t>Waldoboro LMA</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r" fontAlgn="b"/>
                      <a:r>
                        <a:rPr lang="en-US" sz="1800" u="none" strike="noStrike" dirty="0">
                          <a:effectLst/>
                        </a:rPr>
                        <a:t>304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437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742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9145286"/>
                  </a:ext>
                </a:extLst>
              </a:tr>
              <a:tr h="554948">
                <a:tc>
                  <a:txBody>
                    <a:bodyPr/>
                    <a:lstStyle/>
                    <a:p>
                      <a:pPr algn="l" fontAlgn="b"/>
                      <a:r>
                        <a:rPr lang="en-US" sz="1800" b="1" u="none" strike="noStrike">
                          <a:effectLst/>
                        </a:rPr>
                        <a:t>Rockland-Camden LMA</a:t>
                      </a:r>
                      <a:endParaRPr lang="en-US" sz="1800" b="1" i="0" u="none" strike="noStrike">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r" fontAlgn="b"/>
                      <a:r>
                        <a:rPr lang="en-US" sz="1800" u="none" strike="noStrike">
                          <a:effectLst/>
                        </a:rPr>
                        <a:t>531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530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1061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2869945"/>
                  </a:ext>
                </a:extLst>
              </a:tr>
              <a:tr h="554948">
                <a:tc>
                  <a:txBody>
                    <a:bodyPr/>
                    <a:lstStyle/>
                    <a:p>
                      <a:pPr algn="l" fontAlgn="b"/>
                      <a:r>
                        <a:rPr lang="en-US" sz="1800" b="1" u="none" strike="noStrike" dirty="0">
                          <a:effectLst/>
                        </a:rPr>
                        <a:t>Belfast LMA</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5">
                        <a:lumMod val="40000"/>
                        <a:lumOff val="60000"/>
                      </a:schemeClr>
                    </a:solidFill>
                  </a:tcPr>
                </a:tc>
                <a:tc>
                  <a:txBody>
                    <a:bodyPr/>
                    <a:lstStyle/>
                    <a:p>
                      <a:pPr algn="r" fontAlgn="b"/>
                      <a:r>
                        <a:rPr lang="en-US" sz="1800" u="none" strike="noStrike">
                          <a:effectLst/>
                        </a:rPr>
                        <a:t>309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367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676</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68564592"/>
                  </a:ext>
                </a:extLst>
              </a:tr>
              <a:tr h="554948">
                <a:tc>
                  <a:txBody>
                    <a:bodyPr/>
                    <a:lstStyle/>
                    <a:p>
                      <a:pPr algn="l" fontAlgn="b"/>
                      <a:r>
                        <a:rPr lang="en-US" sz="1800" b="1" u="none" strike="noStrike" dirty="0">
                          <a:effectLst/>
                        </a:rPr>
                        <a:t>Total*</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r" fontAlgn="b"/>
                      <a:r>
                        <a:rPr lang="en-US" sz="1800" b="1" u="none" strike="noStrike" dirty="0">
                          <a:effectLst/>
                        </a:rPr>
                        <a:t>2200</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r" fontAlgn="b"/>
                      <a:r>
                        <a:rPr lang="en-US" sz="1800" b="1" u="none" strike="noStrike" dirty="0">
                          <a:effectLst/>
                        </a:rPr>
                        <a:t>2500</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r" fontAlgn="b"/>
                      <a:r>
                        <a:rPr lang="en-US" sz="1800" b="1" u="none" strike="noStrike" dirty="0">
                          <a:effectLst/>
                        </a:rPr>
                        <a:t>4700</a:t>
                      </a:r>
                    </a:p>
                  </a:txBody>
                  <a:tcPr marL="9525" marR="9525" marT="9525" marB="0" anchor="b">
                    <a:solidFill>
                      <a:schemeClr val="accent1">
                        <a:lumMod val="60000"/>
                        <a:lumOff val="40000"/>
                      </a:schemeClr>
                    </a:solidFill>
                  </a:tcPr>
                </a:tc>
                <a:extLst>
                  <a:ext uri="{0D108BD9-81ED-4DB2-BD59-A6C34878D82A}">
                    <a16:rowId xmlns:a16="http://schemas.microsoft.com/office/drawing/2014/main" val="348798971"/>
                  </a:ext>
                </a:extLst>
              </a:tr>
            </a:tbl>
          </a:graphicData>
        </a:graphic>
      </p:graphicFrame>
      <p:sp>
        <p:nvSpPr>
          <p:cNvPr id="3" name="Title 1">
            <a:extLst>
              <a:ext uri="{FF2B5EF4-FFF2-40B4-BE49-F238E27FC236}">
                <a16:creationId xmlns:a16="http://schemas.microsoft.com/office/drawing/2014/main" id="{AA4DCFAE-4575-D906-3722-253682DF25BB}"/>
              </a:ext>
            </a:extLst>
          </p:cNvPr>
          <p:cNvSpPr txBox="1">
            <a:spLocks/>
          </p:cNvSpPr>
          <p:nvPr/>
        </p:nvSpPr>
        <p:spPr>
          <a:xfrm>
            <a:off x="990600" y="517525"/>
            <a:ext cx="10515600" cy="132556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Light" panose="020F0302020204030204"/>
                <a:ea typeface="+mj-ea"/>
                <a:cs typeface="+mj-cs"/>
              </a:rPr>
              <a:t>Housing Gap Analysis</a:t>
            </a: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rPr>
              <a:t>Units Needed</a:t>
            </a:r>
          </a:p>
        </p:txBody>
      </p:sp>
      <p:sp>
        <p:nvSpPr>
          <p:cNvPr id="4" name="TextBox 3">
            <a:extLst>
              <a:ext uri="{FF2B5EF4-FFF2-40B4-BE49-F238E27FC236}">
                <a16:creationId xmlns:a16="http://schemas.microsoft.com/office/drawing/2014/main" id="{D372C262-C3B5-513C-7F07-8511CA147EC2}"/>
              </a:ext>
            </a:extLst>
          </p:cNvPr>
          <p:cNvSpPr txBox="1"/>
          <p:nvPr/>
        </p:nvSpPr>
        <p:spPr>
          <a:xfrm>
            <a:off x="1212079" y="6410325"/>
            <a:ext cx="28058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*Rounded to the nearest 50</a:t>
            </a:r>
          </a:p>
        </p:txBody>
      </p:sp>
    </p:spTree>
    <p:extLst>
      <p:ext uri="{BB962C8B-B14F-4D97-AF65-F5344CB8AC3E}">
        <p14:creationId xmlns:p14="http://schemas.microsoft.com/office/powerpoint/2010/main" val="310222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88DA192-473D-9E9D-6C41-595C6E049F8F}"/>
              </a:ext>
            </a:extLst>
          </p:cNvPr>
          <p:cNvSpPr txBox="1">
            <a:spLocks/>
          </p:cNvSpPr>
          <p:nvPr/>
        </p:nvSpPr>
        <p:spPr>
          <a:xfrm>
            <a:off x="1118060" y="2208213"/>
            <a:ext cx="4667251" cy="1612900"/>
          </a:xfrm>
          <a:prstGeom prst="rect">
            <a:avLst/>
          </a:prstGeom>
          <a:solidFill>
            <a:schemeClr val="accent6">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Income distribution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Renters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Homeowners</a:t>
            </a:r>
          </a:p>
        </p:txBody>
      </p:sp>
      <p:sp>
        <p:nvSpPr>
          <p:cNvPr id="10" name="Title 1">
            <a:extLst>
              <a:ext uri="{FF2B5EF4-FFF2-40B4-BE49-F238E27FC236}">
                <a16:creationId xmlns:a16="http://schemas.microsoft.com/office/drawing/2014/main" id="{F711FC23-B227-DE2E-7A33-11F9971FE209}"/>
              </a:ext>
            </a:extLst>
          </p:cNvPr>
          <p:cNvSpPr txBox="1">
            <a:spLocks/>
          </p:cNvSpPr>
          <p:nvPr/>
        </p:nvSpPr>
        <p:spPr>
          <a:xfrm>
            <a:off x="990600" y="517525"/>
            <a:ext cx="10515600" cy="132556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Light" panose="020F0302020204030204"/>
                <a:ea typeface="+mj-ea"/>
                <a:cs typeface="+mj-cs"/>
              </a:rPr>
              <a:t>Housing Gap Analysis</a:t>
            </a: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rPr>
              <a:t>Income Distribution</a:t>
            </a:r>
          </a:p>
        </p:txBody>
      </p:sp>
      <p:sp>
        <p:nvSpPr>
          <p:cNvPr id="7" name="Content Placeholder 2">
            <a:extLst>
              <a:ext uri="{FF2B5EF4-FFF2-40B4-BE49-F238E27FC236}">
                <a16:creationId xmlns:a16="http://schemas.microsoft.com/office/drawing/2014/main" id="{AF1FE0EC-7E64-DB8B-80C1-9B74B3FB2EB7}"/>
              </a:ext>
            </a:extLst>
          </p:cNvPr>
          <p:cNvSpPr txBox="1">
            <a:spLocks/>
          </p:cNvSpPr>
          <p:nvPr/>
        </p:nvSpPr>
        <p:spPr>
          <a:xfrm>
            <a:off x="6200775" y="1909598"/>
            <a:ext cx="5305425" cy="2355850"/>
          </a:xfrm>
          <a:prstGeom prst="rect">
            <a:avLst/>
          </a:prstGeom>
          <a:solidFill>
            <a:schemeClr val="accent1">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Adjusted income brackets by the affordability index to account for greater need at lower levels of income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Different approach from State of Maine Study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9" name="Table 18">
            <a:extLst>
              <a:ext uri="{FF2B5EF4-FFF2-40B4-BE49-F238E27FC236}">
                <a16:creationId xmlns:a16="http://schemas.microsoft.com/office/drawing/2014/main" id="{378F9FBF-4025-F5E7-0A01-C83E35299130}"/>
              </a:ext>
            </a:extLst>
          </p:cNvPr>
          <p:cNvGraphicFramePr>
            <a:graphicFrameLocks noGrp="1"/>
          </p:cNvGraphicFramePr>
          <p:nvPr/>
        </p:nvGraphicFramePr>
        <p:xfrm>
          <a:off x="536575" y="4365625"/>
          <a:ext cx="11328400" cy="2286000"/>
        </p:xfrm>
        <a:graphic>
          <a:graphicData uri="http://schemas.openxmlformats.org/drawingml/2006/table">
            <a:tbl>
              <a:tblPr>
                <a:tableStyleId>{5C22544A-7EE6-4342-B048-85BDC9FD1C3A}</a:tableStyleId>
              </a:tblPr>
              <a:tblGrid>
                <a:gridCol w="1841855">
                  <a:extLst>
                    <a:ext uri="{9D8B030D-6E8A-4147-A177-3AD203B41FA5}">
                      <a16:colId xmlns:a16="http://schemas.microsoft.com/office/drawing/2014/main" val="778675406"/>
                    </a:ext>
                  </a:extLst>
                </a:gridCol>
                <a:gridCol w="1683416">
                  <a:extLst>
                    <a:ext uri="{9D8B030D-6E8A-4147-A177-3AD203B41FA5}">
                      <a16:colId xmlns:a16="http://schemas.microsoft.com/office/drawing/2014/main" val="2984006896"/>
                    </a:ext>
                  </a:extLst>
                </a:gridCol>
                <a:gridCol w="2119124">
                  <a:extLst>
                    <a:ext uri="{9D8B030D-6E8A-4147-A177-3AD203B41FA5}">
                      <a16:colId xmlns:a16="http://schemas.microsoft.com/office/drawing/2014/main" val="2338401902"/>
                    </a:ext>
                  </a:extLst>
                </a:gridCol>
                <a:gridCol w="1683416">
                  <a:extLst>
                    <a:ext uri="{9D8B030D-6E8A-4147-A177-3AD203B41FA5}">
                      <a16:colId xmlns:a16="http://schemas.microsoft.com/office/drawing/2014/main" val="516056659"/>
                    </a:ext>
                  </a:extLst>
                </a:gridCol>
                <a:gridCol w="2317173">
                  <a:extLst>
                    <a:ext uri="{9D8B030D-6E8A-4147-A177-3AD203B41FA5}">
                      <a16:colId xmlns:a16="http://schemas.microsoft.com/office/drawing/2014/main" val="660005949"/>
                    </a:ext>
                  </a:extLst>
                </a:gridCol>
                <a:gridCol w="1683416">
                  <a:extLst>
                    <a:ext uri="{9D8B030D-6E8A-4147-A177-3AD203B41FA5}">
                      <a16:colId xmlns:a16="http://schemas.microsoft.com/office/drawing/2014/main" val="4226272249"/>
                    </a:ext>
                  </a:extLst>
                </a:gridCol>
              </a:tblGrid>
              <a:tr h="285750">
                <a:tc>
                  <a:txBody>
                    <a:bodyPr/>
                    <a:lstStyle/>
                    <a:p>
                      <a:pPr algn="l" fontAlgn="b"/>
                      <a:r>
                        <a:rPr lang="en-US" sz="1600" b="1" u="none" strike="noStrike" dirty="0">
                          <a:effectLst/>
                        </a:rPr>
                        <a:t>LMA</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a:effectLst/>
                        </a:rPr>
                        <a:t>Brunswick LMA</a:t>
                      </a:r>
                      <a:endParaRPr lang="en-US" sz="16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Boothbay Harbor LMA</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Waldoboro LMA</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Rockland-Camden LMA</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effectLst/>
                        </a:rPr>
                        <a:t>Belfast LMA</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6533263"/>
                  </a:ext>
                </a:extLst>
              </a:tr>
              <a:tr h="285750">
                <a:tc>
                  <a:txBody>
                    <a:bodyPr/>
                    <a:lstStyle/>
                    <a:p>
                      <a:pPr algn="l" fontAlgn="b"/>
                      <a:r>
                        <a:rPr lang="en-US" sz="1600" b="1" u="none" strike="noStrike" dirty="0">
                          <a:effectLst/>
                        </a:rPr>
                        <a:t>Less than 20K</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28%</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33%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24%</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3931805"/>
                  </a:ext>
                </a:extLst>
              </a:tr>
              <a:tr h="285750">
                <a:tc>
                  <a:txBody>
                    <a:bodyPr/>
                    <a:lstStyle/>
                    <a:p>
                      <a:pPr algn="l" fontAlgn="b"/>
                      <a:r>
                        <a:rPr lang="en-US" sz="1600" b="1" u="none" strike="noStrike" dirty="0">
                          <a:effectLst/>
                        </a:rPr>
                        <a:t>20K - 35K</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2446106"/>
                  </a:ext>
                </a:extLst>
              </a:tr>
              <a:tr h="285750">
                <a:tc>
                  <a:txBody>
                    <a:bodyPr/>
                    <a:lstStyle/>
                    <a:p>
                      <a:pPr algn="l" fontAlgn="b"/>
                      <a:r>
                        <a:rPr lang="en-US" sz="1600" b="1" u="none" strike="noStrike" dirty="0">
                          <a:effectLst/>
                        </a:rPr>
                        <a:t>35K - 50K</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14%</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4814951"/>
                  </a:ext>
                </a:extLst>
              </a:tr>
              <a:tr h="285750">
                <a:tc>
                  <a:txBody>
                    <a:bodyPr/>
                    <a:lstStyle/>
                    <a:p>
                      <a:pPr algn="l" fontAlgn="b"/>
                      <a:r>
                        <a:rPr lang="en-US" sz="1600" b="1" u="none" strike="noStrike" dirty="0">
                          <a:effectLst/>
                        </a:rPr>
                        <a:t>50K - 75K</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6950263"/>
                  </a:ext>
                </a:extLst>
              </a:tr>
              <a:tr h="285750">
                <a:tc>
                  <a:txBody>
                    <a:bodyPr/>
                    <a:lstStyle/>
                    <a:p>
                      <a:pPr algn="l" fontAlgn="b"/>
                      <a:r>
                        <a:rPr lang="en-US" sz="1600" b="1" u="none" strike="noStrike" dirty="0">
                          <a:effectLst/>
                        </a:rPr>
                        <a:t>75K - 100K</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8788235"/>
                  </a:ext>
                </a:extLst>
              </a:tr>
              <a:tr h="285750">
                <a:tc>
                  <a:txBody>
                    <a:bodyPr/>
                    <a:lstStyle/>
                    <a:p>
                      <a:pPr algn="l" fontAlgn="b"/>
                      <a:r>
                        <a:rPr lang="en-US" sz="1600" b="1" u="none" strike="noStrike" dirty="0">
                          <a:effectLst/>
                        </a:rPr>
                        <a:t>100K - 150K</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7%</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3483658"/>
                  </a:ext>
                </a:extLst>
              </a:tr>
              <a:tr h="285750">
                <a:tc>
                  <a:txBody>
                    <a:bodyPr/>
                    <a:lstStyle/>
                    <a:p>
                      <a:pPr algn="l" fontAlgn="b"/>
                      <a:r>
                        <a:rPr lang="en-US" sz="1600" b="1" u="none" strike="noStrike" dirty="0">
                          <a:effectLst/>
                        </a:rPr>
                        <a:t>150K+</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7224175"/>
                  </a:ext>
                </a:extLst>
              </a:tr>
            </a:tbl>
          </a:graphicData>
        </a:graphic>
      </p:graphicFrame>
    </p:spTree>
    <p:extLst>
      <p:ext uri="{BB962C8B-B14F-4D97-AF65-F5344CB8AC3E}">
        <p14:creationId xmlns:p14="http://schemas.microsoft.com/office/powerpoint/2010/main" val="273857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ED7D5B-749E-141C-00D0-E6A68374EE4E}"/>
              </a:ext>
            </a:extLst>
          </p:cNvPr>
          <p:cNvSpPr txBox="1">
            <a:spLocks/>
          </p:cNvSpPr>
          <p:nvPr/>
        </p:nvSpPr>
        <p:spPr>
          <a:xfrm>
            <a:off x="801364" y="228600"/>
            <a:ext cx="4599312" cy="132556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Light" panose="020F0302020204030204"/>
                <a:ea typeface="+mj-ea"/>
                <a:cs typeface="+mj-cs"/>
              </a:rPr>
              <a:t>Housing Gap Analysis</a:t>
            </a: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rPr>
              <a:t>Income Distribution</a:t>
            </a:r>
          </a:p>
        </p:txBody>
      </p:sp>
      <p:graphicFrame>
        <p:nvGraphicFramePr>
          <p:cNvPr id="5" name="Chart 4">
            <a:extLst>
              <a:ext uri="{FF2B5EF4-FFF2-40B4-BE49-F238E27FC236}">
                <a16:creationId xmlns:a16="http://schemas.microsoft.com/office/drawing/2014/main" id="{5FB77335-761E-9EA7-2D87-BCEEA6368C68}"/>
              </a:ext>
            </a:extLst>
          </p:cNvPr>
          <p:cNvGraphicFramePr>
            <a:graphicFrameLocks noChangeAspect="1"/>
          </p:cNvGraphicFramePr>
          <p:nvPr/>
        </p:nvGraphicFramePr>
        <p:xfrm>
          <a:off x="0" y="2971800"/>
          <a:ext cx="6353175"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8BE795C3-41B6-FD4C-61CE-20B4239E7F5A}"/>
              </a:ext>
            </a:extLst>
          </p:cNvPr>
          <p:cNvGraphicFramePr>
            <a:graphicFrameLocks noChangeAspect="1"/>
          </p:cNvGraphicFramePr>
          <p:nvPr/>
        </p:nvGraphicFramePr>
        <p:xfrm>
          <a:off x="6177900" y="2971800"/>
          <a:ext cx="6014100" cy="38862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7E534DCE-4351-270A-D969-1497D1CE98CB}"/>
              </a:ext>
            </a:extLst>
          </p:cNvPr>
          <p:cNvPicPr>
            <a:picLocks noChangeAspect="1"/>
          </p:cNvPicPr>
          <p:nvPr/>
        </p:nvPicPr>
        <p:blipFill>
          <a:blip r:embed="rId4"/>
          <a:stretch>
            <a:fillRect/>
          </a:stretch>
        </p:blipFill>
        <p:spPr>
          <a:xfrm>
            <a:off x="202552" y="1857457"/>
            <a:ext cx="5893448" cy="1214356"/>
          </a:xfrm>
          <a:prstGeom prst="rect">
            <a:avLst/>
          </a:prstGeom>
        </p:spPr>
      </p:pic>
      <p:pic>
        <p:nvPicPr>
          <p:cNvPr id="10" name="Picture 9">
            <a:extLst>
              <a:ext uri="{FF2B5EF4-FFF2-40B4-BE49-F238E27FC236}">
                <a16:creationId xmlns:a16="http://schemas.microsoft.com/office/drawing/2014/main" id="{7E7675EB-D589-6BE2-60E5-CCF15A189A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3081" y="271380"/>
            <a:ext cx="3463738" cy="2676525"/>
          </a:xfrm>
          <a:prstGeom prst="rect">
            <a:avLst/>
          </a:prstGeom>
        </p:spPr>
      </p:pic>
      <p:sp>
        <p:nvSpPr>
          <p:cNvPr id="2" name="Rectangle 1">
            <a:extLst>
              <a:ext uri="{FF2B5EF4-FFF2-40B4-BE49-F238E27FC236}">
                <a16:creationId xmlns:a16="http://schemas.microsoft.com/office/drawing/2014/main" id="{A8425A58-7BE2-16E5-4E93-D1C51EADC337}"/>
              </a:ext>
            </a:extLst>
          </p:cNvPr>
          <p:cNvSpPr/>
          <p:nvPr/>
        </p:nvSpPr>
        <p:spPr>
          <a:xfrm>
            <a:off x="3051018" y="2598345"/>
            <a:ext cx="733331" cy="349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503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6DE59407-10B8-3BB4-79B1-57A6A15635D2}"/>
              </a:ext>
            </a:extLst>
          </p:cNvPr>
          <p:cNvGraphicFramePr>
            <a:graphicFrameLocks noGrp="1"/>
          </p:cNvGraphicFramePr>
          <p:nvPr>
            <p:ph idx="1"/>
          </p:nvPr>
        </p:nvGraphicFramePr>
        <p:xfrm>
          <a:off x="349250" y="26670"/>
          <a:ext cx="11493500" cy="6793230"/>
        </p:xfrm>
        <a:graphic>
          <a:graphicData uri="http://schemas.openxmlformats.org/drawingml/2006/table">
            <a:tbl>
              <a:tblPr>
                <a:tableStyleId>{00A15C55-8517-42AA-B614-E9B94910E393}</a:tableStyleId>
              </a:tblPr>
              <a:tblGrid>
                <a:gridCol w="2018130">
                  <a:extLst>
                    <a:ext uri="{9D8B030D-6E8A-4147-A177-3AD203B41FA5}">
                      <a16:colId xmlns:a16="http://schemas.microsoft.com/office/drawing/2014/main" val="3560492580"/>
                    </a:ext>
                  </a:extLst>
                </a:gridCol>
                <a:gridCol w="1895074">
                  <a:extLst>
                    <a:ext uri="{9D8B030D-6E8A-4147-A177-3AD203B41FA5}">
                      <a16:colId xmlns:a16="http://schemas.microsoft.com/office/drawing/2014/main" val="2348536869"/>
                    </a:ext>
                  </a:extLst>
                </a:gridCol>
                <a:gridCol w="1895074">
                  <a:extLst>
                    <a:ext uri="{9D8B030D-6E8A-4147-A177-3AD203B41FA5}">
                      <a16:colId xmlns:a16="http://schemas.microsoft.com/office/drawing/2014/main" val="82228199"/>
                    </a:ext>
                  </a:extLst>
                </a:gridCol>
                <a:gridCol w="1895074">
                  <a:extLst>
                    <a:ext uri="{9D8B030D-6E8A-4147-A177-3AD203B41FA5}">
                      <a16:colId xmlns:a16="http://schemas.microsoft.com/office/drawing/2014/main" val="3638844888"/>
                    </a:ext>
                  </a:extLst>
                </a:gridCol>
                <a:gridCol w="1895074">
                  <a:extLst>
                    <a:ext uri="{9D8B030D-6E8A-4147-A177-3AD203B41FA5}">
                      <a16:colId xmlns:a16="http://schemas.microsoft.com/office/drawing/2014/main" val="1953580967"/>
                    </a:ext>
                  </a:extLst>
                </a:gridCol>
                <a:gridCol w="1895074">
                  <a:extLst>
                    <a:ext uri="{9D8B030D-6E8A-4147-A177-3AD203B41FA5}">
                      <a16:colId xmlns:a16="http://schemas.microsoft.com/office/drawing/2014/main" val="858293597"/>
                    </a:ext>
                  </a:extLst>
                </a:gridCol>
              </a:tblGrid>
              <a:tr h="277530">
                <a:tc gridSpan="6">
                  <a:txBody>
                    <a:bodyPr/>
                    <a:lstStyle/>
                    <a:p>
                      <a:pPr algn="ctr" fontAlgn="b"/>
                      <a:r>
                        <a:rPr lang="en-US" sz="1800" b="1" u="none" strike="noStrike" dirty="0">
                          <a:effectLst/>
                        </a:rPr>
                        <a:t>Number of Units Needed: Owned</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8868130"/>
                  </a:ext>
                </a:extLst>
              </a:tr>
              <a:tr h="545747">
                <a:tc>
                  <a:txBody>
                    <a:bodyPr/>
                    <a:lstStyle/>
                    <a:p>
                      <a:pPr algn="l" fontAlgn="b"/>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l" fontAlgn="b"/>
                      <a:r>
                        <a:rPr lang="en-US" sz="1800" b="1" u="none" strike="noStrike">
                          <a:effectLst/>
                        </a:rPr>
                        <a:t>Brunswick LMA</a:t>
                      </a:r>
                      <a:endParaRPr lang="en-US" sz="1800" b="1"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l" fontAlgn="b"/>
                      <a:r>
                        <a:rPr lang="en-US" sz="1800" b="1" u="none" strike="noStrike">
                          <a:effectLst/>
                        </a:rPr>
                        <a:t>Boothbay Harbor LMA</a:t>
                      </a:r>
                      <a:endParaRPr lang="en-US" sz="1800" b="1"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l" fontAlgn="b"/>
                      <a:r>
                        <a:rPr lang="en-US" sz="1800" b="1" u="none" strike="noStrike">
                          <a:effectLst/>
                        </a:rPr>
                        <a:t>Waldoboro LMA</a:t>
                      </a:r>
                      <a:endParaRPr lang="en-US" sz="1800" b="1"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l" fontAlgn="b"/>
                      <a:r>
                        <a:rPr lang="en-US" sz="1800" b="1" u="none" strike="noStrike">
                          <a:effectLst/>
                        </a:rPr>
                        <a:t>Rockland-Camden LMA</a:t>
                      </a:r>
                      <a:endParaRPr lang="en-US" sz="1800" b="1"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l" fontAlgn="b"/>
                      <a:r>
                        <a:rPr lang="en-US" sz="1800" b="1" u="none" strike="noStrike" dirty="0">
                          <a:effectLst/>
                        </a:rPr>
                        <a:t>Belfast LMA</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4225969896"/>
                  </a:ext>
                </a:extLst>
              </a:tr>
              <a:tr h="277530">
                <a:tc>
                  <a:txBody>
                    <a:bodyPr/>
                    <a:lstStyle/>
                    <a:p>
                      <a:pPr algn="l" fontAlgn="b"/>
                      <a:r>
                        <a:rPr lang="en-US" sz="1800" b="1" u="none" strike="noStrike" dirty="0">
                          <a:effectLst/>
                        </a:rPr>
                        <a:t>Percent Owned</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dirty="0">
                          <a:effectLst/>
                        </a:rPr>
                        <a:t>75%</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80%</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79%</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79%</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78%</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96065814"/>
                  </a:ext>
                </a:extLst>
              </a:tr>
              <a:tr h="277530">
                <a:tc>
                  <a:txBody>
                    <a:bodyPr/>
                    <a:lstStyle/>
                    <a:p>
                      <a:pPr algn="l" fontAlgn="b"/>
                      <a:r>
                        <a:rPr lang="en-US" sz="1800" b="1" u="none" strike="noStrike">
                          <a:effectLst/>
                        </a:rPr>
                        <a:t>Less than 20K</a:t>
                      </a:r>
                      <a:endParaRPr lang="en-US" sz="1800" b="1"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a:effectLst/>
                        </a:rPr>
                        <a:t>169</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34</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74</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97</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83</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382363321"/>
                  </a:ext>
                </a:extLst>
              </a:tr>
              <a:tr h="277530">
                <a:tc>
                  <a:txBody>
                    <a:bodyPr/>
                    <a:lstStyle/>
                    <a:p>
                      <a:pPr algn="l" fontAlgn="b"/>
                      <a:r>
                        <a:rPr lang="en-US" sz="1800" b="1" u="none" strike="noStrike" dirty="0">
                          <a:effectLst/>
                        </a:rPr>
                        <a:t>20K - 35K</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dirty="0">
                          <a:effectLst/>
                        </a:rPr>
                        <a:t>175</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42</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95</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116</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91</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4064387688"/>
                  </a:ext>
                </a:extLst>
              </a:tr>
              <a:tr h="277530">
                <a:tc>
                  <a:txBody>
                    <a:bodyPr/>
                    <a:lstStyle/>
                    <a:p>
                      <a:pPr algn="l" fontAlgn="b"/>
                      <a:r>
                        <a:rPr lang="en-US" sz="1800" b="1" u="none" strike="noStrike" dirty="0">
                          <a:effectLst/>
                        </a:rPr>
                        <a:t>35K - 50K</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dirty="0">
                          <a:effectLst/>
                        </a:rPr>
                        <a:t>169</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46</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74</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107</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73</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3672510244"/>
                  </a:ext>
                </a:extLst>
              </a:tr>
              <a:tr h="277530">
                <a:tc>
                  <a:txBody>
                    <a:bodyPr/>
                    <a:lstStyle/>
                    <a:p>
                      <a:pPr algn="l" fontAlgn="b"/>
                      <a:r>
                        <a:rPr lang="en-US" sz="1800" b="1" u="none" strike="noStrike" dirty="0">
                          <a:effectLst/>
                        </a:rPr>
                        <a:t>50K - 75K</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dirty="0">
                          <a:effectLst/>
                        </a:rPr>
                        <a:t>520</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30</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202</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318</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178</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561489438"/>
                  </a:ext>
                </a:extLst>
              </a:tr>
              <a:tr h="277530">
                <a:tc>
                  <a:txBody>
                    <a:bodyPr/>
                    <a:lstStyle/>
                    <a:p>
                      <a:pPr algn="l" fontAlgn="b"/>
                      <a:r>
                        <a:rPr lang="en-US" sz="1800" b="1" u="none" strike="noStrike" dirty="0">
                          <a:effectLst/>
                        </a:rPr>
                        <a:t>75K - 100K</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a:effectLst/>
                        </a:rPr>
                        <a:t>171</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10</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57</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77</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41</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755036601"/>
                  </a:ext>
                </a:extLst>
              </a:tr>
              <a:tr h="277530">
                <a:tc>
                  <a:txBody>
                    <a:bodyPr/>
                    <a:lstStyle/>
                    <a:p>
                      <a:pPr algn="l" fontAlgn="b"/>
                      <a:r>
                        <a:rPr lang="en-US" sz="1800" b="1" u="none" strike="noStrike" dirty="0">
                          <a:effectLst/>
                        </a:rPr>
                        <a:t>100K - 150K</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a:effectLst/>
                        </a:rPr>
                        <a:t>284</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17</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80</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114</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53</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504118097"/>
                  </a:ext>
                </a:extLst>
              </a:tr>
              <a:tr h="277530">
                <a:tc>
                  <a:txBody>
                    <a:bodyPr/>
                    <a:lstStyle/>
                    <a:p>
                      <a:pPr algn="l" fontAlgn="b"/>
                      <a:r>
                        <a:rPr lang="en-US" sz="1800" b="1" u="none" strike="noStrike" dirty="0">
                          <a:effectLst/>
                        </a:rPr>
                        <a:t>150K+</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858000473"/>
                  </a:ext>
                </a:extLst>
              </a:tr>
              <a:tr h="277530">
                <a:tc>
                  <a:txBody>
                    <a:bodyPr/>
                    <a:lstStyle/>
                    <a:p>
                      <a:pPr algn="l" fontAlgn="b"/>
                      <a:r>
                        <a:rPr lang="en-US" sz="1800" b="1" u="none" strike="noStrike" dirty="0">
                          <a:effectLst/>
                        </a:rPr>
                        <a:t>Total</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b="1" i="0" u="none" strike="noStrike" dirty="0">
                          <a:effectLst/>
                        </a:rPr>
                        <a:t>1487</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b="1" i="0" u="none" strike="noStrike" dirty="0">
                          <a:effectLst/>
                        </a:rPr>
                        <a:t>179</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b="1" i="0" u="none" strike="noStrike" dirty="0">
                          <a:effectLst/>
                        </a:rPr>
                        <a:t>589</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b="1" i="0" u="none" strike="noStrike" dirty="0">
                          <a:effectLst/>
                        </a:rPr>
                        <a:t>840</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b="1" i="0" u="none" strike="noStrike" dirty="0">
                          <a:effectLst/>
                        </a:rPr>
                        <a:t>524</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460080209"/>
                  </a:ext>
                </a:extLst>
              </a:tr>
              <a:tr h="277530">
                <a:tc gridSpan="6">
                  <a:txBody>
                    <a:bodyPr/>
                    <a:lstStyle/>
                    <a:p>
                      <a:pPr algn="ctr" fontAlgn="b"/>
                      <a:r>
                        <a:rPr lang="en-US" sz="1800" b="1" u="none" strike="noStrike" dirty="0">
                          <a:effectLst/>
                        </a:rPr>
                        <a:t>Number of Units Needed: Rented</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9848089"/>
                  </a:ext>
                </a:extLst>
              </a:tr>
              <a:tr h="545747">
                <a:tc>
                  <a:txBody>
                    <a:bodyPr/>
                    <a:lstStyle/>
                    <a:p>
                      <a:pPr algn="l" fontAlgn="b"/>
                      <a:r>
                        <a:rPr lang="en-US" sz="1800" b="1" u="none" strike="noStrike">
                          <a:effectLst/>
                        </a:rPr>
                        <a:t> </a:t>
                      </a:r>
                      <a:endParaRPr lang="en-US" sz="1800" b="1"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l" fontAlgn="b"/>
                      <a:r>
                        <a:rPr lang="en-US" sz="1800" b="1" u="none" strike="noStrike">
                          <a:effectLst/>
                        </a:rPr>
                        <a:t>Brunswick LMA</a:t>
                      </a:r>
                      <a:endParaRPr lang="en-US" sz="1800" b="1"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l" fontAlgn="b"/>
                      <a:r>
                        <a:rPr lang="en-US" sz="1800" b="1" u="none" strike="noStrike">
                          <a:effectLst/>
                        </a:rPr>
                        <a:t>Boothbay Harbor LMA</a:t>
                      </a:r>
                      <a:endParaRPr lang="en-US" sz="1800" b="1"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l" fontAlgn="b"/>
                      <a:r>
                        <a:rPr lang="en-US" sz="1800" b="1" u="none" strike="noStrike">
                          <a:effectLst/>
                        </a:rPr>
                        <a:t>Waldoboro LMA</a:t>
                      </a:r>
                      <a:endParaRPr lang="en-US" sz="1800" b="1"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l" fontAlgn="b"/>
                      <a:r>
                        <a:rPr lang="en-US" sz="1800" b="1" u="none" strike="noStrike">
                          <a:effectLst/>
                        </a:rPr>
                        <a:t>Rockland-Camden LMA</a:t>
                      </a:r>
                      <a:endParaRPr lang="en-US" sz="1800" b="1"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l" fontAlgn="b"/>
                      <a:r>
                        <a:rPr lang="en-US" sz="1800" b="1" u="none" strike="noStrike" dirty="0">
                          <a:effectLst/>
                        </a:rPr>
                        <a:t>Belfast LMA</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2542243848"/>
                  </a:ext>
                </a:extLst>
              </a:tr>
              <a:tr h="277530">
                <a:tc>
                  <a:txBody>
                    <a:bodyPr/>
                    <a:lstStyle/>
                    <a:p>
                      <a:pPr algn="l" fontAlgn="b"/>
                      <a:r>
                        <a:rPr lang="en-US" sz="1800" b="1" u="none" strike="noStrike" dirty="0">
                          <a:effectLst/>
                        </a:rPr>
                        <a:t>Percent Rented</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dirty="0">
                          <a:effectLst/>
                        </a:rPr>
                        <a:t>25%</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21%</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21%</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23%</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040246802"/>
                  </a:ext>
                </a:extLst>
              </a:tr>
              <a:tr h="277530">
                <a:tc>
                  <a:txBody>
                    <a:bodyPr/>
                    <a:lstStyle/>
                    <a:p>
                      <a:pPr algn="l" fontAlgn="b"/>
                      <a:r>
                        <a:rPr lang="en-US" sz="1800" b="1" u="none" strike="noStrike">
                          <a:effectLst/>
                        </a:rPr>
                        <a:t>Less than 20K</a:t>
                      </a:r>
                      <a:endParaRPr lang="en-US" sz="1800" b="1"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a:effectLst/>
                        </a:rPr>
                        <a:t>116</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15</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61</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53</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51</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396427981"/>
                  </a:ext>
                </a:extLst>
              </a:tr>
              <a:tr h="277530">
                <a:tc>
                  <a:txBody>
                    <a:bodyPr/>
                    <a:lstStyle/>
                    <a:p>
                      <a:pPr algn="l" fontAlgn="b"/>
                      <a:r>
                        <a:rPr lang="en-US" sz="1800" b="1" u="none" strike="noStrike" dirty="0">
                          <a:effectLst/>
                        </a:rPr>
                        <a:t>20K - 35K</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a:effectLst/>
                        </a:rPr>
                        <a:t>80</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33</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42</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29</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3998924258"/>
                  </a:ext>
                </a:extLst>
              </a:tr>
              <a:tr h="277530">
                <a:tc>
                  <a:txBody>
                    <a:bodyPr/>
                    <a:lstStyle/>
                    <a:p>
                      <a:pPr algn="l" fontAlgn="b"/>
                      <a:r>
                        <a:rPr lang="en-US" sz="1800" b="1" u="none" strike="noStrike" dirty="0">
                          <a:effectLst/>
                        </a:rPr>
                        <a:t>35K - 50K</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a:effectLst/>
                        </a:rPr>
                        <a:t>77</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36</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19</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619252014"/>
                  </a:ext>
                </a:extLst>
              </a:tr>
              <a:tr h="277530">
                <a:tc>
                  <a:txBody>
                    <a:bodyPr/>
                    <a:lstStyle/>
                    <a:p>
                      <a:pPr algn="l" fontAlgn="b"/>
                      <a:r>
                        <a:rPr lang="en-US" sz="1800" b="1" u="none" strike="noStrike" dirty="0">
                          <a:effectLst/>
                        </a:rPr>
                        <a:t>50K - 75K</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a:effectLst/>
                        </a:rPr>
                        <a:t>133</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13</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34</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38</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36</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3039609191"/>
                  </a:ext>
                </a:extLst>
              </a:tr>
              <a:tr h="277530">
                <a:tc>
                  <a:txBody>
                    <a:bodyPr/>
                    <a:lstStyle/>
                    <a:p>
                      <a:pPr algn="l" fontAlgn="b"/>
                      <a:r>
                        <a:rPr lang="en-US" sz="1800" b="1" u="none" strike="noStrike" dirty="0">
                          <a:effectLst/>
                        </a:rPr>
                        <a:t>75K - 100K</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a:effectLst/>
                        </a:rPr>
                        <a:t>52</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39</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403015699"/>
                  </a:ext>
                </a:extLst>
              </a:tr>
              <a:tr h="277530">
                <a:tc>
                  <a:txBody>
                    <a:bodyPr/>
                    <a:lstStyle/>
                    <a:p>
                      <a:pPr algn="l" fontAlgn="b"/>
                      <a:r>
                        <a:rPr lang="en-US" sz="1800" b="1" u="none" strike="noStrike" dirty="0">
                          <a:effectLst/>
                        </a:rPr>
                        <a:t>100K - 150K</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a:effectLst/>
                        </a:rPr>
                        <a:t>42</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11</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1644230819"/>
                  </a:ext>
                </a:extLst>
              </a:tr>
              <a:tr h="277530">
                <a:tc>
                  <a:txBody>
                    <a:bodyPr/>
                    <a:lstStyle/>
                    <a:p>
                      <a:pPr algn="l" fontAlgn="b"/>
                      <a:r>
                        <a:rPr lang="en-US" sz="1800" b="1" u="none" strike="noStrike" dirty="0">
                          <a:effectLst/>
                        </a:rPr>
                        <a:t>150K+</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a:effectLst/>
                        </a:rPr>
                        <a:t>2</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276258573"/>
                  </a:ext>
                </a:extLst>
              </a:tr>
              <a:tr h="277530">
                <a:tc>
                  <a:txBody>
                    <a:bodyPr/>
                    <a:lstStyle/>
                    <a:p>
                      <a:pPr algn="l" fontAlgn="b"/>
                      <a:r>
                        <a:rPr lang="en-US" sz="1800" b="1" u="none" strike="noStrike" dirty="0">
                          <a:effectLst/>
                        </a:rPr>
                        <a:t>Total</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800" b="1" u="none" strike="noStrike" dirty="0">
                          <a:effectLst/>
                        </a:rPr>
                        <a:t>504</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b="1" u="none" strike="noStrike" dirty="0">
                          <a:effectLst/>
                        </a:rPr>
                        <a:t>45</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b="1" u="none" strike="noStrike" dirty="0">
                          <a:effectLst/>
                        </a:rPr>
                        <a:t>153</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b="1" u="none" strike="noStrike" dirty="0">
                          <a:effectLst/>
                        </a:rPr>
                        <a:t>222</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tc>
                  <a:txBody>
                    <a:bodyPr/>
                    <a:lstStyle/>
                    <a:p>
                      <a:pPr algn="r" fontAlgn="b"/>
                      <a:r>
                        <a:rPr lang="en-US" sz="1800" b="1" u="none" strike="noStrike" dirty="0">
                          <a:effectLst/>
                        </a:rPr>
                        <a:t>153</a:t>
                      </a:r>
                      <a:endParaRPr lang="en-US" sz="1800" b="1" i="0" u="none" strike="noStrike" dirty="0">
                        <a:solidFill>
                          <a:srgbClr val="000000"/>
                        </a:solidFill>
                        <a:effectLst/>
                        <a:latin typeface="Calibri" panose="020F0502020204030204" pitchFamily="34" charset="0"/>
                      </a:endParaRPr>
                    </a:p>
                  </a:txBody>
                  <a:tcPr marL="9525" marR="9525" marT="9525" marB="0" anchor="b">
                    <a:solidFill>
                      <a:schemeClr val="accent4">
                        <a:lumMod val="20000"/>
                        <a:lumOff val="80000"/>
                      </a:schemeClr>
                    </a:solidFill>
                  </a:tcPr>
                </a:tc>
                <a:extLst>
                  <a:ext uri="{0D108BD9-81ED-4DB2-BD59-A6C34878D82A}">
                    <a16:rowId xmlns:a16="http://schemas.microsoft.com/office/drawing/2014/main" val="270520527"/>
                  </a:ext>
                </a:extLst>
              </a:tr>
            </a:tbl>
          </a:graphicData>
        </a:graphic>
      </p:graphicFrame>
    </p:spTree>
    <p:extLst>
      <p:ext uri="{BB962C8B-B14F-4D97-AF65-F5344CB8AC3E}">
        <p14:creationId xmlns:p14="http://schemas.microsoft.com/office/powerpoint/2010/main" val="320005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3D388-AA97-5133-FE01-8E514707E193}"/>
              </a:ext>
            </a:extLst>
          </p:cNvPr>
          <p:cNvSpPr>
            <a:spLocks noGrp="1"/>
          </p:cNvSpPr>
          <p:nvPr>
            <p:ph idx="1"/>
          </p:nvPr>
        </p:nvSpPr>
        <p:spPr/>
        <p:txBody>
          <a:bodyPr/>
          <a:lstStyle/>
          <a:p>
            <a:r>
              <a:rPr lang="en-US" dirty="0"/>
              <a:t>Data is not as objective as we would like! Context is everything</a:t>
            </a:r>
          </a:p>
          <a:p>
            <a:r>
              <a:rPr lang="en-US" dirty="0"/>
              <a:t>Subregional groups:</a:t>
            </a:r>
          </a:p>
          <a:p>
            <a:pPr lvl="1"/>
            <a:r>
              <a:rPr lang="en-US" dirty="0"/>
              <a:t>Five Rivers Region (Sagadahoc County, Brunswick, and Harpswell)</a:t>
            </a:r>
          </a:p>
          <a:p>
            <a:pPr lvl="1"/>
            <a:r>
              <a:rPr lang="en-US" dirty="0"/>
              <a:t>Knox County</a:t>
            </a:r>
          </a:p>
          <a:p>
            <a:pPr lvl="1"/>
            <a:r>
              <a:rPr lang="en-US" dirty="0"/>
              <a:t>Waldo County</a:t>
            </a:r>
          </a:p>
          <a:p>
            <a:r>
              <a:rPr lang="en-US" dirty="0"/>
              <a:t>Dug further into data, seasonal homes, short-term rentals, community insights</a:t>
            </a:r>
          </a:p>
        </p:txBody>
      </p:sp>
      <p:sp>
        <p:nvSpPr>
          <p:cNvPr id="4" name="Title 1">
            <a:extLst>
              <a:ext uri="{FF2B5EF4-FFF2-40B4-BE49-F238E27FC236}">
                <a16:creationId xmlns:a16="http://schemas.microsoft.com/office/drawing/2014/main" id="{050309A5-A6FE-BBCE-4ECC-6F3482133BEA}"/>
              </a:ext>
            </a:extLst>
          </p:cNvPr>
          <p:cNvSpPr txBox="1">
            <a:spLocks/>
          </p:cNvSpPr>
          <p:nvPr/>
        </p:nvSpPr>
        <p:spPr>
          <a:xfrm>
            <a:off x="990600" y="517525"/>
            <a:ext cx="10515600" cy="930275"/>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t>Subregional Working Groups</a:t>
            </a:r>
            <a:endPar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66311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32B9CB-A2AD-02C4-C9CF-FDA19C9F2C64}"/>
              </a:ext>
            </a:extLst>
          </p:cNvPr>
          <p:cNvPicPr>
            <a:picLocks noChangeAspect="1"/>
          </p:cNvPicPr>
          <p:nvPr/>
        </p:nvPicPr>
        <p:blipFill>
          <a:blip r:embed="rId2"/>
          <a:stretch>
            <a:fillRect/>
          </a:stretch>
        </p:blipFill>
        <p:spPr>
          <a:xfrm>
            <a:off x="161584" y="290110"/>
            <a:ext cx="4877481" cy="5763429"/>
          </a:xfrm>
          <a:prstGeom prst="rect">
            <a:avLst/>
          </a:prstGeom>
        </p:spPr>
      </p:pic>
      <p:graphicFrame>
        <p:nvGraphicFramePr>
          <p:cNvPr id="6" name="Chart 5">
            <a:extLst>
              <a:ext uri="{FF2B5EF4-FFF2-40B4-BE49-F238E27FC236}">
                <a16:creationId xmlns:a16="http://schemas.microsoft.com/office/drawing/2014/main" id="{AD4641B4-7F20-C9F1-9436-E30C239A00EF}"/>
              </a:ext>
            </a:extLst>
          </p:cNvPr>
          <p:cNvGraphicFramePr>
            <a:graphicFrameLocks/>
          </p:cNvGraphicFramePr>
          <p:nvPr>
            <p:extLst>
              <p:ext uri="{D42A27DB-BD31-4B8C-83A1-F6EECF244321}">
                <p14:modId xmlns:p14="http://schemas.microsoft.com/office/powerpoint/2010/main" val="2088164573"/>
              </p:ext>
            </p:extLst>
          </p:nvPr>
        </p:nvGraphicFramePr>
        <p:xfrm>
          <a:off x="5353050" y="137710"/>
          <a:ext cx="5486400" cy="33674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F9BA5DC-1F59-C6CE-390A-21F25790AAE8}"/>
              </a:ext>
            </a:extLst>
          </p:cNvPr>
          <p:cNvGraphicFramePr>
            <a:graphicFrameLocks/>
          </p:cNvGraphicFramePr>
          <p:nvPr>
            <p:extLst>
              <p:ext uri="{D42A27DB-BD31-4B8C-83A1-F6EECF244321}">
                <p14:modId xmlns:p14="http://schemas.microsoft.com/office/powerpoint/2010/main" val="832245521"/>
              </p:ext>
            </p:extLst>
          </p:nvPr>
        </p:nvGraphicFramePr>
        <p:xfrm>
          <a:off x="5905500" y="3524250"/>
          <a:ext cx="4702969" cy="3257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861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2BFF7-AA3C-EBA4-F17D-17C60BFA9B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88F128-0278-2EFE-B066-4A1AD9935900}"/>
              </a:ext>
            </a:extLst>
          </p:cNvPr>
          <p:cNvSpPr>
            <a:spLocks noGrp="1"/>
          </p:cNvSpPr>
          <p:nvPr>
            <p:ph idx="1"/>
          </p:nvPr>
        </p:nvSpPr>
        <p:spPr>
          <a:xfrm>
            <a:off x="838200" y="1825625"/>
            <a:ext cx="7400925" cy="4351338"/>
          </a:xfrm>
        </p:spPr>
        <p:txBody>
          <a:bodyPr/>
          <a:lstStyle/>
          <a:p>
            <a:r>
              <a:rPr lang="en-US" dirty="0"/>
              <a:t>Housing Units: ~1K, ~2% of the Brunswick LMA</a:t>
            </a:r>
          </a:p>
          <a:p>
            <a:r>
              <a:rPr lang="en-US" dirty="0"/>
              <a:t>Brunswick LMA has a housing shortage of ~2000 units</a:t>
            </a:r>
          </a:p>
          <a:p>
            <a:r>
              <a:rPr lang="en-US" dirty="0"/>
              <a:t>Georgetown is dominated by seasonal homes, lack of rental homes, small development areas</a:t>
            </a:r>
          </a:p>
          <a:p>
            <a:r>
              <a:rPr lang="en-US" dirty="0"/>
              <a:t>Overall need: roughly 50-100 homes, 10-20 of which should be designated as low-income, and 40-80 should be designated as “Missing Middle”</a:t>
            </a:r>
          </a:p>
          <a:p>
            <a:endParaRPr lang="en-US" dirty="0"/>
          </a:p>
          <a:p>
            <a:endParaRPr lang="en-US" dirty="0"/>
          </a:p>
        </p:txBody>
      </p:sp>
      <p:pic>
        <p:nvPicPr>
          <p:cNvPr id="4" name="Picture 3">
            <a:extLst>
              <a:ext uri="{FF2B5EF4-FFF2-40B4-BE49-F238E27FC236}">
                <a16:creationId xmlns:a16="http://schemas.microsoft.com/office/drawing/2014/main" id="{98EF6A40-90D6-8BBA-8E01-C8C6F65CB1B9}"/>
              </a:ext>
            </a:extLst>
          </p:cNvPr>
          <p:cNvPicPr>
            <a:picLocks noChangeAspect="1"/>
          </p:cNvPicPr>
          <p:nvPr/>
        </p:nvPicPr>
        <p:blipFill>
          <a:blip r:embed="rId3"/>
          <a:stretch>
            <a:fillRect/>
          </a:stretch>
        </p:blipFill>
        <p:spPr>
          <a:xfrm>
            <a:off x="8339816" y="681037"/>
            <a:ext cx="3440668" cy="5971063"/>
          </a:xfrm>
          <a:prstGeom prst="rect">
            <a:avLst/>
          </a:prstGeom>
        </p:spPr>
      </p:pic>
      <p:sp>
        <p:nvSpPr>
          <p:cNvPr id="5" name="TextBox 4">
            <a:extLst>
              <a:ext uri="{FF2B5EF4-FFF2-40B4-BE49-F238E27FC236}">
                <a16:creationId xmlns:a16="http://schemas.microsoft.com/office/drawing/2014/main" id="{BED3D190-E66B-9183-37F8-879DD2488067}"/>
              </a:ext>
            </a:extLst>
          </p:cNvPr>
          <p:cNvSpPr txBox="1"/>
          <p:nvPr/>
        </p:nvSpPr>
        <p:spPr>
          <a:xfrm>
            <a:off x="9357360" y="658574"/>
            <a:ext cx="1438214" cy="338554"/>
          </a:xfrm>
          <a:prstGeom prst="rect">
            <a:avLst/>
          </a:prstGeom>
          <a:noFill/>
        </p:spPr>
        <p:txBody>
          <a:bodyPr wrap="none" rtlCol="0">
            <a:spAutoFit/>
          </a:bodyPr>
          <a:lstStyle/>
          <a:p>
            <a:r>
              <a:rPr lang="en-US" sz="1600" b="1" dirty="0"/>
              <a:t>Owned Homes</a:t>
            </a:r>
          </a:p>
        </p:txBody>
      </p:sp>
      <p:sp>
        <p:nvSpPr>
          <p:cNvPr id="6" name="TextBox 5">
            <a:extLst>
              <a:ext uri="{FF2B5EF4-FFF2-40B4-BE49-F238E27FC236}">
                <a16:creationId xmlns:a16="http://schemas.microsoft.com/office/drawing/2014/main" id="{DF7B2C97-1132-7F64-88AB-919EB46F6A43}"/>
              </a:ext>
            </a:extLst>
          </p:cNvPr>
          <p:cNvSpPr txBox="1"/>
          <p:nvPr/>
        </p:nvSpPr>
        <p:spPr>
          <a:xfrm>
            <a:off x="9409821" y="3662740"/>
            <a:ext cx="1427570" cy="338554"/>
          </a:xfrm>
          <a:prstGeom prst="rect">
            <a:avLst/>
          </a:prstGeom>
          <a:noFill/>
        </p:spPr>
        <p:txBody>
          <a:bodyPr wrap="none" rtlCol="0">
            <a:spAutoFit/>
          </a:bodyPr>
          <a:lstStyle/>
          <a:p>
            <a:r>
              <a:rPr lang="en-US" sz="1600" b="1" dirty="0"/>
              <a:t>Rented Homes</a:t>
            </a:r>
          </a:p>
        </p:txBody>
      </p:sp>
      <p:sp>
        <p:nvSpPr>
          <p:cNvPr id="9" name="Title 1">
            <a:extLst>
              <a:ext uri="{FF2B5EF4-FFF2-40B4-BE49-F238E27FC236}">
                <a16:creationId xmlns:a16="http://schemas.microsoft.com/office/drawing/2014/main" id="{E4CD1A0A-855E-178B-BA8C-70828EAD55CF}"/>
              </a:ext>
            </a:extLst>
          </p:cNvPr>
          <p:cNvSpPr txBox="1">
            <a:spLocks/>
          </p:cNvSpPr>
          <p:nvPr/>
        </p:nvSpPr>
        <p:spPr>
          <a:xfrm>
            <a:off x="990600" y="517525"/>
            <a:ext cx="6922532" cy="930275"/>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t>Town of Georgetown</a:t>
            </a:r>
            <a:endPar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960543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B9EAB-7187-6995-13CA-FF4A55BD6888}"/>
              </a:ext>
            </a:extLst>
          </p:cNvPr>
          <p:cNvSpPr>
            <a:spLocks noGrp="1"/>
          </p:cNvSpPr>
          <p:nvPr>
            <p:ph idx="1"/>
          </p:nvPr>
        </p:nvSpPr>
        <p:spPr>
          <a:xfrm>
            <a:off x="838200" y="1825625"/>
            <a:ext cx="7391400" cy="4351338"/>
          </a:xfrm>
        </p:spPr>
        <p:txBody>
          <a:bodyPr>
            <a:normAutofit/>
          </a:bodyPr>
          <a:lstStyle/>
          <a:p>
            <a:r>
              <a:rPr lang="en-US" dirty="0"/>
              <a:t>Housing Units: ~9K, ~25% of the Brunswick LMA</a:t>
            </a:r>
          </a:p>
          <a:p>
            <a:r>
              <a:rPr lang="en-US" dirty="0"/>
              <a:t>Brunswick LMA has a housing shortage of ~2000 units</a:t>
            </a:r>
          </a:p>
          <a:p>
            <a:r>
              <a:rPr lang="en-US" dirty="0"/>
              <a:t>Town of Brunswick should have </a:t>
            </a:r>
            <a:r>
              <a:rPr lang="en-US" u="sng" dirty="0"/>
              <a:t>AT LEAST</a:t>
            </a:r>
            <a:r>
              <a:rPr lang="en-US" dirty="0"/>
              <a:t> 500 new units, have actually built 615 units since 2022, and have another ~500 in the pipeline</a:t>
            </a:r>
          </a:p>
          <a:p>
            <a:r>
              <a:rPr lang="en-US" dirty="0"/>
              <a:t>Balance between owned vs rented homes, low- vs middle- or high-income</a:t>
            </a:r>
          </a:p>
        </p:txBody>
      </p:sp>
      <p:pic>
        <p:nvPicPr>
          <p:cNvPr id="5" name="Picture 4">
            <a:extLst>
              <a:ext uri="{FF2B5EF4-FFF2-40B4-BE49-F238E27FC236}">
                <a16:creationId xmlns:a16="http://schemas.microsoft.com/office/drawing/2014/main" id="{161F1D3A-CE9A-55C3-4775-0571C243E0DB}"/>
              </a:ext>
            </a:extLst>
          </p:cNvPr>
          <p:cNvPicPr>
            <a:picLocks noChangeAspect="1"/>
          </p:cNvPicPr>
          <p:nvPr/>
        </p:nvPicPr>
        <p:blipFill>
          <a:blip r:embed="rId3"/>
          <a:stretch>
            <a:fillRect/>
          </a:stretch>
        </p:blipFill>
        <p:spPr>
          <a:xfrm>
            <a:off x="8339816" y="681037"/>
            <a:ext cx="3440668" cy="5971063"/>
          </a:xfrm>
          <a:prstGeom prst="rect">
            <a:avLst/>
          </a:prstGeom>
        </p:spPr>
      </p:pic>
      <p:sp>
        <p:nvSpPr>
          <p:cNvPr id="6" name="TextBox 5">
            <a:extLst>
              <a:ext uri="{FF2B5EF4-FFF2-40B4-BE49-F238E27FC236}">
                <a16:creationId xmlns:a16="http://schemas.microsoft.com/office/drawing/2014/main" id="{B90D6EB2-4E2A-013D-325F-FAE46EEA68C4}"/>
              </a:ext>
            </a:extLst>
          </p:cNvPr>
          <p:cNvSpPr txBox="1"/>
          <p:nvPr/>
        </p:nvSpPr>
        <p:spPr>
          <a:xfrm>
            <a:off x="9357360" y="658574"/>
            <a:ext cx="1438214" cy="338554"/>
          </a:xfrm>
          <a:prstGeom prst="rect">
            <a:avLst/>
          </a:prstGeom>
          <a:noFill/>
        </p:spPr>
        <p:txBody>
          <a:bodyPr wrap="none" rtlCol="0">
            <a:spAutoFit/>
          </a:bodyPr>
          <a:lstStyle/>
          <a:p>
            <a:r>
              <a:rPr lang="en-US" sz="1600" b="1" dirty="0"/>
              <a:t>Owned Homes</a:t>
            </a:r>
          </a:p>
        </p:txBody>
      </p:sp>
      <p:sp>
        <p:nvSpPr>
          <p:cNvPr id="7" name="TextBox 6">
            <a:extLst>
              <a:ext uri="{FF2B5EF4-FFF2-40B4-BE49-F238E27FC236}">
                <a16:creationId xmlns:a16="http://schemas.microsoft.com/office/drawing/2014/main" id="{22F6D919-2F7C-4629-5554-2BDB30FA259E}"/>
              </a:ext>
            </a:extLst>
          </p:cNvPr>
          <p:cNvSpPr txBox="1"/>
          <p:nvPr/>
        </p:nvSpPr>
        <p:spPr>
          <a:xfrm>
            <a:off x="9409821" y="3662740"/>
            <a:ext cx="1427570" cy="338554"/>
          </a:xfrm>
          <a:prstGeom prst="rect">
            <a:avLst/>
          </a:prstGeom>
          <a:noFill/>
        </p:spPr>
        <p:txBody>
          <a:bodyPr wrap="none" rtlCol="0">
            <a:spAutoFit/>
          </a:bodyPr>
          <a:lstStyle/>
          <a:p>
            <a:r>
              <a:rPr lang="en-US" sz="1600" b="1" dirty="0"/>
              <a:t>Rented Homes</a:t>
            </a:r>
          </a:p>
        </p:txBody>
      </p:sp>
      <p:sp>
        <p:nvSpPr>
          <p:cNvPr id="8" name="Title 1">
            <a:extLst>
              <a:ext uri="{FF2B5EF4-FFF2-40B4-BE49-F238E27FC236}">
                <a16:creationId xmlns:a16="http://schemas.microsoft.com/office/drawing/2014/main" id="{18795F39-5D2E-03BF-D4FF-881E7533F127}"/>
              </a:ext>
            </a:extLst>
          </p:cNvPr>
          <p:cNvSpPr txBox="1">
            <a:spLocks/>
          </p:cNvSpPr>
          <p:nvPr/>
        </p:nvSpPr>
        <p:spPr>
          <a:xfrm>
            <a:off x="990600" y="517525"/>
            <a:ext cx="6922532" cy="930275"/>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t>Town of Brunswick</a:t>
            </a:r>
            <a:endPar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62212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9BC65E-CC73-5CBB-9F47-FDB6D8F7E062}"/>
              </a:ext>
            </a:extLst>
          </p:cNvPr>
          <p:cNvSpPr>
            <a:spLocks noGrp="1"/>
          </p:cNvSpPr>
          <p:nvPr>
            <p:ph idx="1"/>
          </p:nvPr>
        </p:nvSpPr>
        <p:spPr/>
        <p:txBody>
          <a:bodyPr/>
          <a:lstStyle/>
          <a:p>
            <a:r>
              <a:rPr lang="en-US" dirty="0"/>
              <a:t>Data is great! But it’s not everything</a:t>
            </a:r>
          </a:p>
          <a:p>
            <a:r>
              <a:rPr lang="en-US" dirty="0"/>
              <a:t>Each community is unique, affects surrounding communities</a:t>
            </a:r>
          </a:p>
          <a:p>
            <a:r>
              <a:rPr lang="en-US" dirty="0"/>
              <a:t>Use all your resources</a:t>
            </a:r>
          </a:p>
        </p:txBody>
      </p:sp>
      <p:sp>
        <p:nvSpPr>
          <p:cNvPr id="6" name="Title 1">
            <a:extLst>
              <a:ext uri="{FF2B5EF4-FFF2-40B4-BE49-F238E27FC236}">
                <a16:creationId xmlns:a16="http://schemas.microsoft.com/office/drawing/2014/main" id="{5F3846F5-A4DD-576E-D1EB-2BC427321B27}"/>
              </a:ext>
            </a:extLst>
          </p:cNvPr>
          <p:cNvSpPr txBox="1">
            <a:spLocks/>
          </p:cNvSpPr>
          <p:nvPr/>
        </p:nvSpPr>
        <p:spPr>
          <a:xfrm>
            <a:off x="990600" y="517525"/>
            <a:ext cx="10515600" cy="930275"/>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t>Takeaways</a:t>
            </a:r>
            <a:endPar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580590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A51721-39E8-4520-9DCB-41F5338B1CBF}"/>
              </a:ext>
            </a:extLst>
          </p:cNvPr>
          <p:cNvSpPr>
            <a:spLocks noGrp="1"/>
          </p:cNvSpPr>
          <p:nvPr>
            <p:ph idx="1"/>
          </p:nvPr>
        </p:nvSpPr>
        <p:spPr/>
        <p:txBody>
          <a:bodyPr/>
          <a:lstStyle/>
          <a:p>
            <a:r>
              <a:rPr lang="en-US" dirty="0"/>
              <a:t>Update housing datasets:</a:t>
            </a:r>
          </a:p>
          <a:p>
            <a:pPr lvl="1"/>
            <a:r>
              <a:rPr lang="en-US" dirty="0"/>
              <a:t>Summary data</a:t>
            </a:r>
          </a:p>
          <a:p>
            <a:pPr lvl="1"/>
            <a:r>
              <a:rPr lang="en-US" dirty="0"/>
              <a:t>Gaps Analysis</a:t>
            </a:r>
          </a:p>
          <a:p>
            <a:r>
              <a:rPr lang="en-US" dirty="0"/>
              <a:t>Municipal survey </a:t>
            </a:r>
          </a:p>
          <a:p>
            <a:pPr lvl="1"/>
            <a:r>
              <a:rPr lang="en-US" dirty="0"/>
              <a:t>How many units have been built</a:t>
            </a:r>
          </a:p>
          <a:p>
            <a:r>
              <a:rPr lang="en-US" dirty="0"/>
              <a:t>Continued work with communities</a:t>
            </a:r>
          </a:p>
          <a:p>
            <a:pPr lvl="1"/>
            <a:endParaRPr lang="en-US" dirty="0"/>
          </a:p>
          <a:p>
            <a:pPr lvl="1"/>
            <a:endParaRPr lang="en-US" dirty="0"/>
          </a:p>
        </p:txBody>
      </p:sp>
      <p:sp>
        <p:nvSpPr>
          <p:cNvPr id="6" name="Title 1">
            <a:extLst>
              <a:ext uri="{FF2B5EF4-FFF2-40B4-BE49-F238E27FC236}">
                <a16:creationId xmlns:a16="http://schemas.microsoft.com/office/drawing/2014/main" id="{2761FFFD-FE6A-1A5E-B64D-85FBBF890CC8}"/>
              </a:ext>
            </a:extLst>
          </p:cNvPr>
          <p:cNvSpPr txBox="1">
            <a:spLocks/>
          </p:cNvSpPr>
          <p:nvPr/>
        </p:nvSpPr>
        <p:spPr>
          <a:xfrm>
            <a:off x="990600" y="517525"/>
            <a:ext cx="10515600" cy="930275"/>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b="1" dirty="0"/>
              <a:t>Next Steps for MCOG</a:t>
            </a:r>
            <a:endPar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02217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A141C-2821-A25D-6769-B178E038C8CE}"/>
              </a:ext>
            </a:extLst>
          </p:cNvPr>
          <p:cNvSpPr>
            <a:spLocks noGrp="1"/>
          </p:cNvSpPr>
          <p:nvPr>
            <p:ph type="title"/>
          </p:nvPr>
        </p:nvSpPr>
        <p:spPr>
          <a:xfrm>
            <a:off x="1075767" y="1188637"/>
            <a:ext cx="2988234" cy="4480726"/>
          </a:xfrm>
        </p:spPr>
        <p:txBody>
          <a:bodyPr>
            <a:normAutofit/>
          </a:bodyPr>
          <a:lstStyle/>
          <a:p>
            <a:pPr algn="r"/>
            <a:r>
              <a:rPr lang="en-US" sz="5100"/>
              <a:t>Today’s schedule: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F4AC40-634E-DEBA-D567-ADDBE3DCC187}"/>
              </a:ext>
            </a:extLst>
          </p:cNvPr>
          <p:cNvSpPr>
            <a:spLocks noGrp="1"/>
          </p:cNvSpPr>
          <p:nvPr>
            <p:ph idx="1"/>
          </p:nvPr>
        </p:nvSpPr>
        <p:spPr>
          <a:xfrm>
            <a:off x="5255260" y="1648870"/>
            <a:ext cx="4702848" cy="3560260"/>
          </a:xfrm>
        </p:spPr>
        <p:txBody>
          <a:bodyPr anchor="ctr">
            <a:normAutofit/>
          </a:bodyPr>
          <a:lstStyle/>
          <a:p>
            <a:r>
              <a:rPr lang="en-US" dirty="0"/>
              <a:t>State and MCOG’s housing needs studies (gaps analysis)</a:t>
            </a:r>
          </a:p>
          <a:p>
            <a:r>
              <a:rPr lang="en-US" dirty="0"/>
              <a:t>Application to towns</a:t>
            </a:r>
          </a:p>
          <a:p>
            <a:r>
              <a:rPr lang="en-US" dirty="0"/>
              <a:t>Next steps for MCOG’s data</a:t>
            </a:r>
          </a:p>
          <a:p>
            <a:r>
              <a:rPr lang="en-US" dirty="0"/>
              <a:t>Questions</a:t>
            </a:r>
          </a:p>
        </p:txBody>
      </p:sp>
    </p:spTree>
    <p:extLst>
      <p:ext uri="{BB962C8B-B14F-4D97-AF65-F5344CB8AC3E}">
        <p14:creationId xmlns:p14="http://schemas.microsoft.com/office/powerpoint/2010/main" val="2609740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F041E-533E-E24C-3327-38791CBF5E3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4613AE4-2CD3-D2B6-BFD3-200DFF8F0ACE}"/>
              </a:ext>
            </a:extLst>
          </p:cNvPr>
          <p:cNvSpPr txBox="1">
            <a:spLocks/>
          </p:cNvSpPr>
          <p:nvPr/>
        </p:nvSpPr>
        <p:spPr>
          <a:xfrm>
            <a:off x="990600" y="517525"/>
            <a:ext cx="10515600" cy="930275"/>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dirty="0"/>
              <a:t>Thank you! Questions?</a:t>
            </a:r>
            <a:endPar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TextBox 4">
            <a:extLst>
              <a:ext uri="{FF2B5EF4-FFF2-40B4-BE49-F238E27FC236}">
                <a16:creationId xmlns:a16="http://schemas.microsoft.com/office/drawing/2014/main" id="{DC88A0E8-0E5B-006A-EB83-311F2BF36F9F}"/>
              </a:ext>
            </a:extLst>
          </p:cNvPr>
          <p:cNvSpPr txBox="1"/>
          <p:nvPr/>
        </p:nvSpPr>
        <p:spPr>
          <a:xfrm>
            <a:off x="2381250" y="2524125"/>
            <a:ext cx="6381750" cy="1815882"/>
          </a:xfrm>
          <a:prstGeom prst="rect">
            <a:avLst/>
          </a:prstGeom>
          <a:noFill/>
        </p:spPr>
        <p:txBody>
          <a:bodyPr wrap="square" rtlCol="0">
            <a:spAutoFit/>
          </a:bodyPr>
          <a:lstStyle/>
          <a:p>
            <a:pPr algn="ctr"/>
            <a:r>
              <a:rPr lang="en-US" sz="2800" dirty="0"/>
              <a:t>Contact</a:t>
            </a:r>
          </a:p>
          <a:p>
            <a:pPr algn="ctr"/>
            <a:endParaRPr lang="en-US" sz="2800" dirty="0"/>
          </a:p>
          <a:p>
            <a:pPr algn="ctr"/>
            <a:r>
              <a:rPr lang="en-US" sz="2800" dirty="0"/>
              <a:t>Charlotte Nutt</a:t>
            </a:r>
          </a:p>
          <a:p>
            <a:pPr algn="ctr"/>
            <a:r>
              <a:rPr lang="en-US" sz="2800" dirty="0"/>
              <a:t>cnutt@midcoastcog.com</a:t>
            </a:r>
          </a:p>
        </p:txBody>
      </p:sp>
    </p:spTree>
    <p:extLst>
      <p:ext uri="{BB962C8B-B14F-4D97-AF65-F5344CB8AC3E}">
        <p14:creationId xmlns:p14="http://schemas.microsoft.com/office/powerpoint/2010/main" val="80000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772B3-C1BF-6435-F9E7-1DFCC83B03FC}"/>
              </a:ext>
            </a:extLst>
          </p:cNvPr>
          <p:cNvSpPr>
            <a:spLocks noGrp="1"/>
          </p:cNvSpPr>
          <p:nvPr>
            <p:ph type="title"/>
          </p:nvPr>
        </p:nvSpPr>
        <p:spPr/>
        <p:txBody>
          <a:bodyPr>
            <a:normAutofit/>
          </a:bodyPr>
          <a:lstStyle/>
          <a:p>
            <a:r>
              <a:rPr lang="en-US" sz="4000" dirty="0"/>
              <a:t>State Housing Production Needs Study (Oct 2023)</a:t>
            </a:r>
          </a:p>
        </p:txBody>
      </p:sp>
      <p:sp>
        <p:nvSpPr>
          <p:cNvPr id="3" name="Content Placeholder 2">
            <a:extLst>
              <a:ext uri="{FF2B5EF4-FFF2-40B4-BE49-F238E27FC236}">
                <a16:creationId xmlns:a16="http://schemas.microsoft.com/office/drawing/2014/main" id="{AEE6E9A3-E3EF-77B1-ACB5-C41E176143A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54709CC8-0857-12BE-92C2-278A757FB7EA}"/>
              </a:ext>
            </a:extLst>
          </p:cNvPr>
          <p:cNvPicPr>
            <a:picLocks noChangeAspect="1"/>
          </p:cNvPicPr>
          <p:nvPr/>
        </p:nvPicPr>
        <p:blipFill>
          <a:blip r:embed="rId2"/>
          <a:stretch>
            <a:fillRect/>
          </a:stretch>
        </p:blipFill>
        <p:spPr>
          <a:xfrm>
            <a:off x="838200" y="1416368"/>
            <a:ext cx="7035800" cy="2283549"/>
          </a:xfrm>
          <a:prstGeom prst="rect">
            <a:avLst/>
          </a:prstGeom>
        </p:spPr>
      </p:pic>
      <p:pic>
        <p:nvPicPr>
          <p:cNvPr id="7" name="Picture 6">
            <a:extLst>
              <a:ext uri="{FF2B5EF4-FFF2-40B4-BE49-F238E27FC236}">
                <a16:creationId xmlns:a16="http://schemas.microsoft.com/office/drawing/2014/main" id="{DA420893-ADDF-281F-9592-40A1EB668522}"/>
              </a:ext>
            </a:extLst>
          </p:cNvPr>
          <p:cNvPicPr>
            <a:picLocks noChangeAspect="1"/>
          </p:cNvPicPr>
          <p:nvPr/>
        </p:nvPicPr>
        <p:blipFill>
          <a:blip r:embed="rId3"/>
          <a:stretch>
            <a:fillRect/>
          </a:stretch>
        </p:blipFill>
        <p:spPr>
          <a:xfrm>
            <a:off x="7952080" y="1690688"/>
            <a:ext cx="3657295" cy="4802187"/>
          </a:xfrm>
          <a:prstGeom prst="rect">
            <a:avLst/>
          </a:prstGeom>
        </p:spPr>
      </p:pic>
      <p:sp>
        <p:nvSpPr>
          <p:cNvPr id="8" name="TextBox 7">
            <a:extLst>
              <a:ext uri="{FF2B5EF4-FFF2-40B4-BE49-F238E27FC236}">
                <a16:creationId xmlns:a16="http://schemas.microsoft.com/office/drawing/2014/main" id="{B94D1FD7-8974-36B3-E131-E00058829C5B}"/>
              </a:ext>
            </a:extLst>
          </p:cNvPr>
          <p:cNvSpPr txBox="1"/>
          <p:nvPr/>
        </p:nvSpPr>
        <p:spPr>
          <a:xfrm>
            <a:off x="864108" y="4751160"/>
            <a:ext cx="6751625" cy="646331"/>
          </a:xfrm>
          <a:prstGeom prst="rect">
            <a:avLst/>
          </a:prstGeom>
          <a:noFill/>
        </p:spPr>
        <p:txBody>
          <a:bodyPr wrap="square" rtlCol="0">
            <a:spAutoFit/>
          </a:bodyPr>
          <a:lstStyle/>
          <a:p>
            <a:r>
              <a:rPr lang="en-US" b="1" dirty="0"/>
              <a:t>The data was further broken down by county and income, but this was a challenge for our communities</a:t>
            </a:r>
          </a:p>
        </p:txBody>
      </p:sp>
    </p:spTree>
    <p:extLst>
      <p:ext uri="{BB962C8B-B14F-4D97-AF65-F5344CB8AC3E}">
        <p14:creationId xmlns:p14="http://schemas.microsoft.com/office/powerpoint/2010/main" val="208355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united states&#10;&#10;AI-generated content may be incorrect.">
            <a:extLst>
              <a:ext uri="{FF2B5EF4-FFF2-40B4-BE49-F238E27FC236}">
                <a16:creationId xmlns:a16="http://schemas.microsoft.com/office/drawing/2014/main" id="{FC775CD8-2A26-7300-39A2-73AF9EA7C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000" y="195349"/>
            <a:ext cx="8369449" cy="6467301"/>
          </a:xfrm>
          <a:prstGeom prst="rect">
            <a:avLst/>
          </a:prstGeom>
        </p:spPr>
      </p:pic>
      <p:sp>
        <p:nvSpPr>
          <p:cNvPr id="6" name="TextBox 5">
            <a:extLst>
              <a:ext uri="{FF2B5EF4-FFF2-40B4-BE49-F238E27FC236}">
                <a16:creationId xmlns:a16="http://schemas.microsoft.com/office/drawing/2014/main" id="{C8A00EFE-522D-F184-EAD8-00C7D438B566}"/>
              </a:ext>
            </a:extLst>
          </p:cNvPr>
          <p:cNvSpPr txBox="1"/>
          <p:nvPr/>
        </p:nvSpPr>
        <p:spPr>
          <a:xfrm>
            <a:off x="276225" y="762000"/>
            <a:ext cx="306705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Data work around Labor Market Areas: cohesive geographies where people live and work</a:t>
            </a:r>
          </a:p>
          <a:p>
            <a:endParaRPr lang="en-US" dirty="0"/>
          </a:p>
          <a:p>
            <a:pPr marL="285750" indent="-285750">
              <a:buFont typeface="Arial" panose="020B0604020202020204" pitchFamily="34" charset="0"/>
              <a:buChar char="•"/>
            </a:pPr>
            <a:r>
              <a:rPr lang="en-US" dirty="0"/>
              <a:t>E.g. Brunswick and Harpswell are in Cumberland County, which is overshadowed by Portland Metro</a:t>
            </a:r>
          </a:p>
        </p:txBody>
      </p:sp>
    </p:spTree>
    <p:extLst>
      <p:ext uri="{BB962C8B-B14F-4D97-AF65-F5344CB8AC3E}">
        <p14:creationId xmlns:p14="http://schemas.microsoft.com/office/powerpoint/2010/main" val="2334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CB9C-D5A8-E4D9-5337-B12EC18C36CB}"/>
              </a:ext>
            </a:extLst>
          </p:cNvPr>
          <p:cNvSpPr>
            <a:spLocks noGrp="1"/>
          </p:cNvSpPr>
          <p:nvPr>
            <p:ph type="title"/>
          </p:nvPr>
        </p:nvSpPr>
        <p:spPr>
          <a:xfrm>
            <a:off x="6857535" y="167790"/>
            <a:ext cx="4829175" cy="734168"/>
          </a:xfrm>
          <a:solidFill>
            <a:schemeClr val="accent4">
              <a:lumMod val="60000"/>
              <a:lumOff val="40000"/>
            </a:schemeClr>
          </a:solidFill>
        </p:spPr>
        <p:txBody>
          <a:bodyPr>
            <a:normAutofit fontScale="90000"/>
          </a:bodyPr>
          <a:lstStyle/>
          <a:p>
            <a:r>
              <a:rPr lang="en-US" sz="3600" b="1" u="sng" dirty="0">
                <a:latin typeface="+mn-lt"/>
              </a:rPr>
              <a:t>Housing Affordability Index</a:t>
            </a:r>
          </a:p>
        </p:txBody>
      </p:sp>
      <p:pic>
        <p:nvPicPr>
          <p:cNvPr id="12" name="Picture 11">
            <a:extLst>
              <a:ext uri="{FF2B5EF4-FFF2-40B4-BE49-F238E27FC236}">
                <a16:creationId xmlns:a16="http://schemas.microsoft.com/office/drawing/2014/main" id="{A1A1BD95-7D64-62FA-D78F-BBEB76F20BC6}"/>
              </a:ext>
            </a:extLst>
          </p:cNvPr>
          <p:cNvPicPr>
            <a:picLocks noChangeAspect="1"/>
          </p:cNvPicPr>
          <p:nvPr/>
        </p:nvPicPr>
        <p:blipFill>
          <a:blip r:embed="rId2"/>
          <a:stretch>
            <a:fillRect/>
          </a:stretch>
        </p:blipFill>
        <p:spPr>
          <a:xfrm>
            <a:off x="294095" y="167790"/>
            <a:ext cx="6225949" cy="4463504"/>
          </a:xfrm>
          <a:prstGeom prst="rect">
            <a:avLst/>
          </a:prstGeom>
        </p:spPr>
      </p:pic>
      <p:pic>
        <p:nvPicPr>
          <p:cNvPr id="13" name="Picture 12">
            <a:extLst>
              <a:ext uri="{FF2B5EF4-FFF2-40B4-BE49-F238E27FC236}">
                <a16:creationId xmlns:a16="http://schemas.microsoft.com/office/drawing/2014/main" id="{4EC36414-B83C-9303-05BB-EA990541D2F9}"/>
              </a:ext>
            </a:extLst>
          </p:cNvPr>
          <p:cNvPicPr>
            <a:picLocks noChangeAspect="1"/>
          </p:cNvPicPr>
          <p:nvPr/>
        </p:nvPicPr>
        <p:blipFill>
          <a:blip r:embed="rId3"/>
          <a:stretch>
            <a:fillRect/>
          </a:stretch>
        </p:blipFill>
        <p:spPr>
          <a:xfrm>
            <a:off x="5544072" y="2102287"/>
            <a:ext cx="6647928" cy="4755713"/>
          </a:xfrm>
          <a:prstGeom prst="rect">
            <a:avLst/>
          </a:prstGeom>
        </p:spPr>
      </p:pic>
      <p:sp>
        <p:nvSpPr>
          <p:cNvPr id="14" name="TextBox 13">
            <a:extLst>
              <a:ext uri="{FF2B5EF4-FFF2-40B4-BE49-F238E27FC236}">
                <a16:creationId xmlns:a16="http://schemas.microsoft.com/office/drawing/2014/main" id="{22497DFD-C64B-0F01-D0E4-E83FCA23FC2E}"/>
              </a:ext>
            </a:extLst>
          </p:cNvPr>
          <p:cNvSpPr txBox="1"/>
          <p:nvPr/>
        </p:nvSpPr>
        <p:spPr>
          <a:xfrm>
            <a:off x="6552355" y="901958"/>
            <a:ext cx="5439536" cy="1200329"/>
          </a:xfrm>
          <a:prstGeom prst="rect">
            <a:avLst/>
          </a:prstGeom>
          <a:noFill/>
        </p:spPr>
        <p:txBody>
          <a:bodyPr wrap="square" rtlCol="0">
            <a:spAutoFit/>
          </a:bodyPr>
          <a:lstStyle/>
          <a:p>
            <a:pPr marL="0" marR="0" lvl="0" indent="0" algn="ctr" defTabSz="484632"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Homeownership Affordability Index is the ratio of Home Price Affordable at Median Income to Median Home Price.</a:t>
            </a:r>
          </a:p>
        </p:txBody>
      </p:sp>
      <p:pic>
        <p:nvPicPr>
          <p:cNvPr id="18" name="Picture 17">
            <a:extLst>
              <a:ext uri="{FF2B5EF4-FFF2-40B4-BE49-F238E27FC236}">
                <a16:creationId xmlns:a16="http://schemas.microsoft.com/office/drawing/2014/main" id="{AE5735F7-5A2C-6D70-1362-4CB535EE2894}"/>
              </a:ext>
            </a:extLst>
          </p:cNvPr>
          <p:cNvPicPr>
            <a:picLocks noChangeAspect="1"/>
          </p:cNvPicPr>
          <p:nvPr/>
        </p:nvPicPr>
        <p:blipFill rotWithShape="1">
          <a:blip r:embed="rId4"/>
          <a:srcRect t="47303" r="57324"/>
          <a:stretch/>
        </p:blipFill>
        <p:spPr>
          <a:xfrm>
            <a:off x="3872406" y="5507966"/>
            <a:ext cx="1553625" cy="1032399"/>
          </a:xfrm>
          <a:prstGeom prst="rect">
            <a:avLst/>
          </a:prstGeom>
        </p:spPr>
      </p:pic>
      <p:pic>
        <p:nvPicPr>
          <p:cNvPr id="16" name="Picture 15">
            <a:extLst>
              <a:ext uri="{FF2B5EF4-FFF2-40B4-BE49-F238E27FC236}">
                <a16:creationId xmlns:a16="http://schemas.microsoft.com/office/drawing/2014/main" id="{F22CB652-851F-B47F-B98A-4AA230D27CF4}"/>
              </a:ext>
            </a:extLst>
          </p:cNvPr>
          <p:cNvPicPr>
            <a:picLocks noChangeAspect="1"/>
          </p:cNvPicPr>
          <p:nvPr/>
        </p:nvPicPr>
        <p:blipFill rotWithShape="1">
          <a:blip r:embed="rId5"/>
          <a:srcRect r="59016"/>
          <a:stretch/>
        </p:blipFill>
        <p:spPr>
          <a:xfrm>
            <a:off x="207758" y="5342412"/>
            <a:ext cx="1461901" cy="1123793"/>
          </a:xfrm>
          <a:prstGeom prst="rect">
            <a:avLst/>
          </a:prstGeom>
        </p:spPr>
      </p:pic>
      <p:sp>
        <p:nvSpPr>
          <p:cNvPr id="19" name="TextBox 18">
            <a:extLst>
              <a:ext uri="{FF2B5EF4-FFF2-40B4-BE49-F238E27FC236}">
                <a16:creationId xmlns:a16="http://schemas.microsoft.com/office/drawing/2014/main" id="{1796BA87-1AA8-416F-18C0-F879350CCDB6}"/>
              </a:ext>
            </a:extLst>
          </p:cNvPr>
          <p:cNvSpPr txBox="1"/>
          <p:nvPr/>
        </p:nvSpPr>
        <p:spPr>
          <a:xfrm>
            <a:off x="2161835" y="4733277"/>
            <a:ext cx="1389847"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Generally Unaffordable</a:t>
            </a:r>
          </a:p>
        </p:txBody>
      </p:sp>
      <p:sp>
        <p:nvSpPr>
          <p:cNvPr id="20" name="TextBox 19">
            <a:extLst>
              <a:ext uri="{FF2B5EF4-FFF2-40B4-BE49-F238E27FC236}">
                <a16:creationId xmlns:a16="http://schemas.microsoft.com/office/drawing/2014/main" id="{6A004551-BD8E-132F-F211-7DC3F780F70D}"/>
              </a:ext>
            </a:extLst>
          </p:cNvPr>
          <p:cNvSpPr txBox="1"/>
          <p:nvPr/>
        </p:nvSpPr>
        <p:spPr>
          <a:xfrm>
            <a:off x="345392" y="4757637"/>
            <a:ext cx="135808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Generally Affordable</a:t>
            </a:r>
          </a:p>
        </p:txBody>
      </p:sp>
      <p:pic>
        <p:nvPicPr>
          <p:cNvPr id="21" name="Picture 20">
            <a:extLst>
              <a:ext uri="{FF2B5EF4-FFF2-40B4-BE49-F238E27FC236}">
                <a16:creationId xmlns:a16="http://schemas.microsoft.com/office/drawing/2014/main" id="{85FCC6A2-69BF-96FA-6F8F-1B851F287331}"/>
              </a:ext>
            </a:extLst>
          </p:cNvPr>
          <p:cNvPicPr>
            <a:picLocks noChangeAspect="1"/>
          </p:cNvPicPr>
          <p:nvPr/>
        </p:nvPicPr>
        <p:blipFill rotWithShape="1">
          <a:blip r:embed="rId4"/>
          <a:srcRect t="-7539" r="57324" b="50177"/>
          <a:stretch/>
        </p:blipFill>
        <p:spPr>
          <a:xfrm>
            <a:off x="1994220" y="5366582"/>
            <a:ext cx="1553625" cy="1123793"/>
          </a:xfrm>
          <a:prstGeom prst="rect">
            <a:avLst/>
          </a:prstGeom>
        </p:spPr>
      </p:pic>
    </p:spTree>
    <p:extLst>
      <p:ext uri="{BB962C8B-B14F-4D97-AF65-F5344CB8AC3E}">
        <p14:creationId xmlns:p14="http://schemas.microsoft.com/office/powerpoint/2010/main" val="230856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3CFB-457A-9C89-A019-DDCC136DBA08}"/>
              </a:ext>
            </a:extLst>
          </p:cNvPr>
          <p:cNvSpPr>
            <a:spLocks noGrp="1"/>
          </p:cNvSpPr>
          <p:nvPr>
            <p:ph type="title"/>
          </p:nvPr>
        </p:nvSpPr>
        <p:spPr>
          <a:xfrm>
            <a:off x="213049" y="290481"/>
            <a:ext cx="3024673" cy="1631625"/>
          </a:xfrm>
          <a:solidFill>
            <a:schemeClr val="accent4">
              <a:lumMod val="60000"/>
              <a:lumOff val="40000"/>
            </a:schemeClr>
          </a:solidFill>
        </p:spPr>
        <p:txBody>
          <a:bodyPr>
            <a:normAutofit/>
          </a:bodyPr>
          <a:lstStyle/>
          <a:p>
            <a:r>
              <a:rPr lang="en-US" b="1" dirty="0"/>
              <a:t>Housing Gap Analysis</a:t>
            </a:r>
          </a:p>
        </p:txBody>
      </p:sp>
      <p:pic>
        <p:nvPicPr>
          <p:cNvPr id="9" name="Picture 8">
            <a:extLst>
              <a:ext uri="{FF2B5EF4-FFF2-40B4-BE49-F238E27FC236}">
                <a16:creationId xmlns:a16="http://schemas.microsoft.com/office/drawing/2014/main" id="{DA798AE4-5FC2-5709-7BCF-39D43E2CB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942" y="0"/>
            <a:ext cx="8875058" cy="6858000"/>
          </a:xfrm>
          <a:prstGeom prst="rect">
            <a:avLst/>
          </a:prstGeom>
        </p:spPr>
      </p:pic>
      <p:sp>
        <p:nvSpPr>
          <p:cNvPr id="10" name="TextBox 9">
            <a:extLst>
              <a:ext uri="{FF2B5EF4-FFF2-40B4-BE49-F238E27FC236}">
                <a16:creationId xmlns:a16="http://schemas.microsoft.com/office/drawing/2014/main" id="{CD84CE1D-1D0D-5650-7A2D-F0BEDD706923}"/>
              </a:ext>
            </a:extLst>
          </p:cNvPr>
          <p:cNvSpPr txBox="1"/>
          <p:nvPr/>
        </p:nvSpPr>
        <p:spPr>
          <a:xfrm>
            <a:off x="354563" y="2202024"/>
            <a:ext cx="2715208"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Methodology from Maine State Housing Production Needs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Based around Labor Market Areas (LMA’s)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Aim: identify the number of housing units needed by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Labor market area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Household income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Rental vs owned property needs</a:t>
            </a:r>
          </a:p>
          <a:p>
            <a:pPr marR="0" lvl="1"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pPr>
            <a:r>
              <a:rPr lang="en-US" dirty="0">
                <a:solidFill>
                  <a:prstClr val="black"/>
                </a:solidFill>
                <a:latin typeface="Calibri" panose="020F0502020204030204"/>
              </a:rPr>
              <a:t>Adjusted to affordability</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0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DB09F1-2B30-AFDD-5CF0-B0F85CA79279}"/>
              </a:ext>
            </a:extLst>
          </p:cNvPr>
          <p:cNvSpPr txBox="1">
            <a:spLocks/>
          </p:cNvSpPr>
          <p:nvPr/>
        </p:nvSpPr>
        <p:spPr>
          <a:xfrm>
            <a:off x="838200" y="372512"/>
            <a:ext cx="10515600" cy="1325563"/>
          </a:xfrm>
          <a:prstGeom prst="rect">
            <a:avLst/>
          </a:prstGeom>
          <a:solidFill>
            <a:schemeClr val="accent4">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Light" panose="020F0302020204030204"/>
                <a:ea typeface="+mj-ea"/>
                <a:cs typeface="+mj-cs"/>
              </a:rPr>
              <a:t>Housing Gap Analysis</a:t>
            </a: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rPr>
              <a:t>Methodology</a:t>
            </a:r>
          </a:p>
        </p:txBody>
      </p:sp>
      <p:sp>
        <p:nvSpPr>
          <p:cNvPr id="9" name="Content Placeholder 2">
            <a:extLst>
              <a:ext uri="{FF2B5EF4-FFF2-40B4-BE49-F238E27FC236}">
                <a16:creationId xmlns:a16="http://schemas.microsoft.com/office/drawing/2014/main" id="{56FE4365-1F30-0A50-6339-6EF90E3A3726}"/>
              </a:ext>
            </a:extLst>
          </p:cNvPr>
          <p:cNvSpPr>
            <a:spLocks noGrp="1"/>
          </p:cNvSpPr>
          <p:nvPr>
            <p:ph idx="1"/>
          </p:nvPr>
        </p:nvSpPr>
        <p:spPr>
          <a:xfrm>
            <a:off x="666751" y="2304812"/>
            <a:ext cx="6543674" cy="3609500"/>
          </a:xfrm>
          <a:solidFill>
            <a:schemeClr val="accent6">
              <a:lumMod val="60000"/>
              <a:lumOff val="40000"/>
            </a:schemeClr>
          </a:solidFill>
        </p:spPr>
        <p:txBody>
          <a:bodyPr anchor="ctr">
            <a:normAutofit/>
          </a:bodyPr>
          <a:lstStyle/>
          <a:p>
            <a:pPr marL="0" indent="0">
              <a:buNone/>
            </a:pPr>
            <a:r>
              <a:rPr lang="en-US" sz="3300" b="1" dirty="0"/>
              <a:t>Methodology</a:t>
            </a:r>
          </a:p>
          <a:p>
            <a:r>
              <a:rPr lang="en-US" sz="3300" dirty="0"/>
              <a:t>Adapted from the State of Maine Housing Production Needs Study from October 2023</a:t>
            </a:r>
          </a:p>
          <a:p>
            <a:r>
              <a:rPr lang="en-US" sz="3300" dirty="0"/>
              <a:t>Data is from American Community Survey 5-Year Census and Maine Housing</a:t>
            </a:r>
          </a:p>
        </p:txBody>
      </p:sp>
      <p:sp>
        <p:nvSpPr>
          <p:cNvPr id="10" name="Content Placeholder 2">
            <a:extLst>
              <a:ext uri="{FF2B5EF4-FFF2-40B4-BE49-F238E27FC236}">
                <a16:creationId xmlns:a16="http://schemas.microsoft.com/office/drawing/2014/main" id="{A81B4F07-F20A-638F-9E27-875CC1E3FF7D}"/>
              </a:ext>
            </a:extLst>
          </p:cNvPr>
          <p:cNvSpPr txBox="1">
            <a:spLocks/>
          </p:cNvSpPr>
          <p:nvPr/>
        </p:nvSpPr>
        <p:spPr>
          <a:xfrm>
            <a:off x="7343774" y="2304812"/>
            <a:ext cx="4010025" cy="3609500"/>
          </a:xfrm>
          <a:prstGeom prst="rect">
            <a:avLst/>
          </a:prstGeom>
          <a:solidFill>
            <a:schemeClr val="accent1">
              <a:lumMod val="40000"/>
              <a:lumOff val="6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solidFill>
                  <a:prstClr val="black"/>
                </a:solidFill>
                <a:effectLst/>
                <a:uLnTx/>
                <a:uFillTx/>
                <a:latin typeface="Calibri" panose="020F0502020204030204"/>
                <a:ea typeface="+mn-ea"/>
                <a:cs typeface="+mn-cs"/>
              </a:rPr>
              <a:t>Assumptions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5% housing availability rate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prstClr val="black"/>
                </a:solidFill>
                <a:effectLst/>
                <a:uLnTx/>
                <a:uFillTx/>
                <a:latin typeface="Calibri" panose="020F0502020204030204"/>
                <a:ea typeface="+mn-ea"/>
                <a:cs typeface="+mn-cs"/>
              </a:rPr>
              <a:t>5% unemployment rate</a:t>
            </a:r>
          </a:p>
        </p:txBody>
      </p:sp>
    </p:spTree>
    <p:extLst>
      <p:ext uri="{BB962C8B-B14F-4D97-AF65-F5344CB8AC3E}">
        <p14:creationId xmlns:p14="http://schemas.microsoft.com/office/powerpoint/2010/main" val="342217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3CFB-457A-9C89-A019-DDCC136DBA08}"/>
              </a:ext>
            </a:extLst>
          </p:cNvPr>
          <p:cNvSpPr>
            <a:spLocks noGrp="1"/>
          </p:cNvSpPr>
          <p:nvPr>
            <p:ph type="title"/>
          </p:nvPr>
        </p:nvSpPr>
        <p:spPr>
          <a:solidFill>
            <a:schemeClr val="accent4">
              <a:lumMod val="60000"/>
              <a:lumOff val="40000"/>
            </a:schemeClr>
          </a:solidFill>
        </p:spPr>
        <p:txBody>
          <a:bodyPr>
            <a:normAutofit/>
          </a:bodyPr>
          <a:lstStyle/>
          <a:p>
            <a:r>
              <a:rPr lang="en-US" sz="4000" b="1" u="sng" dirty="0"/>
              <a:t>Housing Gap Analysis</a:t>
            </a:r>
            <a:r>
              <a:rPr lang="en-US" sz="4000" b="1" dirty="0"/>
              <a:t>: </a:t>
            </a:r>
            <a:r>
              <a:rPr lang="en-US" sz="4000" b="1" i="1" dirty="0"/>
              <a:t>Measuring Current Shortage</a:t>
            </a:r>
          </a:p>
        </p:txBody>
      </p:sp>
      <p:sp>
        <p:nvSpPr>
          <p:cNvPr id="3" name="Content Placeholder 2">
            <a:extLst>
              <a:ext uri="{FF2B5EF4-FFF2-40B4-BE49-F238E27FC236}">
                <a16:creationId xmlns:a16="http://schemas.microsoft.com/office/drawing/2014/main" id="{FF8575E2-94F8-16EA-B599-65979EF94D91}"/>
              </a:ext>
            </a:extLst>
          </p:cNvPr>
          <p:cNvSpPr>
            <a:spLocks noGrp="1"/>
          </p:cNvSpPr>
          <p:nvPr>
            <p:ph idx="1"/>
          </p:nvPr>
        </p:nvSpPr>
        <p:spPr>
          <a:xfrm>
            <a:off x="838200" y="1825625"/>
            <a:ext cx="3742944" cy="4351338"/>
          </a:xfrm>
          <a:solidFill>
            <a:schemeClr val="accent6">
              <a:lumMod val="60000"/>
              <a:lumOff val="40000"/>
            </a:schemeClr>
          </a:solidFill>
        </p:spPr>
        <p:txBody>
          <a:bodyPr/>
          <a:lstStyle/>
          <a:p>
            <a:pPr marL="0" indent="0">
              <a:buNone/>
            </a:pPr>
            <a:r>
              <a:rPr lang="en-US" b="1" dirty="0"/>
              <a:t>Housing shortage</a:t>
            </a:r>
          </a:p>
          <a:p>
            <a:r>
              <a:rPr lang="en-US" dirty="0"/>
              <a:t>Measured number of occupied units and number of available units</a:t>
            </a:r>
          </a:p>
          <a:p>
            <a:r>
              <a:rPr lang="en-US" dirty="0"/>
              <a:t>Calculated the number of “missing” available units needed to get to 5% of occupied units</a:t>
            </a:r>
          </a:p>
        </p:txBody>
      </p:sp>
      <p:sp>
        <p:nvSpPr>
          <p:cNvPr id="4" name="Content Placeholder 2">
            <a:extLst>
              <a:ext uri="{FF2B5EF4-FFF2-40B4-BE49-F238E27FC236}">
                <a16:creationId xmlns:a16="http://schemas.microsoft.com/office/drawing/2014/main" id="{5593D4EB-4EEB-1183-F68E-2A660814B99C}"/>
              </a:ext>
            </a:extLst>
          </p:cNvPr>
          <p:cNvSpPr txBox="1">
            <a:spLocks/>
          </p:cNvSpPr>
          <p:nvPr/>
        </p:nvSpPr>
        <p:spPr>
          <a:xfrm>
            <a:off x="5065776" y="1825625"/>
            <a:ext cx="6288024" cy="3609500"/>
          </a:xfrm>
          <a:prstGeom prst="rect">
            <a:avLst/>
          </a:prstGeom>
          <a:solidFill>
            <a:schemeClr val="accent1">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Jobs Shortage and Jobs : Homes Ratio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Measured number of employed and number of unemployed workers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Calculated the number of “missing” workers needed to get to 5% unemployment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Calculated Jobs : Homes ratio, or how many homes are needed per new job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1580FF82-4BE0-E0B6-00D7-6536077B7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514" y="5353241"/>
            <a:ext cx="6737020" cy="11396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A82C02-4A40-9B49-EA70-44F735813FC9}"/>
              </a:ext>
            </a:extLst>
          </p:cNvPr>
          <p:cNvSpPr txBox="1"/>
          <p:nvPr/>
        </p:nvSpPr>
        <p:spPr>
          <a:xfrm>
            <a:off x="9625551" y="5435125"/>
            <a:ext cx="103327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648EE3"/>
                </a:solidFill>
                <a:effectLst/>
                <a:uLnTx/>
                <a:uFillTx/>
                <a:latin typeface="Calibri" panose="020F0502020204030204"/>
                <a:ea typeface="+mn-ea"/>
                <a:cs typeface="+mn-cs"/>
              </a:rPr>
              <a:t>1.07</a:t>
            </a:r>
          </a:p>
        </p:txBody>
      </p:sp>
      <p:sp>
        <p:nvSpPr>
          <p:cNvPr id="6" name="TextBox 5">
            <a:extLst>
              <a:ext uri="{FF2B5EF4-FFF2-40B4-BE49-F238E27FC236}">
                <a16:creationId xmlns:a16="http://schemas.microsoft.com/office/drawing/2014/main" id="{FB40D6B0-B5F4-79E4-51D6-E8CBC94FBE56}"/>
              </a:ext>
            </a:extLst>
          </p:cNvPr>
          <p:cNvSpPr txBox="1"/>
          <p:nvPr/>
        </p:nvSpPr>
        <p:spPr>
          <a:xfrm>
            <a:off x="5097793" y="6492875"/>
            <a:ext cx="50443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Figure and equation from the State of Maine Housing Production Needs Study</a:t>
            </a:r>
          </a:p>
        </p:txBody>
      </p:sp>
      <p:sp>
        <p:nvSpPr>
          <p:cNvPr id="7" name="TextBox 6">
            <a:extLst>
              <a:ext uri="{FF2B5EF4-FFF2-40B4-BE49-F238E27FC236}">
                <a16:creationId xmlns:a16="http://schemas.microsoft.com/office/drawing/2014/main" id="{21B97704-05F6-F2A3-C9CE-36404B3AE1E8}"/>
              </a:ext>
            </a:extLst>
          </p:cNvPr>
          <p:cNvSpPr txBox="1"/>
          <p:nvPr/>
        </p:nvSpPr>
        <p:spPr>
          <a:xfrm>
            <a:off x="7492409" y="5480687"/>
            <a:ext cx="574196"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3E7C"/>
                </a:solidFill>
                <a:effectLst/>
                <a:uLnTx/>
                <a:uFillTx/>
                <a:latin typeface="Arial Black" panose="020B0A04020102020204" pitchFamily="34" charset="0"/>
                <a:ea typeface="+mn-ea"/>
                <a:cs typeface="+mn-cs"/>
              </a:rPr>
              <a:t>81K</a:t>
            </a:r>
          </a:p>
        </p:txBody>
      </p:sp>
      <p:sp>
        <p:nvSpPr>
          <p:cNvPr id="8" name="TextBox 7">
            <a:extLst>
              <a:ext uri="{FF2B5EF4-FFF2-40B4-BE49-F238E27FC236}">
                <a16:creationId xmlns:a16="http://schemas.microsoft.com/office/drawing/2014/main" id="{6222599E-C297-E4F6-AB50-4678C3C97079}"/>
              </a:ext>
            </a:extLst>
          </p:cNvPr>
          <p:cNvSpPr txBox="1"/>
          <p:nvPr/>
        </p:nvSpPr>
        <p:spPr>
          <a:xfrm>
            <a:off x="5635034" y="6176963"/>
            <a:ext cx="574196" cy="307777"/>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3E7C"/>
                </a:solidFill>
                <a:effectLst/>
                <a:uLnTx/>
                <a:uFillTx/>
                <a:latin typeface="Arial Black" panose="020B0A04020102020204" pitchFamily="34" charset="0"/>
                <a:ea typeface="+mn-ea"/>
                <a:cs typeface="+mn-cs"/>
              </a:rPr>
              <a:t>72K</a:t>
            </a:r>
          </a:p>
        </p:txBody>
      </p:sp>
      <p:sp>
        <p:nvSpPr>
          <p:cNvPr id="9" name="TextBox 8">
            <a:extLst>
              <a:ext uri="{FF2B5EF4-FFF2-40B4-BE49-F238E27FC236}">
                <a16:creationId xmlns:a16="http://schemas.microsoft.com/office/drawing/2014/main" id="{A06CC5CA-2C39-1A13-B596-1AEC1A2814BA}"/>
              </a:ext>
            </a:extLst>
          </p:cNvPr>
          <p:cNvSpPr txBox="1"/>
          <p:nvPr/>
        </p:nvSpPr>
        <p:spPr>
          <a:xfrm>
            <a:off x="7701394" y="6154320"/>
            <a:ext cx="871106"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23E7C"/>
                </a:solidFill>
                <a:effectLst/>
                <a:uLnTx/>
                <a:uFillTx/>
                <a:latin typeface="Arial Black" panose="020B0A04020102020204" pitchFamily="34" charset="0"/>
                <a:ea typeface="+mn-ea"/>
                <a:cs typeface="+mn-cs"/>
              </a:rPr>
              <a:t>1K</a:t>
            </a:r>
          </a:p>
        </p:txBody>
      </p:sp>
    </p:spTree>
    <p:extLst>
      <p:ext uri="{BB962C8B-B14F-4D97-AF65-F5344CB8AC3E}">
        <p14:creationId xmlns:p14="http://schemas.microsoft.com/office/powerpoint/2010/main" val="419188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4DCFAE-4575-D906-3722-253682DF25BB}"/>
              </a:ext>
            </a:extLst>
          </p:cNvPr>
          <p:cNvSpPr txBox="1">
            <a:spLocks/>
          </p:cNvSpPr>
          <p:nvPr/>
        </p:nvSpPr>
        <p:spPr>
          <a:xfrm>
            <a:off x="4457700" y="0"/>
            <a:ext cx="7747000" cy="911627"/>
          </a:xfrm>
          <a:prstGeom prst="rect">
            <a:avLst/>
          </a:prstGeom>
          <a:solidFill>
            <a:schemeClr val="accent4">
              <a:lumMod val="60000"/>
              <a:lumOff val="40000"/>
            </a:schemeClr>
          </a:solidFill>
          <a:ln w="38100">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000" b="1" i="0" u="sng" strike="noStrike" kern="1200" cap="none" spc="0" normalizeH="0" baseline="0" noProof="0" dirty="0">
                <a:ln>
                  <a:noFill/>
                </a:ln>
                <a:solidFill>
                  <a:prstClr val="black"/>
                </a:solidFill>
                <a:effectLst/>
                <a:uLnTx/>
                <a:uFillTx/>
                <a:latin typeface="Calibri Light" panose="020F0302020204030204"/>
                <a:ea typeface="+mj-ea"/>
                <a:cs typeface="+mj-cs"/>
              </a:rPr>
              <a:t>Housing Gap Analysis</a:t>
            </a: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rPr>
              <a:t>Units Needed</a:t>
            </a:r>
          </a:p>
        </p:txBody>
      </p:sp>
      <p:pic>
        <p:nvPicPr>
          <p:cNvPr id="14" name="Picture 13" descr="A map of land with different colored areas&#10;&#10;Description automatically generated">
            <a:extLst>
              <a:ext uri="{FF2B5EF4-FFF2-40B4-BE49-F238E27FC236}">
                <a16:creationId xmlns:a16="http://schemas.microsoft.com/office/drawing/2014/main" id="{D1DB4166-062E-BAEB-703B-D50CF671C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696" y="911627"/>
            <a:ext cx="7695304" cy="5946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1323CF17-653F-8517-F2AA-5C43C4D26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3227"/>
            <a:ext cx="4445000" cy="3434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A722430B-1F6C-32E6-05F1-3D2BB4D6F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11546"/>
            <a:ext cx="4445000" cy="3434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a:extLst>
              <a:ext uri="{FF2B5EF4-FFF2-40B4-BE49-F238E27FC236}">
                <a16:creationId xmlns:a16="http://schemas.microsoft.com/office/drawing/2014/main" id="{6836B82D-DC1E-EA97-26FA-C4C5BAC72BD5}"/>
              </a:ext>
            </a:extLst>
          </p:cNvPr>
          <p:cNvSpPr txBox="1"/>
          <p:nvPr/>
        </p:nvSpPr>
        <p:spPr>
          <a:xfrm>
            <a:off x="7210425" y="1028700"/>
            <a:ext cx="960519" cy="461665"/>
          </a:xfrm>
          <a:prstGeom prst="rect">
            <a:avLst/>
          </a:prstGeom>
          <a:solidFill>
            <a:srgbClr val="EEF1C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4700</a:t>
            </a:r>
          </a:p>
        </p:txBody>
      </p:sp>
    </p:spTree>
    <p:extLst>
      <p:ext uri="{BB962C8B-B14F-4D97-AF65-F5344CB8AC3E}">
        <p14:creationId xmlns:p14="http://schemas.microsoft.com/office/powerpoint/2010/main" val="4059369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2813</TotalTime>
  <Words>1077</Words>
  <Application>Microsoft Office PowerPoint</Application>
  <PresentationFormat>Widescreen</PresentationFormat>
  <Paragraphs>318</Paragraphs>
  <Slides>20</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Aptos</vt:lpstr>
      <vt:lpstr>Aptos Display</vt:lpstr>
      <vt:lpstr>Arial</vt:lpstr>
      <vt:lpstr>Arial Black</vt:lpstr>
      <vt:lpstr>Calibri</vt:lpstr>
      <vt:lpstr>Calibri Light</vt:lpstr>
      <vt:lpstr>Office Theme</vt:lpstr>
      <vt:lpstr>1_Office Theme</vt:lpstr>
      <vt:lpstr>Housing Data Analysis and Methodologies </vt:lpstr>
      <vt:lpstr>Today’s schedule:</vt:lpstr>
      <vt:lpstr>State Housing Production Needs Study (Oct 2023)</vt:lpstr>
      <vt:lpstr>PowerPoint Presentation</vt:lpstr>
      <vt:lpstr>Housing Affordability Index</vt:lpstr>
      <vt:lpstr>Housing Gap Analysis</vt:lpstr>
      <vt:lpstr>PowerPoint Presentation</vt:lpstr>
      <vt:lpstr>Housing Gap Analysis: Measuring Current Shortage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Nutt</dc:creator>
  <cp:lastModifiedBy>Charlotte Nutt</cp:lastModifiedBy>
  <cp:revision>1</cp:revision>
  <dcterms:created xsi:type="dcterms:W3CDTF">2025-03-17T13:00:33Z</dcterms:created>
  <dcterms:modified xsi:type="dcterms:W3CDTF">2025-03-19T11:53:40Z</dcterms:modified>
</cp:coreProperties>
</file>